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1"/>
  </p:notesMasterIdLst>
  <p:sldIdLst>
    <p:sldId id="256" r:id="rId2"/>
    <p:sldId id="257" r:id="rId3"/>
    <p:sldId id="269" r:id="rId4"/>
    <p:sldId id="270" r:id="rId5"/>
    <p:sldId id="271" r:id="rId6"/>
    <p:sldId id="314" r:id="rId7"/>
    <p:sldId id="315" r:id="rId8"/>
    <p:sldId id="258" r:id="rId9"/>
    <p:sldId id="393" r:id="rId10"/>
    <p:sldId id="395" r:id="rId11"/>
    <p:sldId id="394" r:id="rId12"/>
    <p:sldId id="316" r:id="rId13"/>
    <p:sldId id="317" r:id="rId14"/>
    <p:sldId id="341" r:id="rId15"/>
    <p:sldId id="329" r:id="rId16"/>
    <p:sldId id="330" r:id="rId17"/>
    <p:sldId id="331" r:id="rId18"/>
    <p:sldId id="332" r:id="rId19"/>
    <p:sldId id="333" r:id="rId20"/>
    <p:sldId id="334" r:id="rId21"/>
    <p:sldId id="335" r:id="rId22"/>
    <p:sldId id="336" r:id="rId23"/>
    <p:sldId id="337" r:id="rId24"/>
    <p:sldId id="338" r:id="rId25"/>
    <p:sldId id="339" r:id="rId26"/>
    <p:sldId id="259" r:id="rId27"/>
    <p:sldId id="268" r:id="rId28"/>
    <p:sldId id="272" r:id="rId29"/>
    <p:sldId id="261" r:id="rId30"/>
    <p:sldId id="260" r:id="rId31"/>
    <p:sldId id="262" r:id="rId32"/>
    <p:sldId id="263" r:id="rId33"/>
    <p:sldId id="264" r:id="rId34"/>
    <p:sldId id="265" r:id="rId35"/>
    <p:sldId id="266" r:id="rId36"/>
    <p:sldId id="267" r:id="rId37"/>
    <p:sldId id="322" r:id="rId38"/>
    <p:sldId id="323" r:id="rId39"/>
    <p:sldId id="324" r:id="rId40"/>
    <p:sldId id="325" r:id="rId41"/>
    <p:sldId id="326" r:id="rId42"/>
    <p:sldId id="327" r:id="rId43"/>
    <p:sldId id="273" r:id="rId44"/>
    <p:sldId id="274" r:id="rId45"/>
    <p:sldId id="287" r:id="rId46"/>
    <p:sldId id="275" r:id="rId47"/>
    <p:sldId id="276" r:id="rId48"/>
    <p:sldId id="279" r:id="rId49"/>
    <p:sldId id="280" r:id="rId50"/>
    <p:sldId id="277" r:id="rId51"/>
    <p:sldId id="278" r:id="rId52"/>
    <p:sldId id="281" r:id="rId53"/>
    <p:sldId id="282" r:id="rId54"/>
    <p:sldId id="283" r:id="rId55"/>
    <p:sldId id="284" r:id="rId56"/>
    <p:sldId id="285" r:id="rId57"/>
    <p:sldId id="286"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5" r:id="rId74"/>
    <p:sldId id="303" r:id="rId75"/>
    <p:sldId id="304" r:id="rId76"/>
    <p:sldId id="306" r:id="rId77"/>
    <p:sldId id="307" r:id="rId78"/>
    <p:sldId id="308" r:id="rId79"/>
    <p:sldId id="309" r:id="rId80"/>
    <p:sldId id="310" r:id="rId81"/>
    <p:sldId id="311" r:id="rId82"/>
    <p:sldId id="312" r:id="rId83"/>
    <p:sldId id="313" r:id="rId84"/>
    <p:sldId id="318" r:id="rId85"/>
    <p:sldId id="319" r:id="rId86"/>
    <p:sldId id="361" r:id="rId87"/>
    <p:sldId id="362" r:id="rId88"/>
    <p:sldId id="320" r:id="rId89"/>
    <p:sldId id="321" r:id="rId90"/>
    <p:sldId id="328"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7" r:id="rId134"/>
    <p:sldId id="386" r:id="rId135"/>
    <p:sldId id="388" r:id="rId136"/>
    <p:sldId id="389" r:id="rId137"/>
    <p:sldId id="390" r:id="rId138"/>
    <p:sldId id="391" r:id="rId139"/>
    <p:sldId id="392" r:id="rId1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101"/>
    <a:srgbClr val="020503"/>
    <a:srgbClr val="1114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8"/>
    <p:restoredTop sz="94801"/>
  </p:normalViewPr>
  <p:slideViewPr>
    <p:cSldViewPr snapToGrid="0">
      <p:cViewPr>
        <p:scale>
          <a:sx n="125" d="100"/>
          <a:sy n="125" d="100"/>
        </p:scale>
        <p:origin x="2384" y="728"/>
      </p:cViewPr>
      <p:guideLst/>
    </p:cSldViewPr>
  </p:slideViewPr>
  <p:notesTextViewPr>
    <p:cViewPr>
      <p:scale>
        <a:sx n="80" d="100"/>
        <a:sy n="8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55A3E-C4F2-FD40-8B34-5BAA8ED3FB5A}" type="datetimeFigureOut">
              <a:rPr kumimoji="1" lang="zh-CN" altLang="en-US" smtClean="0"/>
              <a:t>2024/9/16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68608-50CA-4D4C-A786-B99057EFAD8E}" type="slidenum">
              <a:rPr kumimoji="1" lang="zh-CN" altLang="en-US" smtClean="0"/>
              <a:t>‹#›</a:t>
            </a:fld>
            <a:endParaRPr kumimoji="1" lang="zh-CN" altLang="en-US"/>
          </a:p>
        </p:txBody>
      </p:sp>
    </p:spTree>
    <p:extLst>
      <p:ext uri="{BB962C8B-B14F-4D97-AF65-F5344CB8AC3E}">
        <p14:creationId xmlns:p14="http://schemas.microsoft.com/office/powerpoint/2010/main" val="3578009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D68608-50CA-4D4C-A786-B99057EFAD8E}" type="slidenum">
              <a:rPr kumimoji="1" lang="zh-CN" altLang="en-US" smtClean="0"/>
              <a:t>1</a:t>
            </a:fld>
            <a:endParaRPr kumimoji="1" lang="zh-CN" altLang="en-US"/>
          </a:p>
        </p:txBody>
      </p:sp>
    </p:spTree>
    <p:extLst>
      <p:ext uri="{BB962C8B-B14F-4D97-AF65-F5344CB8AC3E}">
        <p14:creationId xmlns:p14="http://schemas.microsoft.com/office/powerpoint/2010/main" val="4260553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D68608-50CA-4D4C-A786-B99057EFAD8E}" type="slidenum">
              <a:rPr kumimoji="1" lang="zh-CN" altLang="en-US" smtClean="0"/>
              <a:t>119</a:t>
            </a:fld>
            <a:endParaRPr kumimoji="1" lang="zh-CN" altLang="en-US"/>
          </a:p>
        </p:txBody>
      </p:sp>
    </p:spTree>
    <p:extLst>
      <p:ext uri="{BB962C8B-B14F-4D97-AF65-F5344CB8AC3E}">
        <p14:creationId xmlns:p14="http://schemas.microsoft.com/office/powerpoint/2010/main" val="553000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56528-C0B3-5EEF-ED3C-6B89309D1E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5C191B-1F03-A4FF-857A-3A8BB7E145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B58417-C5C8-F4FC-9521-3339185D247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2161C62-FF6C-70F2-928B-4B9CB531930C}"/>
              </a:ext>
            </a:extLst>
          </p:cNvPr>
          <p:cNvSpPr>
            <a:spLocks noGrp="1"/>
          </p:cNvSpPr>
          <p:nvPr>
            <p:ph type="sldNum" sz="quarter" idx="5"/>
          </p:nvPr>
        </p:nvSpPr>
        <p:spPr/>
        <p:txBody>
          <a:bodyPr/>
          <a:lstStyle/>
          <a:p>
            <a:fld id="{97D68608-50CA-4D4C-A786-B99057EFAD8E}" type="slidenum">
              <a:rPr kumimoji="1" lang="zh-CN" altLang="en-US" smtClean="0"/>
              <a:t>120</a:t>
            </a:fld>
            <a:endParaRPr kumimoji="1" lang="zh-CN" altLang="en-US"/>
          </a:p>
        </p:txBody>
      </p:sp>
    </p:spTree>
    <p:extLst>
      <p:ext uri="{BB962C8B-B14F-4D97-AF65-F5344CB8AC3E}">
        <p14:creationId xmlns:p14="http://schemas.microsoft.com/office/powerpoint/2010/main" val="944952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D68608-50CA-4D4C-A786-B99057EFAD8E}" type="slidenum">
              <a:rPr kumimoji="1" lang="zh-CN" altLang="en-US" smtClean="0"/>
              <a:t>131</a:t>
            </a:fld>
            <a:endParaRPr kumimoji="1" lang="zh-CN" altLang="en-US"/>
          </a:p>
        </p:txBody>
      </p:sp>
    </p:spTree>
    <p:extLst>
      <p:ext uri="{BB962C8B-B14F-4D97-AF65-F5344CB8AC3E}">
        <p14:creationId xmlns:p14="http://schemas.microsoft.com/office/powerpoint/2010/main" val="397006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D68608-50CA-4D4C-A786-B99057EFAD8E}" type="slidenum">
              <a:rPr kumimoji="1" lang="zh-CN" altLang="en-US" smtClean="0"/>
              <a:t>16</a:t>
            </a:fld>
            <a:endParaRPr kumimoji="1" lang="zh-CN" altLang="en-US"/>
          </a:p>
        </p:txBody>
      </p:sp>
    </p:spTree>
    <p:extLst>
      <p:ext uri="{BB962C8B-B14F-4D97-AF65-F5344CB8AC3E}">
        <p14:creationId xmlns:p14="http://schemas.microsoft.com/office/powerpoint/2010/main" val="52861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D68608-50CA-4D4C-A786-B99057EFAD8E}" type="slidenum">
              <a:rPr kumimoji="1" lang="zh-CN" altLang="en-US" smtClean="0"/>
              <a:t>20</a:t>
            </a:fld>
            <a:endParaRPr kumimoji="1" lang="zh-CN" altLang="en-US"/>
          </a:p>
        </p:txBody>
      </p:sp>
    </p:spTree>
    <p:extLst>
      <p:ext uri="{BB962C8B-B14F-4D97-AF65-F5344CB8AC3E}">
        <p14:creationId xmlns:p14="http://schemas.microsoft.com/office/powerpoint/2010/main" val="212248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D68608-50CA-4D4C-A786-B99057EFAD8E}" type="slidenum">
              <a:rPr kumimoji="1" lang="zh-CN" altLang="en-US" smtClean="0"/>
              <a:t>27</a:t>
            </a:fld>
            <a:endParaRPr kumimoji="1" lang="zh-CN" altLang="en-US"/>
          </a:p>
        </p:txBody>
      </p:sp>
    </p:spTree>
    <p:extLst>
      <p:ext uri="{BB962C8B-B14F-4D97-AF65-F5344CB8AC3E}">
        <p14:creationId xmlns:p14="http://schemas.microsoft.com/office/powerpoint/2010/main" val="4053801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D68608-50CA-4D4C-A786-B99057EFAD8E}" type="slidenum">
              <a:rPr kumimoji="1" lang="zh-CN" altLang="en-US" smtClean="0"/>
              <a:t>36</a:t>
            </a:fld>
            <a:endParaRPr kumimoji="1" lang="zh-CN" altLang="en-US"/>
          </a:p>
        </p:txBody>
      </p:sp>
    </p:spTree>
    <p:extLst>
      <p:ext uri="{BB962C8B-B14F-4D97-AF65-F5344CB8AC3E}">
        <p14:creationId xmlns:p14="http://schemas.microsoft.com/office/powerpoint/2010/main" val="155402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D68608-50CA-4D4C-A786-B99057EFAD8E}" type="slidenum">
              <a:rPr kumimoji="1" lang="zh-CN" altLang="en-US" smtClean="0"/>
              <a:t>53</a:t>
            </a:fld>
            <a:endParaRPr kumimoji="1" lang="zh-CN" altLang="en-US"/>
          </a:p>
        </p:txBody>
      </p:sp>
    </p:spTree>
    <p:extLst>
      <p:ext uri="{BB962C8B-B14F-4D97-AF65-F5344CB8AC3E}">
        <p14:creationId xmlns:p14="http://schemas.microsoft.com/office/powerpoint/2010/main" val="3775898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51BC4-207B-5062-412F-49AA5CF23F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9084E7-D08E-FCC9-CCB3-6221308BA7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9941D1-8B17-B764-417D-F37E2903D6C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29CD632-6343-8618-A2B3-16AB7F4EBE6E}"/>
              </a:ext>
            </a:extLst>
          </p:cNvPr>
          <p:cNvSpPr>
            <a:spLocks noGrp="1"/>
          </p:cNvSpPr>
          <p:nvPr>
            <p:ph type="sldNum" sz="quarter" idx="5"/>
          </p:nvPr>
        </p:nvSpPr>
        <p:spPr/>
        <p:txBody>
          <a:bodyPr/>
          <a:lstStyle/>
          <a:p>
            <a:fld id="{97D68608-50CA-4D4C-A786-B99057EFAD8E}" type="slidenum">
              <a:rPr kumimoji="1" lang="zh-CN" altLang="en-US" smtClean="0"/>
              <a:t>54</a:t>
            </a:fld>
            <a:endParaRPr kumimoji="1" lang="zh-CN" altLang="en-US"/>
          </a:p>
        </p:txBody>
      </p:sp>
    </p:spTree>
    <p:extLst>
      <p:ext uri="{BB962C8B-B14F-4D97-AF65-F5344CB8AC3E}">
        <p14:creationId xmlns:p14="http://schemas.microsoft.com/office/powerpoint/2010/main" val="2169169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EBC2B-9F14-B719-1C51-81441255CF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584BBA-528D-F2B2-10C2-139D3C85C6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2A37AB-FEC5-C96D-C028-496F18D3368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BFCFCEA-39E8-2308-6EB1-F02E5131428C}"/>
              </a:ext>
            </a:extLst>
          </p:cNvPr>
          <p:cNvSpPr>
            <a:spLocks noGrp="1"/>
          </p:cNvSpPr>
          <p:nvPr>
            <p:ph type="sldNum" sz="quarter" idx="5"/>
          </p:nvPr>
        </p:nvSpPr>
        <p:spPr/>
        <p:txBody>
          <a:bodyPr/>
          <a:lstStyle/>
          <a:p>
            <a:fld id="{97D68608-50CA-4D4C-A786-B99057EFAD8E}" type="slidenum">
              <a:rPr kumimoji="1" lang="zh-CN" altLang="en-US" smtClean="0"/>
              <a:t>55</a:t>
            </a:fld>
            <a:endParaRPr kumimoji="1" lang="zh-CN" altLang="en-US"/>
          </a:p>
        </p:txBody>
      </p:sp>
    </p:spTree>
    <p:extLst>
      <p:ext uri="{BB962C8B-B14F-4D97-AF65-F5344CB8AC3E}">
        <p14:creationId xmlns:p14="http://schemas.microsoft.com/office/powerpoint/2010/main" val="1681421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D68608-50CA-4D4C-A786-B99057EFAD8E}" type="slidenum">
              <a:rPr kumimoji="1" lang="zh-CN" altLang="en-US" smtClean="0"/>
              <a:t>77</a:t>
            </a:fld>
            <a:endParaRPr kumimoji="1" lang="zh-CN" altLang="en-US"/>
          </a:p>
        </p:txBody>
      </p:sp>
    </p:spTree>
    <p:extLst>
      <p:ext uri="{BB962C8B-B14F-4D97-AF65-F5344CB8AC3E}">
        <p14:creationId xmlns:p14="http://schemas.microsoft.com/office/powerpoint/2010/main" val="4154513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642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7E27D-1DBB-7FDE-142E-E97D820E92C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A448EAC-AA9E-5CDE-C6E1-F7EE3047BFE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FC7E150-7077-BDDA-C00A-8680AD29ACE3}"/>
              </a:ext>
            </a:extLst>
          </p:cNvPr>
          <p:cNvSpPr>
            <a:spLocks noGrp="1"/>
          </p:cNvSpPr>
          <p:nvPr>
            <p:ph type="dt" sz="half" idx="10"/>
          </p:nvPr>
        </p:nvSpPr>
        <p:spPr/>
        <p:txBody>
          <a:bodyPr/>
          <a:lstStyle/>
          <a:p>
            <a:fld id="{74432BA1-1CCC-3D4B-BB8D-E2829F4220FB}" type="datetimeFigureOut">
              <a:rPr kumimoji="1" lang="zh-CN" altLang="en-US" smtClean="0"/>
              <a:t>2024/9/16</a:t>
            </a:fld>
            <a:endParaRPr kumimoji="1" lang="zh-CN" altLang="en-US"/>
          </a:p>
        </p:txBody>
      </p:sp>
      <p:sp>
        <p:nvSpPr>
          <p:cNvPr id="5" name="页脚占位符 4">
            <a:extLst>
              <a:ext uri="{FF2B5EF4-FFF2-40B4-BE49-F238E27FC236}">
                <a16:creationId xmlns:a16="http://schemas.microsoft.com/office/drawing/2014/main" id="{DA03868D-3CC6-B3D8-371F-04078326CB7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E95A92D-A7E8-925E-CD9E-F0E1C20D4E55}"/>
              </a:ext>
            </a:extLst>
          </p:cNvPr>
          <p:cNvSpPr>
            <a:spLocks noGrp="1"/>
          </p:cNvSpPr>
          <p:nvPr>
            <p:ph type="sldNum" sz="quarter" idx="12"/>
          </p:nvPr>
        </p:nvSpPr>
        <p:spPr/>
        <p:txBody>
          <a:bodyPr/>
          <a:lstStyle/>
          <a:p>
            <a:fld id="{0811E531-9955-9342-AE1A-D6014E1E5BB4}" type="slidenum">
              <a:rPr kumimoji="1" lang="zh-CN" altLang="en-US" smtClean="0"/>
              <a:t>‹#›</a:t>
            </a:fld>
            <a:endParaRPr kumimoji="1" lang="zh-CN" altLang="en-US"/>
          </a:p>
        </p:txBody>
      </p:sp>
    </p:spTree>
    <p:extLst>
      <p:ext uri="{BB962C8B-B14F-4D97-AF65-F5344CB8AC3E}">
        <p14:creationId xmlns:p14="http://schemas.microsoft.com/office/powerpoint/2010/main" val="3917940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3D95C2-9D36-8160-7D2F-4A2A102DC7B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2950540-883B-A435-5000-87B9973B52ED}"/>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D8AC881-391B-3771-6329-3D5752D68064}"/>
              </a:ext>
            </a:extLst>
          </p:cNvPr>
          <p:cNvSpPr>
            <a:spLocks noGrp="1"/>
          </p:cNvSpPr>
          <p:nvPr>
            <p:ph type="dt" sz="half" idx="10"/>
          </p:nvPr>
        </p:nvSpPr>
        <p:spPr/>
        <p:txBody>
          <a:bodyPr/>
          <a:lstStyle/>
          <a:p>
            <a:fld id="{74432BA1-1CCC-3D4B-BB8D-E2829F4220FB}" type="datetimeFigureOut">
              <a:rPr kumimoji="1" lang="zh-CN" altLang="en-US" smtClean="0"/>
              <a:t>2024/9/16</a:t>
            </a:fld>
            <a:endParaRPr kumimoji="1" lang="zh-CN" altLang="en-US"/>
          </a:p>
        </p:txBody>
      </p:sp>
      <p:sp>
        <p:nvSpPr>
          <p:cNvPr id="5" name="页脚占位符 4">
            <a:extLst>
              <a:ext uri="{FF2B5EF4-FFF2-40B4-BE49-F238E27FC236}">
                <a16:creationId xmlns:a16="http://schemas.microsoft.com/office/drawing/2014/main" id="{D2758D41-3E08-934F-B49E-1EC12782C58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388203D-4CF2-8362-0EED-CBCF65019906}"/>
              </a:ext>
            </a:extLst>
          </p:cNvPr>
          <p:cNvSpPr>
            <a:spLocks noGrp="1"/>
          </p:cNvSpPr>
          <p:nvPr>
            <p:ph type="sldNum" sz="quarter" idx="12"/>
          </p:nvPr>
        </p:nvSpPr>
        <p:spPr/>
        <p:txBody>
          <a:bodyPr/>
          <a:lstStyle/>
          <a:p>
            <a:fld id="{0811E531-9955-9342-AE1A-D6014E1E5BB4}" type="slidenum">
              <a:rPr kumimoji="1" lang="zh-CN" altLang="en-US" smtClean="0"/>
              <a:t>‹#›</a:t>
            </a:fld>
            <a:endParaRPr kumimoji="1" lang="zh-CN" altLang="en-US"/>
          </a:p>
        </p:txBody>
      </p:sp>
    </p:spTree>
    <p:extLst>
      <p:ext uri="{BB962C8B-B14F-4D97-AF65-F5344CB8AC3E}">
        <p14:creationId xmlns:p14="http://schemas.microsoft.com/office/powerpoint/2010/main" val="350797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11141F"/>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E6C8E3F-4122-B244-454E-35CD64AF5256}"/>
              </a:ext>
            </a:extLst>
          </p:cNvPr>
          <p:cNvSpPr txBox="1"/>
          <p:nvPr userDrawn="1"/>
        </p:nvSpPr>
        <p:spPr>
          <a:xfrm>
            <a:off x="7362093" y="517379"/>
            <a:ext cx="3924151" cy="707886"/>
          </a:xfrm>
          <a:prstGeom prst="rect">
            <a:avLst/>
          </a:prstGeom>
          <a:noFill/>
        </p:spPr>
        <p:txBody>
          <a:bodyPr wrap="none" rtlCol="0">
            <a:spAutoFit/>
          </a:bodyPr>
          <a:lstStyle/>
          <a:p>
            <a:pPr algn="l"/>
            <a:r>
              <a:rPr kumimoji="1" lang="en-US" altLang="zh-CN" sz="4000" b="1" dirty="0">
                <a:solidFill>
                  <a:schemeClr val="bg1"/>
                </a:solidFill>
                <a:latin typeface="Microsoft YaHei" panose="020B0503020204020204" pitchFamily="34" charset="-122"/>
                <a:ea typeface="Microsoft YaHei" panose="020B0503020204020204" pitchFamily="34" charset="-122"/>
              </a:rPr>
              <a:t>CONTENT</a:t>
            </a:r>
            <a:r>
              <a:rPr kumimoji="1" lang="zh-CN" altLang="en-US" sz="4000" b="1" dirty="0">
                <a:solidFill>
                  <a:schemeClr val="bg1"/>
                </a:solidFill>
                <a:latin typeface="Microsoft YaHei" panose="020B0503020204020204" pitchFamily="34" charset="-122"/>
                <a:ea typeface="Microsoft YaHei" panose="020B0503020204020204" pitchFamily="34" charset="-122"/>
              </a:rPr>
              <a:t> 目录</a:t>
            </a:r>
          </a:p>
        </p:txBody>
      </p:sp>
      <p:sp>
        <p:nvSpPr>
          <p:cNvPr id="9" name="任意形状 8">
            <a:extLst>
              <a:ext uri="{FF2B5EF4-FFF2-40B4-BE49-F238E27FC236}">
                <a16:creationId xmlns:a16="http://schemas.microsoft.com/office/drawing/2014/main" id="{CFBB88BB-CB87-CE70-74C2-B19D25B2A1C6}"/>
              </a:ext>
            </a:extLst>
          </p:cNvPr>
          <p:cNvSpPr/>
          <p:nvPr userDrawn="1"/>
        </p:nvSpPr>
        <p:spPr>
          <a:xfrm>
            <a:off x="7005013" y="1406769"/>
            <a:ext cx="5186988" cy="70675"/>
          </a:xfrm>
          <a:custGeom>
            <a:avLst/>
            <a:gdLst>
              <a:gd name="connsiteX0" fmla="*/ 544106 w 5186988"/>
              <a:gd name="connsiteY0" fmla="*/ 0 h 70675"/>
              <a:gd name="connsiteX1" fmla="*/ 5186988 w 5186988"/>
              <a:gd name="connsiteY1" fmla="*/ 0 h 70675"/>
              <a:gd name="connsiteX2" fmla="*/ 5186988 w 5186988"/>
              <a:gd name="connsiteY2" fmla="*/ 70675 h 70675"/>
              <a:gd name="connsiteX3" fmla="*/ 491686 w 5186988"/>
              <a:gd name="connsiteY3" fmla="*/ 70675 h 70675"/>
              <a:gd name="connsiteX4" fmla="*/ 0 w 5186988"/>
              <a:gd name="connsiteY4" fmla="*/ 0 h 70675"/>
              <a:gd name="connsiteX5" fmla="*/ 357737 w 5186988"/>
              <a:gd name="connsiteY5" fmla="*/ 0 h 70675"/>
              <a:gd name="connsiteX6" fmla="*/ 305317 w 5186988"/>
              <a:gd name="connsiteY6" fmla="*/ 70675 h 70675"/>
              <a:gd name="connsiteX7" fmla="*/ 0 w 5186988"/>
              <a:gd name="connsiteY7" fmla="*/ 70675 h 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6988" h="70675">
                <a:moveTo>
                  <a:pt x="544106" y="0"/>
                </a:moveTo>
                <a:lnTo>
                  <a:pt x="5186988" y="0"/>
                </a:lnTo>
                <a:lnTo>
                  <a:pt x="5186988" y="70675"/>
                </a:lnTo>
                <a:lnTo>
                  <a:pt x="491686" y="70675"/>
                </a:lnTo>
                <a:close/>
                <a:moveTo>
                  <a:pt x="0" y="0"/>
                </a:moveTo>
                <a:lnTo>
                  <a:pt x="357737" y="0"/>
                </a:lnTo>
                <a:lnTo>
                  <a:pt x="305317" y="70675"/>
                </a:lnTo>
                <a:lnTo>
                  <a:pt x="0" y="70675"/>
                </a:lnTo>
                <a:close/>
              </a:path>
            </a:pathLst>
          </a:custGeom>
          <a:solidFill>
            <a:schemeClr val="bg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1" dirty="0"/>
          </a:p>
        </p:txBody>
      </p:sp>
      <p:sp>
        <p:nvSpPr>
          <p:cNvPr id="10" name="矩形 9">
            <a:extLst>
              <a:ext uri="{FF2B5EF4-FFF2-40B4-BE49-F238E27FC236}">
                <a16:creationId xmlns:a16="http://schemas.microsoft.com/office/drawing/2014/main" id="{98985EBE-2D0A-9644-98AB-796B6A1E92C2}"/>
              </a:ext>
            </a:extLst>
          </p:cNvPr>
          <p:cNvSpPr/>
          <p:nvPr userDrawn="1"/>
        </p:nvSpPr>
        <p:spPr>
          <a:xfrm>
            <a:off x="6831623" y="1563847"/>
            <a:ext cx="5360377" cy="73038"/>
          </a:xfrm>
          <a:prstGeom prst="rect">
            <a:avLst/>
          </a:prstGeom>
          <a:solidFill>
            <a:schemeClr val="bg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p>
        </p:txBody>
      </p:sp>
      <p:pic>
        <p:nvPicPr>
          <p:cNvPr id="11" name="图片 10" descr="E:\logo\云创\云创大数据-04.png云创大数据-04">
            <a:extLst>
              <a:ext uri="{FF2B5EF4-FFF2-40B4-BE49-F238E27FC236}">
                <a16:creationId xmlns:a16="http://schemas.microsoft.com/office/drawing/2014/main" id="{A991C326-C2F4-95E4-4930-27D53278EC1B}"/>
              </a:ext>
            </a:extLst>
          </p:cNvPr>
          <p:cNvPicPr>
            <a:picLocks noChangeAspect="1"/>
          </p:cNvPicPr>
          <p:nvPr userDrawn="1"/>
        </p:nvPicPr>
        <p:blipFill>
          <a:blip r:embed="rId2"/>
          <a:srcRect/>
          <a:stretch>
            <a:fillRect/>
          </a:stretch>
        </p:blipFill>
        <p:spPr>
          <a:xfrm>
            <a:off x="11340172" y="543027"/>
            <a:ext cx="649452" cy="648677"/>
          </a:xfrm>
          <a:prstGeom prst="rect">
            <a:avLst/>
          </a:prstGeom>
        </p:spPr>
      </p:pic>
    </p:spTree>
    <p:extLst>
      <p:ext uri="{BB962C8B-B14F-4D97-AF65-F5344CB8AC3E}">
        <p14:creationId xmlns:p14="http://schemas.microsoft.com/office/powerpoint/2010/main" val="393453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5D6EC0D-6D10-241A-0134-09FA3D7D609F}"/>
              </a:ext>
            </a:extLst>
          </p:cNvPr>
          <p:cNvSpPr>
            <a:spLocks noGrp="1"/>
          </p:cNvSpPr>
          <p:nvPr>
            <p:ph type="dt" sz="half" idx="10"/>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fld id="{74432BA1-1CCC-3D4B-BB8D-E2829F4220FB}" type="datetimeFigureOut">
              <a:rPr kumimoji="1" lang="zh-CN" altLang="en-US" smtClean="0"/>
              <a:pPr/>
              <a:t>2024/9/16</a:t>
            </a:fld>
            <a:endParaRPr kumimoji="1" lang="zh-CN" altLang="en-US"/>
          </a:p>
        </p:txBody>
      </p:sp>
      <p:sp>
        <p:nvSpPr>
          <p:cNvPr id="5" name="页脚占位符 4">
            <a:extLst>
              <a:ext uri="{FF2B5EF4-FFF2-40B4-BE49-F238E27FC236}">
                <a16:creationId xmlns:a16="http://schemas.microsoft.com/office/drawing/2014/main" id="{9BAF2D35-8A41-4167-5142-65AD852DB283}"/>
              </a:ext>
            </a:extLst>
          </p:cNvPr>
          <p:cNvSpPr>
            <a:spLocks noGrp="1"/>
          </p:cNvSpPr>
          <p:nvPr>
            <p:ph type="ftr" sz="quarter" idx="11"/>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3BA122B1-7B7B-29D3-920E-32F5127BDE78}"/>
              </a:ext>
            </a:extLst>
          </p:cNvPr>
          <p:cNvSpPr>
            <a:spLocks noGrp="1"/>
          </p:cNvSpPr>
          <p:nvPr>
            <p:ph type="sldNum" sz="quarter" idx="12"/>
          </p:nvPr>
        </p:nvSpPr>
        <p:spPr/>
        <p:txBody>
          <a:bodyPr/>
          <a:lstStyle>
            <a:lvl1pPr>
              <a:defRPr>
                <a:solidFill>
                  <a:schemeClr val="bg1"/>
                </a:solidFill>
                <a:latin typeface="Microsoft YaHei" panose="020B0503020204020204" pitchFamily="34" charset="-122"/>
                <a:ea typeface="Microsoft YaHei" panose="020B0503020204020204" pitchFamily="34" charset="-122"/>
              </a:defRPr>
            </a:lvl1pPr>
          </a:lstStyle>
          <a:p>
            <a:fld id="{0811E531-9955-9342-AE1A-D6014E1E5BB4}" type="slidenum">
              <a:rPr kumimoji="1" lang="zh-CN" altLang="en-US" smtClean="0"/>
              <a:pPr/>
              <a:t>‹#›</a:t>
            </a:fld>
            <a:endParaRPr kumimoji="1" lang="zh-CN" altLang="en-US"/>
          </a:p>
        </p:txBody>
      </p:sp>
      <p:sp>
        <p:nvSpPr>
          <p:cNvPr id="7" name="标题 6">
            <a:extLst>
              <a:ext uri="{FF2B5EF4-FFF2-40B4-BE49-F238E27FC236}">
                <a16:creationId xmlns:a16="http://schemas.microsoft.com/office/drawing/2014/main" id="{3AD3BAA8-D67C-490A-9F5F-AAF3BA33B469}"/>
              </a:ext>
            </a:extLst>
          </p:cNvPr>
          <p:cNvSpPr>
            <a:spLocks noGrp="1"/>
          </p:cNvSpPr>
          <p:nvPr>
            <p:ph type="title"/>
          </p:nvPr>
        </p:nvSpPr>
        <p:spPr>
          <a:xfrm>
            <a:off x="838200" y="13978"/>
            <a:ext cx="8110728" cy="1000379"/>
          </a:xfrm>
        </p:spPr>
        <p:txBody>
          <a:bodyPr/>
          <a:lstStyle>
            <a:lvl1pPr>
              <a:defRPr b="1">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cxnSp>
        <p:nvCxnSpPr>
          <p:cNvPr id="8" name="直线连接符 7">
            <a:extLst>
              <a:ext uri="{FF2B5EF4-FFF2-40B4-BE49-F238E27FC236}">
                <a16:creationId xmlns:a16="http://schemas.microsoft.com/office/drawing/2014/main" id="{AF6DF3E2-FFF0-EF74-5591-0050791137D0}"/>
              </a:ext>
            </a:extLst>
          </p:cNvPr>
          <p:cNvCxnSpPr>
            <a:cxnSpLocks/>
          </p:cNvCxnSpPr>
          <p:nvPr userDrawn="1"/>
        </p:nvCxnSpPr>
        <p:spPr>
          <a:xfrm>
            <a:off x="390850" y="1014358"/>
            <a:ext cx="114103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descr="E:\logo\云创\云创大数据-04.png云创大数据-04">
            <a:extLst>
              <a:ext uri="{FF2B5EF4-FFF2-40B4-BE49-F238E27FC236}">
                <a16:creationId xmlns:a16="http://schemas.microsoft.com/office/drawing/2014/main" id="{D6EBAB73-1E65-A187-6B89-3972E7BB5420}"/>
              </a:ext>
            </a:extLst>
          </p:cNvPr>
          <p:cNvPicPr>
            <a:picLocks noChangeAspect="1"/>
          </p:cNvPicPr>
          <p:nvPr userDrawn="1"/>
        </p:nvPicPr>
        <p:blipFill>
          <a:blip r:embed="rId3"/>
          <a:srcRect/>
          <a:stretch>
            <a:fillRect/>
          </a:stretch>
        </p:blipFill>
        <p:spPr>
          <a:xfrm>
            <a:off x="0" y="690019"/>
            <a:ext cx="649452" cy="648677"/>
          </a:xfrm>
          <a:prstGeom prst="rect">
            <a:avLst/>
          </a:prstGeom>
        </p:spPr>
      </p:pic>
    </p:spTree>
    <p:extLst>
      <p:ext uri="{BB962C8B-B14F-4D97-AF65-F5344CB8AC3E}">
        <p14:creationId xmlns:p14="http://schemas.microsoft.com/office/powerpoint/2010/main" val="159891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33000" b="-33000"/>
          </a:stretch>
        </a:blip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82EEE9F-0056-022D-2D3C-EF3E03D14BB7}"/>
              </a:ext>
            </a:extLst>
          </p:cNvPr>
          <p:cNvSpPr/>
          <p:nvPr userDrawn="1"/>
        </p:nvSpPr>
        <p:spPr>
          <a:xfrm>
            <a:off x="2184400" y="1738746"/>
            <a:ext cx="7823200" cy="3380509"/>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p>
        </p:txBody>
      </p:sp>
      <p:cxnSp>
        <p:nvCxnSpPr>
          <p:cNvPr id="9" name="直线连接符 8">
            <a:extLst>
              <a:ext uri="{FF2B5EF4-FFF2-40B4-BE49-F238E27FC236}">
                <a16:creationId xmlns:a16="http://schemas.microsoft.com/office/drawing/2014/main" id="{97B85201-FF59-C10A-8C35-4B5428614137}"/>
              </a:ext>
            </a:extLst>
          </p:cNvPr>
          <p:cNvCxnSpPr>
            <a:stCxn id="8" idx="0"/>
            <a:endCxn id="8" idx="2"/>
          </p:cNvCxnSpPr>
          <p:nvPr userDrawn="1"/>
        </p:nvCxnSpPr>
        <p:spPr>
          <a:xfrm>
            <a:off x="6096000" y="1738746"/>
            <a:ext cx="0" cy="3380509"/>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4" name="图片占位符 13">
            <a:extLst>
              <a:ext uri="{FF2B5EF4-FFF2-40B4-BE49-F238E27FC236}">
                <a16:creationId xmlns:a16="http://schemas.microsoft.com/office/drawing/2014/main" id="{316C0D6A-19D5-EA7F-5C59-0F3131983CE0}"/>
              </a:ext>
            </a:extLst>
          </p:cNvPr>
          <p:cNvSpPr>
            <a:spLocks noGrp="1"/>
          </p:cNvSpPr>
          <p:nvPr>
            <p:ph type="pic" sz="quarter" idx="10"/>
          </p:nvPr>
        </p:nvSpPr>
        <p:spPr>
          <a:xfrm>
            <a:off x="6570199" y="1996154"/>
            <a:ext cx="3171191" cy="2865691"/>
          </a:xfrm>
        </p:spPr>
        <p:txBody>
          <a:bodyPr/>
          <a:lstStyle/>
          <a:p>
            <a:endParaRPr kumimoji="1" lang="zh-CN" altLang="en-US"/>
          </a:p>
        </p:txBody>
      </p:sp>
      <p:sp>
        <p:nvSpPr>
          <p:cNvPr id="16" name="文本占位符 15">
            <a:extLst>
              <a:ext uri="{FF2B5EF4-FFF2-40B4-BE49-F238E27FC236}">
                <a16:creationId xmlns:a16="http://schemas.microsoft.com/office/drawing/2014/main" id="{967D855C-0148-9860-F087-CDE49B9D3870}"/>
              </a:ext>
            </a:extLst>
          </p:cNvPr>
          <p:cNvSpPr>
            <a:spLocks noGrp="1"/>
          </p:cNvSpPr>
          <p:nvPr>
            <p:ph type="body" sz="quarter" idx="11" hasCustomPrompt="1"/>
          </p:nvPr>
        </p:nvSpPr>
        <p:spPr>
          <a:xfrm>
            <a:off x="3243778" y="2498788"/>
            <a:ext cx="1792845" cy="1183195"/>
          </a:xfrm>
        </p:spPr>
        <p:txBody>
          <a:bodyPr anchor="ctr">
            <a:noAutofit/>
          </a:bodyPr>
          <a:lstStyle>
            <a:lvl1pPr marL="0" indent="0" algn="ctr">
              <a:buNone/>
              <a:defRPr sz="6000" b="1">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a:t>0 X</a:t>
            </a:r>
            <a:endParaRPr kumimoji="1" lang="zh-CN" altLang="en-US" dirty="0"/>
          </a:p>
        </p:txBody>
      </p:sp>
      <p:sp>
        <p:nvSpPr>
          <p:cNvPr id="17" name="文本占位符 15">
            <a:extLst>
              <a:ext uri="{FF2B5EF4-FFF2-40B4-BE49-F238E27FC236}">
                <a16:creationId xmlns:a16="http://schemas.microsoft.com/office/drawing/2014/main" id="{D555854F-27AA-082B-6E57-ED1B25C3AFB5}"/>
              </a:ext>
            </a:extLst>
          </p:cNvPr>
          <p:cNvSpPr>
            <a:spLocks noGrp="1"/>
          </p:cNvSpPr>
          <p:nvPr>
            <p:ph type="body" sz="quarter" idx="12" hasCustomPrompt="1"/>
          </p:nvPr>
        </p:nvSpPr>
        <p:spPr>
          <a:xfrm>
            <a:off x="2365253" y="3681983"/>
            <a:ext cx="3560055" cy="1183195"/>
          </a:xfrm>
        </p:spPr>
        <p:txBody>
          <a:bodyPr anchor="ctr">
            <a:noAutofit/>
          </a:bodyPr>
          <a:lstStyle>
            <a:lvl1pPr marL="0" indent="0" algn="ctr">
              <a:buNone/>
              <a:defRPr sz="4400" b="1">
                <a:solidFill>
                  <a:schemeClr val="bg1"/>
                </a:solidFill>
                <a:latin typeface="Microsoft YaHei" panose="020B0503020204020204" pitchFamily="34" charset="-122"/>
                <a:ea typeface="Microsoft YaHei" panose="020B0503020204020204" pitchFamily="34" charset="-122"/>
              </a:defRPr>
            </a:lvl1pPr>
          </a:lstStyle>
          <a:p>
            <a:pPr lvl="0"/>
            <a:r>
              <a:rPr kumimoji="1" lang="en-US" altLang="zh-CN" dirty="0"/>
              <a:t>Title</a:t>
            </a:r>
            <a:endParaRPr kumimoji="1" lang="zh-CN" altLang="en-US" dirty="0"/>
          </a:p>
        </p:txBody>
      </p:sp>
    </p:spTree>
    <p:extLst>
      <p:ext uri="{BB962C8B-B14F-4D97-AF65-F5344CB8AC3E}">
        <p14:creationId xmlns:p14="http://schemas.microsoft.com/office/powerpoint/2010/main" val="1568017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F8F5A-B64F-B0F1-952F-61D16E3835F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CE5ADB9-686B-5BB9-90E1-F47D71C22D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F951557-4675-1D3C-8113-542CAA8B483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E2A671B-C429-6ADC-B4FC-71E4F1DB6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169E5EE-63B9-934A-A1F0-EEE1FE1D6894}"/>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A62F003-E6B7-ACA9-A6A3-52DF1294286B}"/>
              </a:ext>
            </a:extLst>
          </p:cNvPr>
          <p:cNvSpPr>
            <a:spLocks noGrp="1"/>
          </p:cNvSpPr>
          <p:nvPr>
            <p:ph type="dt" sz="half" idx="10"/>
          </p:nvPr>
        </p:nvSpPr>
        <p:spPr/>
        <p:txBody>
          <a:bodyPr/>
          <a:lstStyle/>
          <a:p>
            <a:fld id="{74432BA1-1CCC-3D4B-BB8D-E2829F4220FB}" type="datetimeFigureOut">
              <a:rPr kumimoji="1" lang="zh-CN" altLang="en-US" smtClean="0"/>
              <a:t>2024/9/16</a:t>
            </a:fld>
            <a:endParaRPr kumimoji="1" lang="zh-CN" altLang="en-US"/>
          </a:p>
        </p:txBody>
      </p:sp>
      <p:sp>
        <p:nvSpPr>
          <p:cNvPr id="8" name="页脚占位符 7">
            <a:extLst>
              <a:ext uri="{FF2B5EF4-FFF2-40B4-BE49-F238E27FC236}">
                <a16:creationId xmlns:a16="http://schemas.microsoft.com/office/drawing/2014/main" id="{73E880AF-EEE5-9EF1-17EA-DC5B186DA6D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0C67653-0E4A-3315-5ADC-04C8137A0C56}"/>
              </a:ext>
            </a:extLst>
          </p:cNvPr>
          <p:cNvSpPr>
            <a:spLocks noGrp="1"/>
          </p:cNvSpPr>
          <p:nvPr>
            <p:ph type="sldNum" sz="quarter" idx="12"/>
          </p:nvPr>
        </p:nvSpPr>
        <p:spPr/>
        <p:txBody>
          <a:bodyPr/>
          <a:lstStyle/>
          <a:p>
            <a:fld id="{0811E531-9955-9342-AE1A-D6014E1E5BB4}" type="slidenum">
              <a:rPr kumimoji="1" lang="zh-CN" altLang="en-US" smtClean="0"/>
              <a:t>‹#›</a:t>
            </a:fld>
            <a:endParaRPr kumimoji="1" lang="zh-CN" altLang="en-US"/>
          </a:p>
        </p:txBody>
      </p:sp>
    </p:spTree>
    <p:extLst>
      <p:ext uri="{BB962C8B-B14F-4D97-AF65-F5344CB8AC3E}">
        <p14:creationId xmlns:p14="http://schemas.microsoft.com/office/powerpoint/2010/main" val="363394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F0127-8F12-0170-BF4C-9C467092DB3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A892EE5C-005C-EEC8-1E21-91E01578D1AE}"/>
              </a:ext>
            </a:extLst>
          </p:cNvPr>
          <p:cNvSpPr>
            <a:spLocks noGrp="1"/>
          </p:cNvSpPr>
          <p:nvPr>
            <p:ph type="dt" sz="half" idx="10"/>
          </p:nvPr>
        </p:nvSpPr>
        <p:spPr/>
        <p:txBody>
          <a:bodyPr/>
          <a:lstStyle/>
          <a:p>
            <a:fld id="{74432BA1-1CCC-3D4B-BB8D-E2829F4220FB}" type="datetimeFigureOut">
              <a:rPr kumimoji="1" lang="zh-CN" altLang="en-US" smtClean="0"/>
              <a:t>2024/9/16</a:t>
            </a:fld>
            <a:endParaRPr kumimoji="1" lang="zh-CN" altLang="en-US"/>
          </a:p>
        </p:txBody>
      </p:sp>
      <p:sp>
        <p:nvSpPr>
          <p:cNvPr id="4" name="页脚占位符 3">
            <a:extLst>
              <a:ext uri="{FF2B5EF4-FFF2-40B4-BE49-F238E27FC236}">
                <a16:creationId xmlns:a16="http://schemas.microsoft.com/office/drawing/2014/main" id="{1F0D95EA-7885-8549-1DD0-7174D74E610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91BD7A3F-8430-FE40-988E-EB53F753BA0A}"/>
              </a:ext>
            </a:extLst>
          </p:cNvPr>
          <p:cNvSpPr>
            <a:spLocks noGrp="1"/>
          </p:cNvSpPr>
          <p:nvPr>
            <p:ph type="sldNum" sz="quarter" idx="12"/>
          </p:nvPr>
        </p:nvSpPr>
        <p:spPr/>
        <p:txBody>
          <a:bodyPr/>
          <a:lstStyle/>
          <a:p>
            <a:fld id="{0811E531-9955-9342-AE1A-D6014E1E5BB4}" type="slidenum">
              <a:rPr kumimoji="1" lang="zh-CN" altLang="en-US" smtClean="0"/>
              <a:t>‹#›</a:t>
            </a:fld>
            <a:endParaRPr kumimoji="1" lang="zh-CN" altLang="en-US"/>
          </a:p>
        </p:txBody>
      </p:sp>
    </p:spTree>
    <p:extLst>
      <p:ext uri="{BB962C8B-B14F-4D97-AF65-F5344CB8AC3E}">
        <p14:creationId xmlns:p14="http://schemas.microsoft.com/office/powerpoint/2010/main" val="402783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3B64856-FF9E-FDDC-A1AD-1ED7D7D12723}"/>
              </a:ext>
            </a:extLst>
          </p:cNvPr>
          <p:cNvSpPr>
            <a:spLocks noGrp="1"/>
          </p:cNvSpPr>
          <p:nvPr>
            <p:ph type="dt" sz="half" idx="10"/>
          </p:nvPr>
        </p:nvSpPr>
        <p:spPr/>
        <p:txBody>
          <a:bodyPr/>
          <a:lstStyle/>
          <a:p>
            <a:fld id="{74432BA1-1CCC-3D4B-BB8D-E2829F4220FB}" type="datetimeFigureOut">
              <a:rPr kumimoji="1" lang="zh-CN" altLang="en-US" smtClean="0"/>
              <a:t>2024/9/16</a:t>
            </a:fld>
            <a:endParaRPr kumimoji="1" lang="zh-CN" altLang="en-US"/>
          </a:p>
        </p:txBody>
      </p:sp>
      <p:sp>
        <p:nvSpPr>
          <p:cNvPr id="3" name="页脚占位符 2">
            <a:extLst>
              <a:ext uri="{FF2B5EF4-FFF2-40B4-BE49-F238E27FC236}">
                <a16:creationId xmlns:a16="http://schemas.microsoft.com/office/drawing/2014/main" id="{F332A245-C0AF-58B0-D7AB-11CEFA30CFD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6C14803-EA44-F5CF-D4B1-E132A576C256}"/>
              </a:ext>
            </a:extLst>
          </p:cNvPr>
          <p:cNvSpPr>
            <a:spLocks noGrp="1"/>
          </p:cNvSpPr>
          <p:nvPr>
            <p:ph type="sldNum" sz="quarter" idx="12"/>
          </p:nvPr>
        </p:nvSpPr>
        <p:spPr/>
        <p:txBody>
          <a:bodyPr/>
          <a:lstStyle/>
          <a:p>
            <a:fld id="{0811E531-9955-9342-AE1A-D6014E1E5BB4}" type="slidenum">
              <a:rPr kumimoji="1" lang="zh-CN" altLang="en-US" smtClean="0"/>
              <a:t>‹#›</a:t>
            </a:fld>
            <a:endParaRPr kumimoji="1" lang="zh-CN" altLang="en-US"/>
          </a:p>
        </p:txBody>
      </p:sp>
    </p:spTree>
    <p:extLst>
      <p:ext uri="{BB962C8B-B14F-4D97-AF65-F5344CB8AC3E}">
        <p14:creationId xmlns:p14="http://schemas.microsoft.com/office/powerpoint/2010/main" val="203326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1E581-950B-171A-8163-3827863EB9F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EC2C64C-D980-BADA-3CBF-251FB82BAB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5D18E4A-549C-4BCE-F4F5-207F3ABCD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29D98AC-8C1E-6EDC-3DB6-58B9C347EF2D}"/>
              </a:ext>
            </a:extLst>
          </p:cNvPr>
          <p:cNvSpPr>
            <a:spLocks noGrp="1"/>
          </p:cNvSpPr>
          <p:nvPr>
            <p:ph type="dt" sz="half" idx="10"/>
          </p:nvPr>
        </p:nvSpPr>
        <p:spPr/>
        <p:txBody>
          <a:bodyPr/>
          <a:lstStyle/>
          <a:p>
            <a:fld id="{74432BA1-1CCC-3D4B-BB8D-E2829F4220FB}" type="datetimeFigureOut">
              <a:rPr kumimoji="1" lang="zh-CN" altLang="en-US" smtClean="0"/>
              <a:t>2024/9/16</a:t>
            </a:fld>
            <a:endParaRPr kumimoji="1" lang="zh-CN" altLang="en-US"/>
          </a:p>
        </p:txBody>
      </p:sp>
      <p:sp>
        <p:nvSpPr>
          <p:cNvPr id="6" name="页脚占位符 5">
            <a:extLst>
              <a:ext uri="{FF2B5EF4-FFF2-40B4-BE49-F238E27FC236}">
                <a16:creationId xmlns:a16="http://schemas.microsoft.com/office/drawing/2014/main" id="{6E9422F0-EBDA-D86C-BEAF-CE09E356B43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12C623A-E2CE-B496-E875-EFE7F06B3267}"/>
              </a:ext>
            </a:extLst>
          </p:cNvPr>
          <p:cNvSpPr>
            <a:spLocks noGrp="1"/>
          </p:cNvSpPr>
          <p:nvPr>
            <p:ph type="sldNum" sz="quarter" idx="12"/>
          </p:nvPr>
        </p:nvSpPr>
        <p:spPr/>
        <p:txBody>
          <a:bodyPr/>
          <a:lstStyle/>
          <a:p>
            <a:fld id="{0811E531-9955-9342-AE1A-D6014E1E5BB4}" type="slidenum">
              <a:rPr kumimoji="1" lang="zh-CN" altLang="en-US" smtClean="0"/>
              <a:t>‹#›</a:t>
            </a:fld>
            <a:endParaRPr kumimoji="1" lang="zh-CN" altLang="en-US"/>
          </a:p>
        </p:txBody>
      </p:sp>
    </p:spTree>
    <p:extLst>
      <p:ext uri="{BB962C8B-B14F-4D97-AF65-F5344CB8AC3E}">
        <p14:creationId xmlns:p14="http://schemas.microsoft.com/office/powerpoint/2010/main" val="4103772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71476-EAA5-4084-49BC-BCC26B08E04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D997B59-0DF0-4437-0FB4-29500F2B4A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F6336D0-6CF3-D0A4-F5D7-C5EF7E151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BC06745-338A-BFF9-7F3F-8F5A0B8185F9}"/>
              </a:ext>
            </a:extLst>
          </p:cNvPr>
          <p:cNvSpPr>
            <a:spLocks noGrp="1"/>
          </p:cNvSpPr>
          <p:nvPr>
            <p:ph type="dt" sz="half" idx="10"/>
          </p:nvPr>
        </p:nvSpPr>
        <p:spPr/>
        <p:txBody>
          <a:bodyPr/>
          <a:lstStyle/>
          <a:p>
            <a:fld id="{74432BA1-1CCC-3D4B-BB8D-E2829F4220FB}" type="datetimeFigureOut">
              <a:rPr kumimoji="1" lang="zh-CN" altLang="en-US" smtClean="0"/>
              <a:t>2024/9/16</a:t>
            </a:fld>
            <a:endParaRPr kumimoji="1" lang="zh-CN" altLang="en-US"/>
          </a:p>
        </p:txBody>
      </p:sp>
      <p:sp>
        <p:nvSpPr>
          <p:cNvPr id="6" name="页脚占位符 5">
            <a:extLst>
              <a:ext uri="{FF2B5EF4-FFF2-40B4-BE49-F238E27FC236}">
                <a16:creationId xmlns:a16="http://schemas.microsoft.com/office/drawing/2014/main" id="{8A33504E-0F10-89B1-EAF9-18BC922AE9B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7FA172C-FBE4-5BA1-C765-24BBFADAD335}"/>
              </a:ext>
            </a:extLst>
          </p:cNvPr>
          <p:cNvSpPr>
            <a:spLocks noGrp="1"/>
          </p:cNvSpPr>
          <p:nvPr>
            <p:ph type="sldNum" sz="quarter" idx="12"/>
          </p:nvPr>
        </p:nvSpPr>
        <p:spPr/>
        <p:txBody>
          <a:bodyPr/>
          <a:lstStyle/>
          <a:p>
            <a:fld id="{0811E531-9955-9342-AE1A-D6014E1E5BB4}" type="slidenum">
              <a:rPr kumimoji="1" lang="zh-CN" altLang="en-US" smtClean="0"/>
              <a:t>‹#›</a:t>
            </a:fld>
            <a:endParaRPr kumimoji="1" lang="zh-CN" altLang="en-US"/>
          </a:p>
        </p:txBody>
      </p:sp>
    </p:spTree>
    <p:extLst>
      <p:ext uri="{BB962C8B-B14F-4D97-AF65-F5344CB8AC3E}">
        <p14:creationId xmlns:p14="http://schemas.microsoft.com/office/powerpoint/2010/main" val="9879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356B64-CE9A-FAA5-79D4-E55C357220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A858083-7E63-00B9-670F-B0D417936B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D4918BF-5B87-6AFA-C344-3C58C067B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4432BA1-1CCC-3D4B-BB8D-E2829F4220FB}" type="datetimeFigureOut">
              <a:rPr kumimoji="1" lang="zh-CN" altLang="en-US" smtClean="0"/>
              <a:t>2024/9/16</a:t>
            </a:fld>
            <a:endParaRPr kumimoji="1" lang="zh-CN" altLang="en-US"/>
          </a:p>
        </p:txBody>
      </p:sp>
      <p:sp>
        <p:nvSpPr>
          <p:cNvPr id="5" name="页脚占位符 4">
            <a:extLst>
              <a:ext uri="{FF2B5EF4-FFF2-40B4-BE49-F238E27FC236}">
                <a16:creationId xmlns:a16="http://schemas.microsoft.com/office/drawing/2014/main" id="{A6F57216-5590-25D7-F3DB-A77BC3692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A3EADBAF-DB16-4F9E-7B92-B41D324057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11E531-9955-9342-AE1A-D6014E1E5BB4}" type="slidenum">
              <a:rPr kumimoji="1" lang="zh-CN" altLang="en-US" smtClean="0"/>
              <a:t>‹#›</a:t>
            </a:fld>
            <a:endParaRPr kumimoji="1" lang="zh-CN" altLang="en-US"/>
          </a:p>
        </p:txBody>
      </p:sp>
    </p:spTree>
    <p:extLst>
      <p:ext uri="{BB962C8B-B14F-4D97-AF65-F5344CB8AC3E}">
        <p14:creationId xmlns:p14="http://schemas.microsoft.com/office/powerpoint/2010/main" val="4215741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94.png"/><Relationship Id="rId7" Type="http://schemas.openxmlformats.org/officeDocument/2006/relationships/image" Target="../media/image304.png"/><Relationship Id="rId2" Type="http://schemas.openxmlformats.org/officeDocument/2006/relationships/image" Target="../media/image288.png"/><Relationship Id="rId1" Type="http://schemas.openxmlformats.org/officeDocument/2006/relationships/slideLayout" Target="../slideLayouts/slideLayout3.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10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3.xml"/><Relationship Id="rId4" Type="http://schemas.openxmlformats.org/officeDocument/2006/relationships/image" Target="../media/image307.png"/></Relationships>
</file>

<file path=ppt/slides/_rels/slide10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8.png"/><Relationship Id="rId1" Type="http://schemas.openxmlformats.org/officeDocument/2006/relationships/slideLayout" Target="../slideLayouts/slideLayout3.xml"/><Relationship Id="rId4" Type="http://schemas.openxmlformats.org/officeDocument/2006/relationships/image" Target="../media/image309.png"/></Relationships>
</file>

<file path=ppt/slides/_rels/slide10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1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3.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png"/></Relationships>
</file>

<file path=ppt/slides/_rels/slide106.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3.xml"/><Relationship Id="rId5" Type="http://schemas.openxmlformats.org/officeDocument/2006/relationships/image" Target="../media/image322.png"/><Relationship Id="rId4" Type="http://schemas.openxmlformats.org/officeDocument/2006/relationships/image" Target="../media/image321.png"/></Relationships>
</file>

<file path=ppt/slides/_rels/slide107.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3.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108.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109.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3.xml"/><Relationship Id="rId4" Type="http://schemas.openxmlformats.org/officeDocument/2006/relationships/image" Target="../media/image336.png"/></Relationships>
</file>

<file path=ppt/slides/_rels/slide111.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7.png"/><Relationship Id="rId7" Type="http://schemas.openxmlformats.org/officeDocument/2006/relationships/image" Target="../media/image342.png"/><Relationship Id="rId2" Type="http://schemas.openxmlformats.org/officeDocument/2006/relationships/image" Target="../media/image334.png"/><Relationship Id="rId1" Type="http://schemas.openxmlformats.org/officeDocument/2006/relationships/slideLayout" Target="../slideLayouts/slideLayout3.xml"/><Relationship Id="rId6" Type="http://schemas.openxmlformats.org/officeDocument/2006/relationships/image" Target="../media/image341.png"/><Relationship Id="rId5" Type="http://schemas.openxmlformats.org/officeDocument/2006/relationships/image" Target="../media/image339.png"/><Relationship Id="rId4" Type="http://schemas.openxmlformats.org/officeDocument/2006/relationships/image" Target="../media/image338.png"/><Relationship Id="rId9" Type="http://schemas.openxmlformats.org/officeDocument/2006/relationships/image" Target="../media/image344.png"/></Relationships>
</file>

<file path=ppt/slides/_rels/slide112.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3.xml"/><Relationship Id="rId5" Type="http://schemas.openxmlformats.org/officeDocument/2006/relationships/image" Target="../media/image349.png"/><Relationship Id="rId4" Type="http://schemas.openxmlformats.org/officeDocument/2006/relationships/image" Target="../media/image348.png"/></Relationships>
</file>

<file path=ppt/slides/_rels/slide114.xml.rels><?xml version="1.0" encoding="UTF-8" standalone="yes"?>
<Relationships xmlns="http://schemas.openxmlformats.org/package/2006/relationships"><Relationship Id="rId8" Type="http://schemas.openxmlformats.org/officeDocument/2006/relationships/image" Target="../media/image357.png"/><Relationship Id="rId3" Type="http://schemas.openxmlformats.org/officeDocument/2006/relationships/image" Target="../media/image352.png"/><Relationship Id="rId7" Type="http://schemas.openxmlformats.org/officeDocument/2006/relationships/image" Target="../media/image356.png"/><Relationship Id="rId2" Type="http://schemas.openxmlformats.org/officeDocument/2006/relationships/image" Target="../media/image351.png"/><Relationship Id="rId1" Type="http://schemas.openxmlformats.org/officeDocument/2006/relationships/slideLayout" Target="../slideLayouts/slideLayout3.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115.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61.png"/><Relationship Id="rId7" Type="http://schemas.openxmlformats.org/officeDocument/2006/relationships/image" Target="../media/image365.png"/><Relationship Id="rId2" Type="http://schemas.openxmlformats.org/officeDocument/2006/relationships/image" Target="../media/image359.png"/><Relationship Id="rId1" Type="http://schemas.openxmlformats.org/officeDocument/2006/relationships/slideLayout" Target="../slideLayouts/slideLayout3.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62.png"/></Relationships>
</file>

<file path=ppt/slides/_rels/slide117.xml.rels><?xml version="1.0" encoding="UTF-8" standalone="yes"?>
<Relationships xmlns="http://schemas.openxmlformats.org/package/2006/relationships"><Relationship Id="rId8" Type="http://schemas.openxmlformats.org/officeDocument/2006/relationships/image" Target="../media/image374.png"/><Relationship Id="rId3" Type="http://schemas.openxmlformats.org/officeDocument/2006/relationships/image" Target="../media/image368.png"/><Relationship Id="rId7" Type="http://schemas.openxmlformats.org/officeDocument/2006/relationships/image" Target="../media/image373.png"/><Relationship Id="rId2" Type="http://schemas.openxmlformats.org/officeDocument/2006/relationships/image" Target="../media/image367.png"/><Relationship Id="rId1" Type="http://schemas.openxmlformats.org/officeDocument/2006/relationships/slideLayout" Target="../slideLayouts/slideLayout3.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69.png"/></Relationships>
</file>

<file path=ppt/slides/_rels/slide118.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1.png"/><Relationship Id="rId2" Type="http://schemas.openxmlformats.org/officeDocument/2006/relationships/image" Target="../media/image375.png"/><Relationship Id="rId1" Type="http://schemas.openxmlformats.org/officeDocument/2006/relationships/slideLayout" Target="../slideLayouts/slideLayout3.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s>
</file>

<file path=ppt/slides/_rels/slide119.xml.rels><?xml version="1.0" encoding="UTF-8" standalone="yes"?>
<Relationships xmlns="http://schemas.openxmlformats.org/package/2006/relationships"><Relationship Id="rId8" Type="http://schemas.openxmlformats.org/officeDocument/2006/relationships/image" Target="../media/image387.png"/><Relationship Id="rId3" Type="http://schemas.openxmlformats.org/officeDocument/2006/relationships/image" Target="../media/image382.png"/><Relationship Id="rId7" Type="http://schemas.openxmlformats.org/officeDocument/2006/relationships/image" Target="../media/image386.png"/><Relationship Id="rId12" Type="http://schemas.openxmlformats.org/officeDocument/2006/relationships/image" Target="../media/image39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85.png"/><Relationship Id="rId11" Type="http://schemas.openxmlformats.org/officeDocument/2006/relationships/image" Target="../media/image391.png"/><Relationship Id="rId5" Type="http://schemas.openxmlformats.org/officeDocument/2006/relationships/image" Target="../media/image384.png"/><Relationship Id="rId10" Type="http://schemas.openxmlformats.org/officeDocument/2006/relationships/image" Target="../media/image389.png"/><Relationship Id="rId4" Type="http://schemas.openxmlformats.org/officeDocument/2006/relationships/image" Target="../media/image383.png"/><Relationship Id="rId9" Type="http://schemas.openxmlformats.org/officeDocument/2006/relationships/image" Target="../media/image388.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11.png"/><Relationship Id="rId7" Type="http://schemas.openxmlformats.org/officeDocument/2006/relationships/image" Target="../media/image26.png"/><Relationship Id="rId2" Type="http://schemas.openxmlformats.org/officeDocument/2006/relationships/image" Target="../media/image211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0.xml.rels><?xml version="1.0" encoding="UTF-8" standalone="yes"?>
<Relationships xmlns="http://schemas.openxmlformats.org/package/2006/relationships"><Relationship Id="rId8" Type="http://schemas.openxmlformats.org/officeDocument/2006/relationships/image" Target="../media/image394.png"/><Relationship Id="rId13" Type="http://schemas.openxmlformats.org/officeDocument/2006/relationships/image" Target="../media/image398.png"/><Relationship Id="rId3" Type="http://schemas.openxmlformats.org/officeDocument/2006/relationships/image" Target="../media/image393.png"/><Relationship Id="rId7" Type="http://schemas.openxmlformats.org/officeDocument/2006/relationships/image" Target="../media/image387.png"/><Relationship Id="rId12" Type="http://schemas.openxmlformats.org/officeDocument/2006/relationships/image" Target="../media/image39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86.png"/><Relationship Id="rId11" Type="http://schemas.openxmlformats.org/officeDocument/2006/relationships/image" Target="../media/image396.png"/><Relationship Id="rId5" Type="http://schemas.openxmlformats.org/officeDocument/2006/relationships/image" Target="../media/image385.png"/><Relationship Id="rId15" Type="http://schemas.openxmlformats.org/officeDocument/2006/relationships/image" Target="../media/image401.png"/><Relationship Id="rId10" Type="http://schemas.openxmlformats.org/officeDocument/2006/relationships/image" Target="../media/image395.png"/><Relationship Id="rId4" Type="http://schemas.openxmlformats.org/officeDocument/2006/relationships/image" Target="../media/image384.png"/><Relationship Id="rId9" Type="http://schemas.openxmlformats.org/officeDocument/2006/relationships/image" Target="../media/image389.png"/><Relationship Id="rId14" Type="http://schemas.openxmlformats.org/officeDocument/2006/relationships/image" Target="../media/image399.png"/></Relationships>
</file>

<file path=ppt/slides/_rels/slide121.xml.rels><?xml version="1.0" encoding="UTF-8" standalone="yes"?>
<Relationships xmlns="http://schemas.openxmlformats.org/package/2006/relationships"><Relationship Id="rId3" Type="http://schemas.openxmlformats.org/officeDocument/2006/relationships/image" Target="../media/image403.png"/><Relationship Id="rId7" Type="http://schemas.openxmlformats.org/officeDocument/2006/relationships/image" Target="../media/image407.png"/><Relationship Id="rId2" Type="http://schemas.openxmlformats.org/officeDocument/2006/relationships/image" Target="../media/image402.png"/><Relationship Id="rId1" Type="http://schemas.openxmlformats.org/officeDocument/2006/relationships/slideLayout" Target="../slideLayouts/slideLayout3.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122.xml.rels><?xml version="1.0" encoding="UTF-8" standalone="yes"?>
<Relationships xmlns="http://schemas.openxmlformats.org/package/2006/relationships"><Relationship Id="rId3" Type="http://schemas.openxmlformats.org/officeDocument/2006/relationships/image" Target="../media/image409.png"/><Relationship Id="rId7" Type="http://schemas.openxmlformats.org/officeDocument/2006/relationships/image" Target="../media/image414.png"/><Relationship Id="rId2" Type="http://schemas.openxmlformats.org/officeDocument/2006/relationships/image" Target="../media/image408.png"/><Relationship Id="rId1" Type="http://schemas.openxmlformats.org/officeDocument/2006/relationships/slideLayout" Target="../slideLayouts/slideLayout3.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411.png"/></Relationships>
</file>

<file path=ppt/slides/_rels/slide123.xml.rels><?xml version="1.0" encoding="UTF-8" standalone="yes"?>
<Relationships xmlns="http://schemas.openxmlformats.org/package/2006/relationships"><Relationship Id="rId3" Type="http://schemas.openxmlformats.org/officeDocument/2006/relationships/image" Target="../media/image416.png"/><Relationship Id="rId7" Type="http://schemas.openxmlformats.org/officeDocument/2006/relationships/image" Target="../media/image421.png"/><Relationship Id="rId2" Type="http://schemas.openxmlformats.org/officeDocument/2006/relationships/image" Target="../media/image415.png"/><Relationship Id="rId1" Type="http://schemas.openxmlformats.org/officeDocument/2006/relationships/slideLayout" Target="../slideLayouts/slideLayout3.xml"/><Relationship Id="rId6" Type="http://schemas.openxmlformats.org/officeDocument/2006/relationships/image" Target="../media/image419.png"/><Relationship Id="rId5" Type="http://schemas.openxmlformats.org/officeDocument/2006/relationships/image" Target="../media/image418.png"/><Relationship Id="rId4" Type="http://schemas.openxmlformats.org/officeDocument/2006/relationships/image" Target="../media/image417.png"/></Relationships>
</file>

<file path=ppt/slides/_rels/slide124.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image" Target="../media/image423.png"/><Relationship Id="rId7" Type="http://schemas.openxmlformats.org/officeDocument/2006/relationships/image" Target="../media/image427.png"/><Relationship Id="rId2" Type="http://schemas.openxmlformats.org/officeDocument/2006/relationships/image" Target="../media/image422.png"/><Relationship Id="rId1" Type="http://schemas.openxmlformats.org/officeDocument/2006/relationships/slideLayout" Target="../slideLayouts/slideLayout3.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125.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29.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png"/><Relationship Id="rId1" Type="http://schemas.openxmlformats.org/officeDocument/2006/relationships/slideLayout" Target="../slideLayouts/slideLayout3.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image" Target="../media/image434.png"/></Relationships>
</file>

<file path=ppt/slides/_rels/slide127.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image" Target="../media/image438.png"/><Relationship Id="rId7" Type="http://schemas.openxmlformats.org/officeDocument/2006/relationships/image" Target="../media/image443.png"/><Relationship Id="rId2" Type="http://schemas.openxmlformats.org/officeDocument/2006/relationships/image" Target="../media/image437.png"/><Relationship Id="rId1" Type="http://schemas.openxmlformats.org/officeDocument/2006/relationships/slideLayout" Target="../slideLayouts/slideLayout3.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39.png"/></Relationships>
</file>

<file path=ppt/slides/_rels/slide128.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3.xml"/><Relationship Id="rId4" Type="http://schemas.openxmlformats.org/officeDocument/2006/relationships/image" Target="../media/image449.png"/></Relationships>
</file>

<file path=ppt/slides/_rels/slide13.xml.rels><?xml version="1.0" encoding="UTF-8" standalone="yes"?>
<Relationships xmlns="http://schemas.openxmlformats.org/package/2006/relationships"><Relationship Id="rId2" Type="http://schemas.openxmlformats.org/officeDocument/2006/relationships/image" Target="../media/image2910.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451.png"/><Relationship Id="rId7" Type="http://schemas.openxmlformats.org/officeDocument/2006/relationships/image" Target="../media/image455.png"/><Relationship Id="rId2" Type="http://schemas.openxmlformats.org/officeDocument/2006/relationships/image" Target="../media/image447.png"/><Relationship Id="rId1" Type="http://schemas.openxmlformats.org/officeDocument/2006/relationships/slideLayout" Target="../slideLayouts/slideLayout3.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131.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66.jpeg"/><Relationship Id="rId5" Type="http://schemas.openxmlformats.org/officeDocument/2006/relationships/image" Target="../media/image458.png"/><Relationship Id="rId4" Type="http://schemas.openxmlformats.org/officeDocument/2006/relationships/image" Target="../media/image265.jpeg"/></Relationships>
</file>

<file path=ppt/slides/_rels/slide132.xml.rels><?xml version="1.0" encoding="UTF-8" standalone="yes"?>
<Relationships xmlns="http://schemas.openxmlformats.org/package/2006/relationships"><Relationship Id="rId8" Type="http://schemas.openxmlformats.org/officeDocument/2006/relationships/hyperlink" Target="https://zh.wikipedia.org/wiki/%E7%B6%93%E6%BF%9F%E5%AD%B8" TargetMode="External"/><Relationship Id="rId13" Type="http://schemas.openxmlformats.org/officeDocument/2006/relationships/hyperlink" Target="https://zh.wikipedia.org/wiki/%E8%BF%88%E4%BC%A6%C2%B7%E6%96%AF%E7%A7%91%E5%B0%94%E6%96%AF" TargetMode="External"/><Relationship Id="rId3" Type="http://schemas.openxmlformats.org/officeDocument/2006/relationships/hyperlink" Target="https://zh.wikipedia.org/wiki/%E9%9A%A8%E6%A9%9F%E9%81%8E%E7%A8%8B" TargetMode="External"/><Relationship Id="rId7" Type="http://schemas.openxmlformats.org/officeDocument/2006/relationships/hyperlink" Target="https://zh.wikipedia.org/wiki/%E8%87%AA%E7%84%B6%E7%A7%91%E5%AD%A6" TargetMode="External"/><Relationship Id="rId12" Type="http://schemas.openxmlformats.org/officeDocument/2006/relationships/hyperlink" Target="https://zh.wikipedia.org/wiki/%E8%AF%BA%E8%B4%9D%E5%B0%94%E7%BB%8F%E6%B5%8E%E5%AD%A6%E5%A5%96" TargetMode="External"/><Relationship Id="rId2" Type="http://schemas.openxmlformats.org/officeDocument/2006/relationships/image" Target="../media/image267.jpeg"/><Relationship Id="rId1" Type="http://schemas.openxmlformats.org/officeDocument/2006/relationships/slideLayout" Target="../slideLayouts/slideLayout3.xml"/><Relationship Id="rId6" Type="http://schemas.openxmlformats.org/officeDocument/2006/relationships/hyperlink" Target="https://zh.wikipedia.org/wiki/%E9%9A%8F%E6%9C%BA%E5%88%86%E6%9E%90" TargetMode="External"/><Relationship Id="rId11" Type="http://schemas.openxmlformats.org/officeDocument/2006/relationships/hyperlink" Target="https://zh.wikipedia.org/wiki/%E5%B8%83%E8%8E%B1%E5%85%8B-%E6%96%AF%E7%A7%91%E5%B0%94%E6%96%AF%E6%A8%A1%E5%9E%8B" TargetMode="External"/><Relationship Id="rId5" Type="http://schemas.openxmlformats.org/officeDocument/2006/relationships/hyperlink" Target="https://zh.wikipedia.org/wiki/%E9%9A%A8%E6%A9%9F%E5%BE%AE%E5%88%86%E6%96%B9%E7%A8%8B" TargetMode="External"/><Relationship Id="rId10" Type="http://schemas.openxmlformats.org/officeDocument/2006/relationships/hyperlink" Target="https://zh.wikipedia.org/wiki/%E6%9C%9F%E6%AC%8A" TargetMode="External"/><Relationship Id="rId4" Type="http://schemas.openxmlformats.org/officeDocument/2006/relationships/hyperlink" Target="https://zh.wikipedia.org/wiki/%E9%9A%A8%E6%A9%9F%E7%A7%AF%E5%88%86" TargetMode="External"/><Relationship Id="rId9" Type="http://schemas.openxmlformats.org/officeDocument/2006/relationships/hyperlink" Target="https://zh.wikipedia.org/wiki/%E9%87%91%E8%9E%8D%E6%95%B8%E5%AD%B8" TargetMode="External"/><Relationship Id="rId14" Type="http://schemas.openxmlformats.org/officeDocument/2006/relationships/image" Target="../media/image46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image" Target="../media/image456.png"/><Relationship Id="rId1" Type="http://schemas.openxmlformats.org/officeDocument/2006/relationships/slideLayout" Target="../slideLayouts/slideLayout3.xml"/><Relationship Id="rId5" Type="http://schemas.openxmlformats.org/officeDocument/2006/relationships/image" Target="../media/image462.png"/><Relationship Id="rId4" Type="http://schemas.openxmlformats.org/officeDocument/2006/relationships/image" Target="../media/image459.png"/></Relationships>
</file>

<file path=ppt/slides/_rels/slide135.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6.png"/><Relationship Id="rId1" Type="http://schemas.openxmlformats.org/officeDocument/2006/relationships/slideLayout" Target="../slideLayouts/slideLayout3.xml"/><Relationship Id="rId5" Type="http://schemas.openxmlformats.org/officeDocument/2006/relationships/image" Target="../media/image464.png"/><Relationship Id="rId4" Type="http://schemas.openxmlformats.org/officeDocument/2006/relationships/image" Target="../media/image463.png"/></Relationships>
</file>

<file path=ppt/slides/_rels/slide136.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3.xml"/><Relationship Id="rId5" Type="http://schemas.openxmlformats.org/officeDocument/2006/relationships/image" Target="../media/image468.png"/><Relationship Id="rId4" Type="http://schemas.openxmlformats.org/officeDocument/2006/relationships/image" Target="../media/image467.png"/></Relationships>
</file>

<file path=ppt/slides/_rels/slide137.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69.png"/><Relationship Id="rId1" Type="http://schemas.openxmlformats.org/officeDocument/2006/relationships/slideLayout" Target="../slideLayouts/slideLayout3.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472.png"/></Relationships>
</file>

<file path=ppt/slides/_rels/slide138.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image" Target="../media/image476.png"/><Relationship Id="rId7" Type="http://schemas.openxmlformats.org/officeDocument/2006/relationships/image" Target="../media/image481.png"/><Relationship Id="rId12" Type="http://schemas.openxmlformats.org/officeDocument/2006/relationships/image" Target="../media/image486.png"/><Relationship Id="rId2" Type="http://schemas.openxmlformats.org/officeDocument/2006/relationships/image" Target="../media/image475.png"/><Relationship Id="rId1" Type="http://schemas.openxmlformats.org/officeDocument/2006/relationships/slideLayout" Target="../slideLayouts/slideLayout3.xml"/><Relationship Id="rId6" Type="http://schemas.openxmlformats.org/officeDocument/2006/relationships/image" Target="../media/image479.png"/><Relationship Id="rId11" Type="http://schemas.openxmlformats.org/officeDocument/2006/relationships/image" Target="../media/image485.png"/><Relationship Id="rId5" Type="http://schemas.openxmlformats.org/officeDocument/2006/relationships/image" Target="../media/image478.png"/><Relationship Id="rId10" Type="http://schemas.openxmlformats.org/officeDocument/2006/relationships/image" Target="../media/image484.png"/><Relationship Id="rId4" Type="http://schemas.openxmlformats.org/officeDocument/2006/relationships/image" Target="../media/image477.png"/><Relationship Id="rId9" Type="http://schemas.openxmlformats.org/officeDocument/2006/relationships/image" Target="../media/image483.png"/></Relationships>
</file>

<file path=ppt/slides/_rels/slide139.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3.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8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10.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10.png"/><Relationship Id="rId16"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10.png"/><Relationship Id="rId9" Type="http://schemas.openxmlformats.org/officeDocument/2006/relationships/image" Target="../media/image37.png"/><Relationship Id="rId1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xml"/><Relationship Id="rId16"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8.png"/></Relationships>
</file>

<file path=ppt/slides/_rels/slide26.xml.rels><?xml version="1.0" encoding="UTF-8" standalone="yes"?>
<Relationships xmlns="http://schemas.openxmlformats.org/package/2006/relationships"><Relationship Id="rId3" Type="http://schemas.openxmlformats.org/officeDocument/2006/relationships/image" Target="../media/image2110.png"/><Relationship Id="rId2" Type="http://schemas.openxmlformats.org/officeDocument/2006/relationships/image" Target="../media/image23.jpeg"/><Relationship Id="rId1" Type="http://schemas.openxmlformats.org/officeDocument/2006/relationships/slideLayout" Target="../slideLayouts/slideLayout3.xml"/><Relationship Id="rId6" Type="http://schemas.openxmlformats.org/officeDocument/2006/relationships/image" Target="../media/image249.png"/><Relationship Id="rId5" Type="http://schemas.openxmlformats.org/officeDocument/2006/relationships/image" Target="../media/image2310.png"/><Relationship Id="rId4" Type="http://schemas.openxmlformats.org/officeDocument/2006/relationships/image" Target="../media/image2210.png"/></Relationships>
</file>

<file path=ppt/slides/_rels/slide27.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50.png"/><Relationship Id="rId18" Type="http://schemas.openxmlformats.org/officeDocument/2006/relationships/image" Target="../media/image400.png"/><Relationship Id="rId3" Type="http://schemas.openxmlformats.org/officeDocument/2006/relationships/image" Target="../media/image250.png"/><Relationship Id="rId7" Type="http://schemas.openxmlformats.org/officeDocument/2006/relationships/image" Target="../media/image290.png"/><Relationship Id="rId12" Type="http://schemas.openxmlformats.org/officeDocument/2006/relationships/image" Target="../media/image340.png"/><Relationship Id="rId17" Type="http://schemas.openxmlformats.org/officeDocument/2006/relationships/image" Target="../media/image390.png"/><Relationship Id="rId2" Type="http://schemas.openxmlformats.org/officeDocument/2006/relationships/notesSlide" Target="../notesSlides/notesSlide4.xml"/><Relationship Id="rId16" Type="http://schemas.openxmlformats.org/officeDocument/2006/relationships/image" Target="../media/image380.png"/><Relationship Id="rId1" Type="http://schemas.openxmlformats.org/officeDocument/2006/relationships/slideLayout" Target="../slideLayouts/slideLayout3.xml"/><Relationship Id="rId6" Type="http://schemas.openxmlformats.org/officeDocument/2006/relationships/image" Target="../media/image280.png"/><Relationship Id="rId11" Type="http://schemas.openxmlformats.org/officeDocument/2006/relationships/image" Target="../media/image330.png"/><Relationship Id="rId5" Type="http://schemas.openxmlformats.org/officeDocument/2006/relationships/image" Target="../media/image270.png"/><Relationship Id="rId15" Type="http://schemas.openxmlformats.org/officeDocument/2006/relationships/image" Target="../media/image370.png"/><Relationship Id="rId10" Type="http://schemas.openxmlformats.org/officeDocument/2006/relationships/image" Target="../media/image320.png"/><Relationship Id="rId19" Type="http://schemas.openxmlformats.org/officeDocument/2006/relationships/image" Target="../media/image410.png"/><Relationship Id="rId4" Type="http://schemas.openxmlformats.org/officeDocument/2006/relationships/image" Target="../media/image260.png"/><Relationship Id="rId9" Type="http://schemas.openxmlformats.org/officeDocument/2006/relationships/image" Target="../media/image310.png"/><Relationship Id="rId14" Type="http://schemas.openxmlformats.org/officeDocument/2006/relationships/image" Target="../media/image360.png"/></Relationships>
</file>

<file path=ppt/slides/_rels/slide28.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20.png"/><Relationship Id="rId7" Type="http://schemas.openxmlformats.org/officeDocument/2006/relationships/image" Target="../media/image760.png"/><Relationship Id="rId12" Type="http://schemas.openxmlformats.org/officeDocument/2006/relationships/image" Target="../media/image810.png"/><Relationship Id="rId2" Type="http://schemas.openxmlformats.org/officeDocument/2006/relationships/image" Target="../media/image710.png"/><Relationship Id="rId1" Type="http://schemas.openxmlformats.org/officeDocument/2006/relationships/slideLayout" Target="../slideLayouts/slideLayout3.xml"/><Relationship Id="rId6" Type="http://schemas.openxmlformats.org/officeDocument/2006/relationships/image" Target="../media/image750.png"/><Relationship Id="rId11" Type="http://schemas.openxmlformats.org/officeDocument/2006/relationships/image" Target="../media/image800.png"/><Relationship Id="rId5" Type="http://schemas.openxmlformats.org/officeDocument/2006/relationships/image" Target="../media/image740.png"/><Relationship Id="rId10" Type="http://schemas.openxmlformats.org/officeDocument/2006/relationships/image" Target="../media/image790.png"/><Relationship Id="rId4" Type="http://schemas.openxmlformats.org/officeDocument/2006/relationships/image" Target="../media/image730.png"/><Relationship Id="rId9" Type="http://schemas.openxmlformats.org/officeDocument/2006/relationships/image" Target="../media/image780.png"/></Relationships>
</file>

<file path=ppt/slides/_rels/slide2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23.jpeg"/><Relationship Id="rId1" Type="http://schemas.openxmlformats.org/officeDocument/2006/relationships/slideLayout" Target="../slideLayouts/slideLayout3.xml"/><Relationship Id="rId5" Type="http://schemas.openxmlformats.org/officeDocument/2006/relationships/image" Target="../media/image440.png"/><Relationship Id="rId4" Type="http://schemas.openxmlformats.org/officeDocument/2006/relationships/image" Target="../media/image430.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23.jpeg"/><Relationship Id="rId1" Type="http://schemas.openxmlformats.org/officeDocument/2006/relationships/slideLayout" Target="../slideLayouts/slideLayout3.xml"/><Relationship Id="rId5" Type="http://schemas.openxmlformats.org/officeDocument/2006/relationships/image" Target="../media/image470.png"/><Relationship Id="rId4" Type="http://schemas.openxmlformats.org/officeDocument/2006/relationships/image" Target="../media/image460.png"/></Relationships>
</file>

<file path=ppt/slides/_rels/slide3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90.png"/><Relationship Id="rId13" Type="http://schemas.openxmlformats.org/officeDocument/2006/relationships/image" Target="../media/image640.png"/><Relationship Id="rId3" Type="http://schemas.openxmlformats.org/officeDocument/2006/relationships/image" Target="../media/image540.png"/><Relationship Id="rId7" Type="http://schemas.openxmlformats.org/officeDocument/2006/relationships/image" Target="../media/image580.png"/><Relationship Id="rId12" Type="http://schemas.openxmlformats.org/officeDocument/2006/relationships/image" Target="../media/image630.png"/><Relationship Id="rId2" Type="http://schemas.openxmlformats.org/officeDocument/2006/relationships/image" Target="../media/image530.png"/><Relationship Id="rId16" Type="http://schemas.openxmlformats.org/officeDocument/2006/relationships/image" Target="../media/image670.png"/><Relationship Id="rId1" Type="http://schemas.openxmlformats.org/officeDocument/2006/relationships/slideLayout" Target="../slideLayouts/slideLayout3.xml"/><Relationship Id="rId6" Type="http://schemas.openxmlformats.org/officeDocument/2006/relationships/image" Target="../media/image570.png"/><Relationship Id="rId11" Type="http://schemas.openxmlformats.org/officeDocument/2006/relationships/image" Target="../media/image620.png"/><Relationship Id="rId5" Type="http://schemas.openxmlformats.org/officeDocument/2006/relationships/image" Target="../media/image560.png"/><Relationship Id="rId15" Type="http://schemas.openxmlformats.org/officeDocument/2006/relationships/image" Target="../media/image660.png"/><Relationship Id="rId10" Type="http://schemas.openxmlformats.org/officeDocument/2006/relationships/image" Target="../media/image610.png"/><Relationship Id="rId4" Type="http://schemas.openxmlformats.org/officeDocument/2006/relationships/image" Target="../media/image550.png"/><Relationship Id="rId9" Type="http://schemas.openxmlformats.org/officeDocument/2006/relationships/image" Target="../media/image600.png"/><Relationship Id="rId14" Type="http://schemas.openxmlformats.org/officeDocument/2006/relationships/image" Target="../media/image650.png"/></Relationships>
</file>

<file path=ppt/slides/_rels/slide3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00.png"/><Relationship Id="rId4" Type="http://schemas.openxmlformats.org/officeDocument/2006/relationships/image" Target="../media/image690.png"/></Relationships>
</file>

<file path=ppt/slides/_rels/slide37.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891.png"/><Relationship Id="rId3" Type="http://schemas.openxmlformats.org/officeDocument/2006/relationships/image" Target="../media/image840.png"/><Relationship Id="rId7" Type="http://schemas.openxmlformats.org/officeDocument/2006/relationships/image" Target="../media/image881.png"/><Relationship Id="rId2" Type="http://schemas.openxmlformats.org/officeDocument/2006/relationships/image" Target="../media/image830.png"/><Relationship Id="rId1" Type="http://schemas.openxmlformats.org/officeDocument/2006/relationships/slideLayout" Target="../slideLayouts/slideLayout3.xml"/><Relationship Id="rId6" Type="http://schemas.openxmlformats.org/officeDocument/2006/relationships/image" Target="../media/image871.png"/><Relationship Id="rId5" Type="http://schemas.openxmlformats.org/officeDocument/2006/relationships/image" Target="../media/image861.png"/><Relationship Id="rId4" Type="http://schemas.openxmlformats.org/officeDocument/2006/relationships/image" Target="../media/image850.png"/></Relationships>
</file>

<file path=ppt/slides/_rels/slide39.xml.rels><?xml version="1.0" encoding="UTF-8" standalone="yes"?>
<Relationships xmlns="http://schemas.openxmlformats.org/package/2006/relationships"><Relationship Id="rId3" Type="http://schemas.openxmlformats.org/officeDocument/2006/relationships/image" Target="../media/image911.png"/><Relationship Id="rId2" Type="http://schemas.openxmlformats.org/officeDocument/2006/relationships/image" Target="../media/image90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31.png"/><Relationship Id="rId2" Type="http://schemas.openxmlformats.org/officeDocument/2006/relationships/image" Target="../media/image921.png"/><Relationship Id="rId1" Type="http://schemas.openxmlformats.org/officeDocument/2006/relationships/slideLayout" Target="../slideLayouts/slideLayout3.xml"/><Relationship Id="rId5" Type="http://schemas.openxmlformats.org/officeDocument/2006/relationships/image" Target="../media/image951.png"/><Relationship Id="rId4" Type="http://schemas.openxmlformats.org/officeDocument/2006/relationships/image" Target="../media/image941.png"/></Relationships>
</file>

<file path=ppt/slides/_rels/slide41.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981.png"/><Relationship Id="rId7" Type="http://schemas.openxmlformats.org/officeDocument/2006/relationships/image" Target="../media/image1021.png"/><Relationship Id="rId2" Type="http://schemas.openxmlformats.org/officeDocument/2006/relationships/image" Target="../media/image971.png"/><Relationship Id="rId1" Type="http://schemas.openxmlformats.org/officeDocument/2006/relationships/slideLayout" Target="../slideLayouts/slideLayout3.xml"/><Relationship Id="rId6" Type="http://schemas.openxmlformats.org/officeDocument/2006/relationships/image" Target="../media/image1011.png"/><Relationship Id="rId5" Type="http://schemas.openxmlformats.org/officeDocument/2006/relationships/image" Target="../media/image1001.png"/><Relationship Id="rId4" Type="http://schemas.openxmlformats.org/officeDocument/2006/relationships/image" Target="../media/image991.png"/><Relationship Id="rId9" Type="http://schemas.openxmlformats.org/officeDocument/2006/relationships/image" Target="../media/image1041.png"/></Relationships>
</file>

<file path=ppt/slides/_rels/slide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112.png"/><Relationship Id="rId7" Type="http://schemas.openxmlformats.org/officeDocument/2006/relationships/image" Target="../media/image880.png"/><Relationship Id="rId12" Type="http://schemas.openxmlformats.org/officeDocument/2006/relationships/image" Target="../media/image930.png"/><Relationship Id="rId2" Type="http://schemas.openxmlformats.org/officeDocument/2006/relationships/image" Target="../media/image111.png"/><Relationship Id="rId1" Type="http://schemas.openxmlformats.org/officeDocument/2006/relationships/slideLayout" Target="../slideLayouts/slideLayout3.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0.png"/><Relationship Id="rId10" Type="http://schemas.openxmlformats.org/officeDocument/2006/relationships/image" Target="../media/image910.png"/><Relationship Id="rId4" Type="http://schemas.openxmlformats.org/officeDocument/2006/relationships/image" Target="../media/image113.svg"/><Relationship Id="rId9" Type="http://schemas.openxmlformats.org/officeDocument/2006/relationships/image" Target="../media/image900.png"/></Relationships>
</file>

<file path=ppt/slides/_rels/slide47.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113.svg"/><Relationship Id="rId7" Type="http://schemas.openxmlformats.org/officeDocument/2006/relationships/image" Target="../media/image970.png"/><Relationship Id="rId12" Type="http://schemas.openxmlformats.org/officeDocument/2006/relationships/image" Target="../media/image1020.pn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960.png"/><Relationship Id="rId11" Type="http://schemas.openxmlformats.org/officeDocument/2006/relationships/image" Target="../media/image1010.png"/><Relationship Id="rId5" Type="http://schemas.openxmlformats.org/officeDocument/2006/relationships/image" Target="../media/image950.png"/><Relationship Id="rId10" Type="http://schemas.openxmlformats.org/officeDocument/2006/relationships/image" Target="../media/image1000.png"/><Relationship Id="rId4" Type="http://schemas.openxmlformats.org/officeDocument/2006/relationships/image" Target="../media/image940.png"/><Relationship Id="rId9" Type="http://schemas.openxmlformats.org/officeDocument/2006/relationships/image" Target="../media/image990.png"/></Relationships>
</file>

<file path=ppt/slides/_rels/slide48.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113.svg"/><Relationship Id="rId7" Type="http://schemas.openxmlformats.org/officeDocument/2006/relationships/image" Target="../media/image970.png"/><Relationship Id="rId12" Type="http://schemas.openxmlformats.org/officeDocument/2006/relationships/image" Target="../media/image1020.pn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960.png"/><Relationship Id="rId11" Type="http://schemas.openxmlformats.org/officeDocument/2006/relationships/image" Target="../media/image1030.png"/><Relationship Id="rId5" Type="http://schemas.openxmlformats.org/officeDocument/2006/relationships/image" Target="../media/image950.png"/><Relationship Id="rId10" Type="http://schemas.openxmlformats.org/officeDocument/2006/relationships/image" Target="../media/image1000.png"/><Relationship Id="rId4" Type="http://schemas.openxmlformats.org/officeDocument/2006/relationships/image" Target="../media/image940.png"/><Relationship Id="rId9" Type="http://schemas.openxmlformats.org/officeDocument/2006/relationships/image" Target="../media/image990.png"/></Relationships>
</file>

<file path=ppt/slides/_rels/slide49.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0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113.svg"/><Relationship Id="rId7" Type="http://schemas.openxmlformats.org/officeDocument/2006/relationships/image" Target="../media/image970.png"/><Relationship Id="rId12" Type="http://schemas.openxmlformats.org/officeDocument/2006/relationships/image" Target="../media/image1020.pn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960.png"/><Relationship Id="rId11" Type="http://schemas.openxmlformats.org/officeDocument/2006/relationships/image" Target="../media/image1060.png"/><Relationship Id="rId5" Type="http://schemas.openxmlformats.org/officeDocument/2006/relationships/image" Target="../media/image950.png"/><Relationship Id="rId10" Type="http://schemas.openxmlformats.org/officeDocument/2006/relationships/image" Target="../media/image1000.png"/><Relationship Id="rId4" Type="http://schemas.openxmlformats.org/officeDocument/2006/relationships/image" Target="../media/image940.png"/><Relationship Id="rId9" Type="http://schemas.openxmlformats.org/officeDocument/2006/relationships/image" Target="../media/image990.png"/></Relationships>
</file>

<file path=ppt/slides/_rels/slide51.xml.rels><?xml version="1.0" encoding="UTF-8" standalone="yes"?>
<Relationships xmlns="http://schemas.openxmlformats.org/package/2006/relationships"><Relationship Id="rId8" Type="http://schemas.openxmlformats.org/officeDocument/2006/relationships/image" Target="../media/image1130.png"/><Relationship Id="rId3" Type="http://schemas.openxmlformats.org/officeDocument/2006/relationships/image" Target="../media/image1080.png"/><Relationship Id="rId7" Type="http://schemas.openxmlformats.org/officeDocument/2006/relationships/image" Target="../media/image1120.png"/><Relationship Id="rId2" Type="http://schemas.openxmlformats.org/officeDocument/2006/relationships/image" Target="../media/image1070.png"/><Relationship Id="rId1" Type="http://schemas.openxmlformats.org/officeDocument/2006/relationships/slideLayout" Target="../slideLayouts/slideLayout3.xml"/><Relationship Id="rId6" Type="http://schemas.openxmlformats.org/officeDocument/2006/relationships/image" Target="../media/image1110.png"/><Relationship Id="rId5" Type="http://schemas.openxmlformats.org/officeDocument/2006/relationships/image" Target="../media/image1100.png"/><Relationship Id="rId4" Type="http://schemas.openxmlformats.org/officeDocument/2006/relationships/image" Target="../media/image1090.png"/></Relationships>
</file>

<file path=ppt/slides/_rels/slide5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5.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image" Target="../media/image1140.png"/><Relationship Id="rId1" Type="http://schemas.openxmlformats.org/officeDocument/2006/relationships/slideLayout" Target="../slideLayouts/slideLayout3.xml"/><Relationship Id="rId6" Type="http://schemas.openxmlformats.org/officeDocument/2006/relationships/image" Target="../media/image1130.png"/><Relationship Id="rId11" Type="http://schemas.openxmlformats.org/officeDocument/2006/relationships/image" Target="../media/image120.png"/><Relationship Id="rId5" Type="http://schemas.openxmlformats.org/officeDocument/2006/relationships/image" Target="../media/image1120.png"/><Relationship Id="rId10" Type="http://schemas.openxmlformats.org/officeDocument/2006/relationships/image" Target="../media/image119.png"/><Relationship Id="rId4" Type="http://schemas.openxmlformats.org/officeDocument/2006/relationships/image" Target="../media/image1110.png"/><Relationship Id="rId9" Type="http://schemas.openxmlformats.org/officeDocument/2006/relationships/image" Target="../media/image118.png"/></Relationships>
</file>

<file path=ppt/slides/_rels/slide5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39.png"/><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3.png"/></Relationships>
</file>

<file path=ppt/slides/_rels/slide61.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3" Type="http://schemas.openxmlformats.org/officeDocument/2006/relationships/image" Target="../media/image172.png"/><Relationship Id="rId7" Type="http://schemas.openxmlformats.org/officeDocument/2006/relationships/image" Target="../media/image176.png"/><Relationship Id="rId12" Type="http://schemas.openxmlformats.org/officeDocument/2006/relationships/image" Target="../media/image181.png"/><Relationship Id="rId2" Type="http://schemas.openxmlformats.org/officeDocument/2006/relationships/image" Target="../media/image171.png"/><Relationship Id="rId1" Type="http://schemas.openxmlformats.org/officeDocument/2006/relationships/slideLayout" Target="../slideLayouts/slideLayout3.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s>
</file>

<file path=ppt/slides/_rels/slide6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6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png"/><Relationship Id="rId1" Type="http://schemas.openxmlformats.org/officeDocument/2006/relationships/slideLayout" Target="../slideLayouts/slideLayout3.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 Id="rId9" Type="http://schemas.openxmlformats.org/officeDocument/2006/relationships/image" Target="../media/image206.png"/></Relationships>
</file>

<file path=ppt/slides/_rels/slide76.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4.png"/><Relationship Id="rId7" Type="http://schemas.openxmlformats.org/officeDocument/2006/relationships/image" Target="../media/image211.png"/><Relationship Id="rId2" Type="http://schemas.openxmlformats.org/officeDocument/2006/relationships/image" Target="../media/image207.png"/><Relationship Id="rId1" Type="http://schemas.openxmlformats.org/officeDocument/2006/relationships/slideLayout" Target="../slideLayouts/slideLayout3.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7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6.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s>
</file>

<file path=ppt/slides/_rels/slide7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3.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7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3.xml"/><Relationship Id="rId5" Type="http://schemas.openxmlformats.org/officeDocument/2006/relationships/image" Target="../media/image229.png"/><Relationship Id="rId4" Type="http://schemas.openxmlformats.org/officeDocument/2006/relationships/image" Target="../media/image228.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30.png"/><Relationship Id="rId1" Type="http://schemas.openxmlformats.org/officeDocument/2006/relationships/slideLayout" Target="../slideLayouts/slideLayout3.xml"/><Relationship Id="rId6" Type="http://schemas.openxmlformats.org/officeDocument/2006/relationships/image" Target="../media/image231.png"/><Relationship Id="rId5" Type="http://schemas.openxmlformats.org/officeDocument/2006/relationships/image" Target="../media/image229.png"/><Relationship Id="rId4" Type="http://schemas.openxmlformats.org/officeDocument/2006/relationships/image" Target="../media/image228.png"/></Relationships>
</file>

<file path=ppt/slides/_rels/slide81.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3.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8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40.png"/><Relationship Id="rId1" Type="http://schemas.openxmlformats.org/officeDocument/2006/relationships/slideLayout" Target="../slideLayouts/slideLayout3.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2.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86.xml.rels><?xml version="1.0" encoding="UTF-8" standalone="yes"?>
<Relationships xmlns="http://schemas.openxmlformats.org/package/2006/relationships"><Relationship Id="rId8" Type="http://schemas.openxmlformats.org/officeDocument/2006/relationships/image" Target="../media/image248.png"/><Relationship Id="rId7" Type="http://schemas.openxmlformats.org/officeDocument/2006/relationships/image" Target="../media/image247.png"/><Relationship Id="rId1" Type="http://schemas.openxmlformats.org/officeDocument/2006/relationships/slideLayout" Target="../slideLayouts/slideLayout3.xml"/><Relationship Id="rId6" Type="http://schemas.openxmlformats.org/officeDocument/2006/relationships/image" Target="../media/image246.png"/><Relationship Id="rId5" Type="http://schemas.openxmlformats.org/officeDocument/2006/relationships/image" Target="../media/image241.png"/><Relationship Id="rId4" Type="http://schemas.openxmlformats.org/officeDocument/2006/relationships/image" Target="../media/image245.png"/></Relationships>
</file>

<file path=ppt/slides/_rels/slide8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246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480.png"/><Relationship Id="rId2" Type="http://schemas.openxmlformats.org/officeDocument/2006/relationships/image" Target="../media/image247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image" Target="../media/image2510.png"/><Relationship Id="rId1" Type="http://schemas.openxmlformats.org/officeDocument/2006/relationships/slideLayout" Target="../slideLayouts/slideLayout3.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 Id="rId9" Type="http://schemas.openxmlformats.org/officeDocument/2006/relationships/image" Target="../media/image258.png"/></Relationships>
</file>

<file path=ppt/slides/_rels/slide91.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71.png"/><Relationship Id="rId18" Type="http://schemas.openxmlformats.org/officeDocument/2006/relationships/image" Target="../media/image276.png"/><Relationship Id="rId3" Type="http://schemas.openxmlformats.org/officeDocument/2006/relationships/image" Target="../media/image260.jpg"/><Relationship Id="rId7" Type="http://schemas.openxmlformats.org/officeDocument/2006/relationships/image" Target="../media/image264.png"/><Relationship Id="rId12" Type="http://schemas.openxmlformats.org/officeDocument/2006/relationships/image" Target="../media/image269.png"/><Relationship Id="rId17" Type="http://schemas.openxmlformats.org/officeDocument/2006/relationships/image" Target="../media/image275.png"/><Relationship Id="rId2" Type="http://schemas.openxmlformats.org/officeDocument/2006/relationships/image" Target="../media/image259.png"/><Relationship Id="rId16" Type="http://schemas.openxmlformats.org/officeDocument/2006/relationships/image" Target="../media/image274.png"/><Relationship Id="rId1" Type="http://schemas.openxmlformats.org/officeDocument/2006/relationships/slideLayout" Target="../slideLayouts/slideLayout3.xml"/><Relationship Id="rId6" Type="http://schemas.openxmlformats.org/officeDocument/2006/relationships/image" Target="../media/image263.jpg"/><Relationship Id="rId11" Type="http://schemas.openxmlformats.org/officeDocument/2006/relationships/image" Target="../media/image268.png"/><Relationship Id="rId5" Type="http://schemas.openxmlformats.org/officeDocument/2006/relationships/image" Target="../media/image262.jpg"/><Relationship Id="rId15" Type="http://schemas.openxmlformats.org/officeDocument/2006/relationships/image" Target="../media/image273.png"/><Relationship Id="rId10" Type="http://schemas.openxmlformats.org/officeDocument/2006/relationships/image" Target="../media/image267.png"/><Relationship Id="rId4" Type="http://schemas.openxmlformats.org/officeDocument/2006/relationships/image" Target="../media/image261.jpg"/><Relationship Id="rId9" Type="http://schemas.openxmlformats.org/officeDocument/2006/relationships/image" Target="../media/image266.png"/><Relationship Id="rId14" Type="http://schemas.openxmlformats.org/officeDocument/2006/relationships/image" Target="../media/image272.png"/></Relationships>
</file>

<file path=ppt/slides/_rels/slide92.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71.png"/><Relationship Id="rId18" Type="http://schemas.openxmlformats.org/officeDocument/2006/relationships/image" Target="../media/image276.png"/><Relationship Id="rId3" Type="http://schemas.openxmlformats.org/officeDocument/2006/relationships/image" Target="../media/image260.jpg"/><Relationship Id="rId7" Type="http://schemas.openxmlformats.org/officeDocument/2006/relationships/image" Target="../media/image264.png"/><Relationship Id="rId12" Type="http://schemas.openxmlformats.org/officeDocument/2006/relationships/image" Target="../media/image269.png"/><Relationship Id="rId17" Type="http://schemas.openxmlformats.org/officeDocument/2006/relationships/image" Target="../media/image275.png"/><Relationship Id="rId2" Type="http://schemas.openxmlformats.org/officeDocument/2006/relationships/image" Target="../media/image259.png"/><Relationship Id="rId16" Type="http://schemas.openxmlformats.org/officeDocument/2006/relationships/image" Target="../media/image274.png"/><Relationship Id="rId20" Type="http://schemas.openxmlformats.org/officeDocument/2006/relationships/image" Target="../media/image278.png"/><Relationship Id="rId1" Type="http://schemas.openxmlformats.org/officeDocument/2006/relationships/slideLayout" Target="../slideLayouts/slideLayout3.xml"/><Relationship Id="rId6" Type="http://schemas.openxmlformats.org/officeDocument/2006/relationships/image" Target="../media/image263.jpg"/><Relationship Id="rId11" Type="http://schemas.openxmlformats.org/officeDocument/2006/relationships/image" Target="../media/image268.png"/><Relationship Id="rId5" Type="http://schemas.openxmlformats.org/officeDocument/2006/relationships/image" Target="../media/image262.jpg"/><Relationship Id="rId15" Type="http://schemas.openxmlformats.org/officeDocument/2006/relationships/image" Target="../media/image273.png"/><Relationship Id="rId10" Type="http://schemas.openxmlformats.org/officeDocument/2006/relationships/image" Target="../media/image267.png"/><Relationship Id="rId19" Type="http://schemas.openxmlformats.org/officeDocument/2006/relationships/image" Target="../media/image277.png"/><Relationship Id="rId4" Type="http://schemas.openxmlformats.org/officeDocument/2006/relationships/image" Target="../media/image261.jpg"/><Relationship Id="rId9" Type="http://schemas.openxmlformats.org/officeDocument/2006/relationships/image" Target="../media/image266.png"/><Relationship Id="rId14" Type="http://schemas.openxmlformats.org/officeDocument/2006/relationships/image" Target="../media/image272.png"/></Relationships>
</file>

<file path=ppt/slides/_rels/slide9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9.png"/><Relationship Id="rId1" Type="http://schemas.openxmlformats.org/officeDocument/2006/relationships/slideLayout" Target="../slideLayouts/slideLayout3.xml"/><Relationship Id="rId5" Type="http://schemas.openxmlformats.org/officeDocument/2006/relationships/image" Target="../media/image283.png"/><Relationship Id="rId4" Type="http://schemas.openxmlformats.org/officeDocument/2006/relationships/image" Target="../media/image282.png"/></Relationships>
</file>

<file path=ppt/slides/_rels/slide9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3.xml"/><Relationship Id="rId5" Type="http://schemas.openxmlformats.org/officeDocument/2006/relationships/image" Target="../media/image287.png"/><Relationship Id="rId4" Type="http://schemas.openxmlformats.org/officeDocument/2006/relationships/image" Target="../media/image286.png"/></Relationships>
</file>

<file path=ppt/slides/_rels/slide9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3.xml"/><Relationship Id="rId4" Type="http://schemas.openxmlformats.org/officeDocument/2006/relationships/image" Target="../media/image291.png"/></Relationships>
</file>

<file path=ppt/slides/_rels/slide9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8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88.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88.png"/><Relationship Id="rId1" Type="http://schemas.openxmlformats.org/officeDocument/2006/relationships/slideLayout" Target="../slideLayouts/slideLayout3.xml"/><Relationship Id="rId5" Type="http://schemas.openxmlformats.org/officeDocument/2006/relationships/image" Target="../media/image296.png"/><Relationship Id="rId4" Type="http://schemas.openxmlformats.org/officeDocument/2006/relationships/image" Target="../media/image295.png"/></Relationships>
</file>

<file path=ppt/slides/_rels/slide9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88.png"/><Relationship Id="rId1" Type="http://schemas.openxmlformats.org/officeDocument/2006/relationships/slideLayout" Target="../slideLayouts/slideLayout3.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081AFBC-5394-98F6-005F-AA2D133249F2}"/>
              </a:ext>
            </a:extLst>
          </p:cNvPr>
          <p:cNvSpPr txBox="1"/>
          <p:nvPr/>
        </p:nvSpPr>
        <p:spPr>
          <a:xfrm>
            <a:off x="832387" y="5388864"/>
            <a:ext cx="10527241" cy="707886"/>
          </a:xfrm>
          <a:prstGeom prst="rect">
            <a:avLst/>
          </a:prstGeom>
          <a:noFill/>
        </p:spPr>
        <p:txBody>
          <a:bodyPr wrap="none" rtlCol="0">
            <a:spAutoFit/>
          </a:bodyPr>
          <a:lstStyle/>
          <a:p>
            <a:pPr algn="ctr"/>
            <a:r>
              <a:rPr kumimoji="1" lang="zh-CN" altLang="en-US" sz="4000" b="1" dirty="0">
                <a:solidFill>
                  <a:schemeClr val="bg1"/>
                </a:solidFill>
                <a:latin typeface="Microsoft YaHei" panose="020B0503020204020204" pitchFamily="34" charset="-122"/>
                <a:ea typeface="Microsoft YaHei" panose="020B0503020204020204" pitchFamily="34" charset="-122"/>
              </a:rPr>
              <a:t>扩散模型的数学基础</a:t>
            </a:r>
            <a:r>
              <a:rPr kumimoji="1" lang="en-US" altLang="zh-CN" sz="4000" b="1" dirty="0">
                <a:solidFill>
                  <a:schemeClr val="bg1"/>
                </a:solidFill>
                <a:latin typeface="Microsoft YaHei" panose="020B0503020204020204" pitchFamily="34" charset="-122"/>
                <a:ea typeface="Microsoft YaHei" panose="020B0503020204020204" pitchFamily="34" charset="-122"/>
              </a:rPr>
              <a:t>——</a:t>
            </a:r>
            <a:r>
              <a:rPr kumimoji="1" lang="zh-CN" altLang="en-US" sz="4000" b="1" dirty="0">
                <a:solidFill>
                  <a:schemeClr val="bg1"/>
                </a:solidFill>
                <a:latin typeface="Microsoft YaHei" panose="020B0503020204020204" pitchFamily="34" charset="-122"/>
                <a:ea typeface="Microsoft YaHei" panose="020B0503020204020204" pitchFamily="34" charset="-122"/>
              </a:rPr>
              <a:t>高斯分布与高斯过程</a:t>
            </a:r>
          </a:p>
        </p:txBody>
      </p:sp>
      <p:sp>
        <p:nvSpPr>
          <p:cNvPr id="6" name="文本框 5">
            <a:extLst>
              <a:ext uri="{FF2B5EF4-FFF2-40B4-BE49-F238E27FC236}">
                <a16:creationId xmlns:a16="http://schemas.microsoft.com/office/drawing/2014/main" id="{6C59BD76-017E-BB25-66DE-0AE68F7E3CFE}"/>
              </a:ext>
            </a:extLst>
          </p:cNvPr>
          <p:cNvSpPr txBox="1"/>
          <p:nvPr/>
        </p:nvSpPr>
        <p:spPr>
          <a:xfrm>
            <a:off x="2240073" y="6219861"/>
            <a:ext cx="7711855" cy="523220"/>
          </a:xfrm>
          <a:prstGeom prst="rect">
            <a:avLst/>
          </a:prstGeom>
          <a:noFill/>
        </p:spPr>
        <p:txBody>
          <a:bodyPr wrap="none" rtlCol="0">
            <a:spAutoFit/>
          </a:bodyPr>
          <a:lstStyle/>
          <a:p>
            <a:pPr algn="ctr"/>
            <a:r>
              <a:rPr kumimoji="1" lang="en-US" altLang="zh-CN" sz="2800" b="1" dirty="0">
                <a:solidFill>
                  <a:schemeClr val="bg1"/>
                </a:solidFill>
                <a:latin typeface="Microsoft YaHei" panose="020B0503020204020204" pitchFamily="34" charset="-122"/>
                <a:ea typeface="Microsoft YaHei" panose="020B0503020204020204" pitchFamily="34" charset="-122"/>
              </a:rPr>
              <a:t>Gaussian Distribution &amp; Gaussian Process</a:t>
            </a:r>
            <a:endParaRPr kumimoji="1" lang="zh-CN" altLang="en-US" sz="2800" b="1" dirty="0">
              <a:solidFill>
                <a:schemeClr val="bg1"/>
              </a:solidFill>
              <a:latin typeface="Microsoft YaHei" panose="020B0503020204020204" pitchFamily="34" charset="-122"/>
              <a:ea typeface="Microsoft YaHei" panose="020B0503020204020204" pitchFamily="34" charset="-122"/>
            </a:endParaRPr>
          </a:p>
        </p:txBody>
      </p:sp>
      <p:pic>
        <p:nvPicPr>
          <p:cNvPr id="7" name="图片 6" descr="E:\logo\云创\云创大数据-04.png云创大数据-04">
            <a:extLst>
              <a:ext uri="{FF2B5EF4-FFF2-40B4-BE49-F238E27FC236}">
                <a16:creationId xmlns:a16="http://schemas.microsoft.com/office/drawing/2014/main" id="{968E03C7-6911-A858-92A9-8B4A38489906}"/>
              </a:ext>
            </a:extLst>
          </p:cNvPr>
          <p:cNvPicPr>
            <a:picLocks noChangeAspect="1"/>
          </p:cNvPicPr>
          <p:nvPr/>
        </p:nvPicPr>
        <p:blipFill>
          <a:blip r:embed="rId3"/>
          <a:srcRect/>
          <a:stretch>
            <a:fillRect/>
          </a:stretch>
        </p:blipFill>
        <p:spPr>
          <a:xfrm>
            <a:off x="8474642" y="3624335"/>
            <a:ext cx="1766637" cy="1764529"/>
          </a:xfrm>
          <a:prstGeom prst="rect">
            <a:avLst/>
          </a:prstGeom>
        </p:spPr>
      </p:pic>
      <p:sp>
        <p:nvSpPr>
          <p:cNvPr id="8" name="椭圆 7">
            <a:extLst>
              <a:ext uri="{FF2B5EF4-FFF2-40B4-BE49-F238E27FC236}">
                <a16:creationId xmlns:a16="http://schemas.microsoft.com/office/drawing/2014/main" id="{CDB4F34F-CB54-9760-59AE-882465406A1D}"/>
              </a:ext>
            </a:extLst>
          </p:cNvPr>
          <p:cNvSpPr/>
          <p:nvPr/>
        </p:nvSpPr>
        <p:spPr>
          <a:xfrm>
            <a:off x="10521694" y="4130861"/>
            <a:ext cx="1039578" cy="1258003"/>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5297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B2BD6-5473-7AD9-48AF-C8D5D3DCFF4F}"/>
              </a:ext>
            </a:extLst>
          </p:cNvPr>
          <p:cNvSpPr>
            <a:spLocks noGrp="1"/>
          </p:cNvSpPr>
          <p:nvPr>
            <p:ph type="title"/>
          </p:nvPr>
        </p:nvSpPr>
        <p:spPr/>
        <p:txBody>
          <a:bodyPr/>
          <a:lstStyle/>
          <a:p>
            <a:r>
              <a:rPr kumimoji="1" lang="en-US" altLang="zh-CN" dirty="0"/>
              <a:t>Notations</a:t>
            </a:r>
            <a:endParaRPr kumimoji="1" lang="zh-CN" altLang="en-US"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4239E3BC-95C0-78B4-5899-3F08043AE7F6}"/>
                  </a:ext>
                </a:extLst>
              </p:cNvPr>
              <p:cNvSpPr txBox="1"/>
              <p:nvPr/>
            </p:nvSpPr>
            <p:spPr>
              <a:xfrm>
                <a:off x="1108561" y="1318248"/>
                <a:ext cx="9974879" cy="5290679"/>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数学符号需要稍微解释下，这份课程的阅读者几乎不是数学专业的，因此这份课程标准的说不是数学，是符号。</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基本字母：</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𝑎</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𝑐</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𝐵</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𝐶</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𝐷</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希腊字母：</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𝛼</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𝛽</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𝛾</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Α</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Β</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Γ</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Π</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求和与积分：</a:t>
                </a:r>
                <a14:m>
                  <m:oMath xmlns:m="http://schemas.openxmlformats.org/officeDocument/2006/math">
                    <m:nary>
                      <m:naryPr>
                        <m: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10</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nary>
                  </m:oMath>
                </a14:m>
                <a:r>
                  <a:rPr kumimoji="1" lang="zh-CN" altLang="en-US" sz="2000" dirty="0">
                    <a:solidFill>
                      <a:schemeClr val="bg1"/>
                    </a:solidFill>
                    <a:latin typeface="Microsoft YaHei" panose="020B0503020204020204" pitchFamily="34" charset="-122"/>
                    <a:ea typeface="Microsoft YaHei" panose="020B0503020204020204" pitchFamily="34" charset="-122"/>
                  </a:rPr>
                  <a:t>和</a:t>
                </a:r>
                <a14:m>
                  <m:oMath xmlns:m="http://schemas.openxmlformats.org/officeDocument/2006/math">
                    <m:nary>
                      <m:naryPr>
                        <m:ctrlPr>
                          <a:rPr kumimoji="1" lang="zh-CN" altLang="en-US" sz="2000" i="1" dirty="0"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dirty="0" smtClean="0">
                            <a:solidFill>
                              <a:schemeClr val="bg1"/>
                            </a:solidFill>
                            <a:latin typeface="Cambria Math" panose="02040503050406030204" pitchFamily="18" charset="0"/>
                            <a:ea typeface="Microsoft YaHei" panose="020B0503020204020204" pitchFamily="34" charset="-122"/>
                          </a:rPr>
                          <m:t>𝑎</m:t>
                        </m:r>
                      </m:sub>
                      <m:sup>
                        <m:r>
                          <a:rPr kumimoji="1" lang="en-US" altLang="zh-CN" sz="2000" b="0" i="1" dirty="0" smtClean="0">
                            <a:solidFill>
                              <a:schemeClr val="bg1"/>
                            </a:solidFill>
                            <a:latin typeface="Cambria Math" panose="02040503050406030204" pitchFamily="18" charset="0"/>
                            <a:ea typeface="Microsoft YaHei" panose="020B0503020204020204" pitchFamily="34" charset="-122"/>
                          </a:rPr>
                          <m:t>𝑏</m:t>
                        </m:r>
                      </m:sup>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dirty="0" smtClean="0">
                            <a:solidFill>
                              <a:schemeClr val="bg1"/>
                            </a:solidFill>
                            <a:latin typeface="Cambria Math" panose="02040503050406030204" pitchFamily="18" charset="0"/>
                            <a:ea typeface="Microsoft YaHei" panose="020B0503020204020204" pitchFamily="34" charset="-122"/>
                          </a:rPr>
                          <m:t>𝑑𝑥</m:t>
                        </m:r>
                      </m:e>
                    </m:nary>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符号字体：除了基本的拉丁字母和希腊字母，还会使用非常多的字体，包括：</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粗体：通常使用于向量、矩阵等高维表达</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黑板体：</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𝔸</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𝔹</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ℂ</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𝕒</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𝕓</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𝕔</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，黑板体通常有比较特殊的表示，比如实数空间</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ℝ</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，希尔伯特空间</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ℂ</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，概率测度</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，数学期望</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，方差</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𝕍</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，数域</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𝔽</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，整数集合</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ℕ</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等</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花体：</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𝒜</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ℬ</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𝒞</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𝒶</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𝒷</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𝒸</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，和黑板体类似，有非常多的特殊表示，比如傅立叶变换</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，拉普拉斯变换</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ℒ</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a:t>
                </a:r>
                <a:r>
                  <a:rPr kumimoji="1" lang="en-US" altLang="zh-CN" sz="2000" dirty="0">
                    <a:solidFill>
                      <a:schemeClr val="bg1"/>
                    </a:solidFill>
                    <a:latin typeface="Microsoft YaHei" panose="020B0503020204020204" pitchFamily="34" charset="-122"/>
                    <a:ea typeface="Microsoft YaHei" panose="020B0503020204020204" pitchFamily="34" charset="-122"/>
                  </a:rPr>
                  <a:t>z-</a:t>
                </a:r>
                <a:r>
                  <a:rPr kumimoji="1" lang="zh-CN" altLang="en-US" sz="2000" dirty="0">
                    <a:solidFill>
                      <a:schemeClr val="bg1"/>
                    </a:solidFill>
                    <a:latin typeface="Microsoft YaHei" panose="020B0503020204020204" pitchFamily="34" charset="-122"/>
                    <a:ea typeface="Microsoft YaHei" panose="020B0503020204020204" pitchFamily="34" charset="-122"/>
                  </a:rPr>
                  <a:t>变换</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𝒵</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p:sp>
            <p:nvSpPr>
              <p:cNvPr id="3" name="文本框 2">
                <a:extLst>
                  <a:ext uri="{FF2B5EF4-FFF2-40B4-BE49-F238E27FC236}">
                    <a16:creationId xmlns:a16="http://schemas.microsoft.com/office/drawing/2014/main" id="{4239E3BC-95C0-78B4-5899-3F08043AE7F6}"/>
                  </a:ext>
                </a:extLst>
              </p:cNvPr>
              <p:cNvSpPr txBox="1">
                <a:spLocks noRot="1" noChangeAspect="1" noMove="1" noResize="1" noEditPoints="1" noAdjustHandles="1" noChangeArrowheads="1" noChangeShapeType="1" noTextEdit="1"/>
              </p:cNvSpPr>
              <p:nvPr/>
            </p:nvSpPr>
            <p:spPr>
              <a:xfrm>
                <a:off x="1108561" y="1318248"/>
                <a:ext cx="9974879" cy="5290679"/>
              </a:xfrm>
              <a:prstGeom prst="rect">
                <a:avLst/>
              </a:prstGeom>
              <a:blipFill>
                <a:blip r:embed="rId2"/>
                <a:stretch>
                  <a:fillRect l="-509" r="-127" b="-11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59486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DF032-A3D1-BFC5-2DEC-7E744617770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304FDF4-2901-3B5F-02B1-55A53BC025ED}"/>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424CE316-7964-BC57-D5C1-F6D0DA69C25A}"/>
              </a:ext>
            </a:extLst>
          </p:cNvPr>
          <p:cNvSpPr txBox="1"/>
          <p:nvPr/>
        </p:nvSpPr>
        <p:spPr>
          <a:xfrm>
            <a:off x="470781" y="1204111"/>
            <a:ext cx="7591052"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Denoise</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7B3EAB95-818F-575F-9637-941458460C90}"/>
              </a:ext>
            </a:extLst>
          </p:cNvPr>
          <p:cNvSpPr txBox="1"/>
          <p:nvPr/>
        </p:nvSpPr>
        <p:spPr>
          <a:xfrm>
            <a:off x="658858" y="1776287"/>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反过来要考虑</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373C6A2-E9A2-1B10-B0ED-5F9169334855}"/>
                  </a:ext>
                </a:extLst>
              </p:cNvPr>
              <p:cNvSpPr txBox="1"/>
              <p:nvPr/>
            </p:nvSpPr>
            <p:spPr>
              <a:xfrm>
                <a:off x="2382407" y="1604221"/>
                <a:ext cx="4898392" cy="74424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0</m:t>
                              </m:r>
                            </m:sub>
                          </m:sSub>
                        </m:e>
                      </m:d>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5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e>
                          </m:d>
                        </m:num>
                        <m:den>
                          <m:r>
                            <a:rPr kumimoji="1" lang="en-US" altLang="zh-CN" sz="2000" b="0" i="1" smtClean="0">
                              <a:solidFill>
                                <a:schemeClr val="accent5"/>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e>
                          </m: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2373C6A2-E9A2-1B10-B0ED-5F9169334855}"/>
                  </a:ext>
                </a:extLst>
              </p:cNvPr>
              <p:cNvSpPr txBox="1">
                <a:spLocks noRot="1" noChangeAspect="1" noMove="1" noResize="1" noEditPoints="1" noAdjustHandles="1" noChangeArrowheads="1" noChangeShapeType="1" noTextEdit="1"/>
              </p:cNvSpPr>
              <p:nvPr/>
            </p:nvSpPr>
            <p:spPr>
              <a:xfrm>
                <a:off x="2382407" y="1604221"/>
                <a:ext cx="4898392" cy="744243"/>
              </a:xfrm>
              <a:prstGeom prst="rect">
                <a:avLst/>
              </a:prstGeom>
              <a:blipFill>
                <a:blip r:embed="rId2"/>
                <a:stretch>
                  <a:fillRect b="-8475"/>
                </a:stretch>
              </a:blipFill>
            </p:spPr>
            <p:txBody>
              <a:bodyPr/>
              <a:lstStyle/>
              <a:p>
                <a:r>
                  <a:rPr lang="zh-CN" altLang="en-US">
                    <a:noFill/>
                  </a:rPr>
                  <a:t> </a:t>
                </a:r>
              </a:p>
            </p:txBody>
          </p:sp>
        </mc:Fallback>
      </mc:AlternateContent>
      <p:cxnSp>
        <p:nvCxnSpPr>
          <p:cNvPr id="12" name="直线连接符 11">
            <a:extLst>
              <a:ext uri="{FF2B5EF4-FFF2-40B4-BE49-F238E27FC236}">
                <a16:creationId xmlns:a16="http://schemas.microsoft.com/office/drawing/2014/main" id="{137B2C89-AF1C-3EE7-3F8F-DCCD35509E06}"/>
              </a:ext>
            </a:extLst>
          </p:cNvPr>
          <p:cNvCxnSpPr/>
          <p:nvPr/>
        </p:nvCxnSpPr>
        <p:spPr>
          <a:xfrm>
            <a:off x="4665518" y="2176397"/>
            <a:ext cx="22804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线连接符 13">
            <a:extLst>
              <a:ext uri="{FF2B5EF4-FFF2-40B4-BE49-F238E27FC236}">
                <a16:creationId xmlns:a16="http://schemas.microsoft.com/office/drawing/2014/main" id="{4CA8C039-7A1B-1884-4160-F73E665998ED}"/>
              </a:ext>
            </a:extLst>
          </p:cNvPr>
          <p:cNvCxnSpPr/>
          <p:nvPr/>
        </p:nvCxnSpPr>
        <p:spPr>
          <a:xfrm>
            <a:off x="6241774" y="1936143"/>
            <a:ext cx="4134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线连接符 15">
            <a:extLst>
              <a:ext uri="{FF2B5EF4-FFF2-40B4-BE49-F238E27FC236}">
                <a16:creationId xmlns:a16="http://schemas.microsoft.com/office/drawing/2014/main" id="{C3D85669-D261-6D49-75B9-312E5CE97A21}"/>
              </a:ext>
            </a:extLst>
          </p:cNvPr>
          <p:cNvCxnSpPr/>
          <p:nvPr/>
        </p:nvCxnSpPr>
        <p:spPr>
          <a:xfrm>
            <a:off x="6333214" y="2297927"/>
            <a:ext cx="250466"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椭圆 5">
            <a:extLst>
              <a:ext uri="{FF2B5EF4-FFF2-40B4-BE49-F238E27FC236}">
                <a16:creationId xmlns:a16="http://schemas.microsoft.com/office/drawing/2014/main" id="{5967EAA7-6505-F5FB-4DA0-6AA78619CA97}"/>
              </a:ext>
            </a:extLst>
          </p:cNvPr>
          <p:cNvSpPr/>
          <p:nvPr/>
        </p:nvSpPr>
        <p:spPr>
          <a:xfrm>
            <a:off x="2823519" y="1834978"/>
            <a:ext cx="481913" cy="37200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8A2770D-D52B-DE2D-9BFF-77995B4A39E1}"/>
                  </a:ext>
                </a:extLst>
              </p:cNvPr>
              <p:cNvSpPr txBox="1"/>
              <p:nvPr/>
            </p:nvSpPr>
            <p:spPr>
              <a:xfrm>
                <a:off x="521974" y="2523067"/>
                <a:ext cx="11148052" cy="155343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b="0" i="1" smtClean="0">
                                              <a:solidFill>
                                                <a:schemeClr val="accent5">
                                                  <a:lumMod val="75000"/>
                                                </a:schemeClr>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dPr>
                                            <m:e>
                                              <m:f>
                                                <m:f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sub>
                                                  </m:sSub>
                                                </m:den>
                                              </m:f>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m:t>
                                              </m:r>
                                              <m:f>
                                                <m:f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fPr>
                                                <m:num>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num>
                                                <m:den>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sub>
                                                      </m:sSub>
                                                    </m:e>
                                                  </m:acc>
                                                </m:den>
                                              </m:f>
                                            </m:e>
                                          </m:d>
                                        </m:e>
                                        <m:sup>
                                          <m:r>
                                            <a:rPr kumimoji="1" lang="en-US" altLang="zh-CN" sz="2000" b="0" i="1" smtClean="0">
                                              <a:solidFill>
                                                <a:schemeClr val="accent5">
                                                  <a:lumMod val="75000"/>
                                                </a:schemeClr>
                                              </a:solidFill>
                                              <a:latin typeface="Cambria Math" panose="02040503050406030204" pitchFamily="18" charset="0"/>
                                              <a:ea typeface="Microsoft YaHei" panose="020B0503020204020204" pitchFamily="34" charset="-122"/>
                                            </a:rPr>
                                            <m:t>−1</m:t>
                                          </m:r>
                                        </m:sup>
                                      </m:sSup>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smtClean="0">
                                                  <a:solidFill>
                                                    <a:srgbClr val="00B050"/>
                                                  </a:solidFill>
                                                  <a:latin typeface="Cambria Math" panose="02040503050406030204" pitchFamily="18" charset="0"/>
                                                  <a:ea typeface="Microsoft YaHei" panose="020B0503020204020204" pitchFamily="34" charset="-122"/>
                                                </a:rPr>
                                              </m:ctrlPr>
                                            </m:sSupPr>
                                            <m:e>
                                              <m:d>
                                                <m:dPr>
                                                  <m:ctrlPr>
                                                    <a:rPr kumimoji="1" lang="en-US" altLang="zh-CN" sz="2000" i="1">
                                                      <a:solidFill>
                                                        <a:srgbClr val="00B050"/>
                                                      </a:solidFill>
                                                      <a:latin typeface="Cambria Math" panose="02040503050406030204" pitchFamily="18" charset="0"/>
                                                      <a:ea typeface="Microsoft YaHei" panose="020B0503020204020204" pitchFamily="34" charset="-122"/>
                                                    </a:rPr>
                                                  </m:ctrlPr>
                                                </m:dPr>
                                                <m:e>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den>
                                                  </m:f>
                                                  <m:r>
                                                    <a:rPr kumimoji="1" lang="en-US" altLang="zh-CN" sz="2000" i="1">
                                                      <a:solidFill>
                                                        <a:srgbClr val="00B050"/>
                                                      </a:solidFill>
                                                      <a:latin typeface="Cambria Math" panose="02040503050406030204" pitchFamily="18" charset="0"/>
                                                      <a:ea typeface="Microsoft YaHei" panose="020B0503020204020204" pitchFamily="34" charset="-122"/>
                                                    </a:rPr>
                                                    <m:t>+</m:t>
                                                  </m:r>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
                                                        <a:rPr kumimoji="1" lang="en-US" altLang="zh-CN" sz="2000" i="1">
                                                          <a:solidFill>
                                                            <a:srgbClr val="00B050"/>
                                                          </a:solidFill>
                                                          <a:latin typeface="Cambria Math" panose="02040503050406030204" pitchFamily="18" charset="0"/>
                                                          <a:ea typeface="Microsoft YaHei" panose="020B0503020204020204" pitchFamily="34" charset="-122"/>
                                                        </a:rPr>
                                                        <m:t>1</m:t>
                                                      </m:r>
                                                    </m:num>
                                                    <m:den>
                                                      <m:r>
                                                        <a:rPr kumimoji="1" lang="en-US" altLang="zh-CN" sz="2000" i="1">
                                                          <a:solidFill>
                                                            <a:srgbClr val="00B050"/>
                                                          </a:solidFill>
                                                          <a:latin typeface="Cambria Math" panose="02040503050406030204" pitchFamily="18" charset="0"/>
                                                          <a:ea typeface="Microsoft YaHei" panose="020B0503020204020204" pitchFamily="34" charset="-122"/>
                                                        </a:rPr>
                                                        <m:t>1−</m:t>
                                                      </m:r>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den>
                                                  </m:f>
                                                </m:e>
                                              </m:d>
                                            </m:e>
                                            <m:sup>
                                              <m:r>
                                                <a:rPr kumimoji="1" lang="en-US" altLang="zh-CN" sz="2000" i="1">
                                                  <a:solidFill>
                                                    <a:srgbClr val="00B050"/>
                                                  </a:solidFill>
                                                  <a:latin typeface="Cambria Math" panose="02040503050406030204" pitchFamily="18" charset="0"/>
                                                  <a:ea typeface="Microsoft YaHei" panose="020B0503020204020204" pitchFamily="34" charset="-122"/>
                                                </a:rPr>
                                                <m:t>−1</m:t>
                                              </m:r>
                                            </m:sup>
                                          </m:sSup>
                                          <m:d>
                                            <m:dPr>
                                              <m:ctrlPr>
                                                <a:rPr kumimoji="1" lang="en-US" altLang="zh-CN" sz="2000" i="1">
                                                  <a:solidFill>
                                                    <a:srgbClr val="00B050"/>
                                                  </a:solidFill>
                                                  <a:latin typeface="Cambria Math" panose="02040503050406030204" pitchFamily="18" charset="0"/>
                                                  <a:ea typeface="Microsoft YaHei" panose="020B0503020204020204" pitchFamily="34" charset="-122"/>
                                                </a:rPr>
                                              </m:ctrlPr>
                                            </m:dPr>
                                            <m:e>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rgbClr val="00B050"/>
                                                          </a:solidFill>
                                                          <a:latin typeface="Cambria Math" panose="02040503050406030204" pitchFamily="18" charset="0"/>
                                                          <a:ea typeface="Microsoft YaHei" panose="020B0503020204020204" pitchFamily="34" charset="-122"/>
                                                        </a:rPr>
                                                      </m:ctrlPr>
                                                    </m:radPr>
                                                    <m:deg/>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e>
                                                  </m:rad>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𝑥</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den>
                                              </m:f>
                                              <m:r>
                                                <a:rPr kumimoji="1" lang="en-US" altLang="zh-CN" sz="2000" i="1">
                                                  <a:solidFill>
                                                    <a:srgbClr val="00B050"/>
                                                  </a:solidFill>
                                                  <a:latin typeface="Cambria Math" panose="02040503050406030204" pitchFamily="18" charset="0"/>
                                                  <a:ea typeface="Microsoft YaHei" panose="020B0503020204020204" pitchFamily="34" charset="-122"/>
                                                </a:rPr>
                                                <m:t>+</m:t>
                                              </m:r>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rgbClr val="00B050"/>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e>
                                                  </m:rad>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𝑥</m:t>
                                                      </m:r>
                                                    </m:e>
                                                    <m:sub>
                                                      <m:r>
                                                        <a:rPr kumimoji="1" lang="en-US" altLang="zh-CN" sz="2000" i="1">
                                                          <a:solidFill>
                                                            <a:srgbClr val="00B050"/>
                                                          </a:solidFill>
                                                          <a:latin typeface="Cambria Math" panose="02040503050406030204" pitchFamily="18" charset="0"/>
                                                          <a:ea typeface="Microsoft YaHei" panose="020B0503020204020204" pitchFamily="34" charset="-122"/>
                                                        </a:rPr>
                                                        <m:t>0</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den>
                                              </m:f>
                                            </m:e>
                                          </m:d>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𝑁</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E8A2770D-D52B-DE2D-9BFF-77995B4A39E1}"/>
                  </a:ext>
                </a:extLst>
              </p:cNvPr>
              <p:cNvSpPr txBox="1">
                <a:spLocks noRot="1" noChangeAspect="1" noMove="1" noResize="1" noEditPoints="1" noAdjustHandles="1" noChangeArrowheads="1" noChangeShapeType="1" noTextEdit="1"/>
              </p:cNvSpPr>
              <p:nvPr/>
            </p:nvSpPr>
            <p:spPr>
              <a:xfrm>
                <a:off x="521974" y="2523067"/>
                <a:ext cx="11148052" cy="15534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7593D38-2487-F669-B7FA-636417197B46}"/>
                  </a:ext>
                </a:extLst>
              </p:cNvPr>
              <p:cNvSpPr txBox="1"/>
              <p:nvPr/>
            </p:nvSpPr>
            <p:spPr>
              <a:xfrm>
                <a:off x="2382407" y="4870200"/>
                <a:ext cx="5285678" cy="8048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𝑚𝑒𝑎𝑛</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i="1" smtClean="0">
                              <a:solidFill>
                                <a:srgbClr val="FF0000"/>
                              </a:solidFill>
                              <a:latin typeface="Cambria Math" panose="02040503050406030204" pitchFamily="18" charset="0"/>
                              <a:ea typeface="Microsoft YaHei" panose="020B0503020204020204" pitchFamily="34" charset="-122"/>
                            </a:rPr>
                          </m:ctrlPr>
                        </m:sSubPr>
                        <m:e>
                          <m:r>
                            <a:rPr kumimoji="1" lang="en-US" altLang="zh-CN" sz="2000" i="1">
                              <a:solidFill>
                                <a:srgbClr val="FF0000"/>
                              </a:solidFill>
                              <a:latin typeface="Cambria Math" panose="02040503050406030204" pitchFamily="18" charset="0"/>
                              <a:ea typeface="Microsoft YaHei" panose="020B0503020204020204" pitchFamily="34" charset="-122"/>
                            </a:rPr>
                            <m:t>𝑥</m:t>
                          </m:r>
                        </m:e>
                        <m:sub>
                          <m:r>
                            <a:rPr kumimoji="1" lang="en-US" altLang="zh-CN" sz="2000" i="1">
                              <a:solidFill>
                                <a:srgbClr val="FF0000"/>
                              </a:solidFill>
                              <a:latin typeface="Cambria Math" panose="02040503050406030204" pitchFamily="18" charset="0"/>
                              <a:ea typeface="Microsoft YaHei" panose="020B0503020204020204" pitchFamily="34" charset="-122"/>
                            </a:rPr>
                            <m:t>0</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C7593D38-2487-F669-B7FA-636417197B46}"/>
                  </a:ext>
                </a:extLst>
              </p:cNvPr>
              <p:cNvSpPr txBox="1">
                <a:spLocks noRot="1" noChangeAspect="1" noMove="1" noResize="1" noEditPoints="1" noAdjustHandles="1" noChangeArrowheads="1" noChangeShapeType="1" noTextEdit="1"/>
              </p:cNvSpPr>
              <p:nvPr/>
            </p:nvSpPr>
            <p:spPr>
              <a:xfrm>
                <a:off x="2382407" y="4870200"/>
                <a:ext cx="5285678" cy="804836"/>
              </a:xfrm>
              <a:prstGeom prst="rect">
                <a:avLst/>
              </a:prstGeom>
              <a:blipFill>
                <a:blip r:embed="rId4"/>
                <a:stretch>
                  <a:fillRect b="-1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CBCB10D-A043-D0F4-D899-5AD8B381F14D}"/>
                  </a:ext>
                </a:extLst>
              </p:cNvPr>
              <p:cNvSpPr txBox="1"/>
              <p:nvPr/>
            </p:nvSpPr>
            <p:spPr>
              <a:xfrm>
                <a:off x="2382407" y="5824190"/>
                <a:ext cx="3076099" cy="7416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𝑣𝑎𝑟</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5CBCB10D-A043-D0F4-D899-5AD8B381F14D}"/>
                  </a:ext>
                </a:extLst>
              </p:cNvPr>
              <p:cNvSpPr txBox="1">
                <a:spLocks noRot="1" noChangeAspect="1" noMove="1" noResize="1" noEditPoints="1" noAdjustHandles="1" noChangeArrowheads="1" noChangeShapeType="1" noTextEdit="1"/>
              </p:cNvSpPr>
              <p:nvPr/>
            </p:nvSpPr>
            <p:spPr>
              <a:xfrm>
                <a:off x="2382407" y="5824190"/>
                <a:ext cx="3076099" cy="741613"/>
              </a:xfrm>
              <a:prstGeom prst="rect">
                <a:avLst/>
              </a:prstGeom>
              <a:blipFill>
                <a:blip r:embed="rId5"/>
                <a:stretch>
                  <a:fillRect b="-1695"/>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37AEE9E2-8477-E9D0-C7E7-F3103494A18C}"/>
              </a:ext>
            </a:extLst>
          </p:cNvPr>
          <p:cNvSpPr/>
          <p:nvPr/>
        </p:nvSpPr>
        <p:spPr>
          <a:xfrm>
            <a:off x="7263866" y="5158319"/>
            <a:ext cx="254000" cy="34713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81EDA6A-018E-ED77-77C0-33BB210D3CBB}"/>
                  </a:ext>
                </a:extLst>
              </p:cNvPr>
              <p:cNvSpPr txBox="1"/>
              <p:nvPr/>
            </p:nvSpPr>
            <p:spPr>
              <a:xfrm>
                <a:off x="2382407" y="4251109"/>
                <a:ext cx="2899640" cy="46993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r>
                            <a:rPr kumimoji="1" lang="en-US" altLang="zh-CN" sz="2000" b="0" i="1" smtClean="0">
                              <a:solidFill>
                                <a:schemeClr val="bg1"/>
                              </a:solidFill>
                              <a:latin typeface="Cambria Math" panose="02040503050406030204" pitchFamily="18" charset="0"/>
                              <a:ea typeface="Microsoft YaHei" panose="020B0503020204020204" pitchFamily="34" charset="-122"/>
                            </a:rPr>
                            <m:t> </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081EDA6A-018E-ED77-77C0-33BB210D3CBB}"/>
                  </a:ext>
                </a:extLst>
              </p:cNvPr>
              <p:cNvSpPr txBox="1">
                <a:spLocks noRot="1" noChangeAspect="1" noMove="1" noResize="1" noEditPoints="1" noAdjustHandles="1" noChangeArrowheads="1" noChangeShapeType="1" noTextEdit="1"/>
              </p:cNvSpPr>
              <p:nvPr/>
            </p:nvSpPr>
            <p:spPr>
              <a:xfrm>
                <a:off x="2382407" y="4251109"/>
                <a:ext cx="2899640" cy="469937"/>
              </a:xfrm>
              <a:prstGeom prst="rect">
                <a:avLst/>
              </a:prstGeom>
              <a:blipFill>
                <a:blip r:embed="rId6"/>
                <a:stretch>
                  <a:fillRect b="-10526"/>
                </a:stretch>
              </a:blipFill>
            </p:spPr>
            <p:txBody>
              <a:bodyPr/>
              <a:lstStyle/>
              <a:p>
                <a:r>
                  <a:rPr lang="zh-CN" altLang="en-US">
                    <a:noFill/>
                  </a:rPr>
                  <a:t> </a:t>
                </a:r>
              </a:p>
            </p:txBody>
          </p:sp>
        </mc:Fallback>
      </mc:AlternateContent>
      <p:cxnSp>
        <p:nvCxnSpPr>
          <p:cNvPr id="19" name="肘形连接符 18">
            <a:extLst>
              <a:ext uri="{FF2B5EF4-FFF2-40B4-BE49-F238E27FC236}">
                <a16:creationId xmlns:a16="http://schemas.microsoft.com/office/drawing/2014/main" id="{5F33BE2C-B6E0-C024-97F2-27F00F679F72}"/>
              </a:ext>
            </a:extLst>
          </p:cNvPr>
          <p:cNvCxnSpPr>
            <a:stCxn id="17" idx="3"/>
          </p:cNvCxnSpPr>
          <p:nvPr/>
        </p:nvCxnSpPr>
        <p:spPr>
          <a:xfrm>
            <a:off x="5282047" y="4486078"/>
            <a:ext cx="2235819" cy="845807"/>
          </a:xfrm>
          <a:prstGeom prst="bentConnector3">
            <a:avLst>
              <a:gd name="adj1" fmla="val 114010"/>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5A693F-D077-E007-D228-4254B129F23A}"/>
                  </a:ext>
                </a:extLst>
              </p:cNvPr>
              <p:cNvSpPr txBox="1"/>
              <p:nvPr/>
            </p:nvSpPr>
            <p:spPr>
              <a:xfrm>
                <a:off x="7904921" y="4090035"/>
                <a:ext cx="2401748" cy="8820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r>
                            <a:rPr kumimoji="1" lang="en-US" altLang="zh-CN" sz="2000" i="1">
                              <a:solidFill>
                                <a:schemeClr val="bg1"/>
                              </a:solidFill>
                              <a:latin typeface="Cambria Math" panose="02040503050406030204" pitchFamily="18" charset="0"/>
                              <a:ea typeface="Microsoft YaHei" panose="020B0503020204020204" pitchFamily="34" charset="-122"/>
                            </a:rPr>
                            <m:t>𝜀</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425A693F-D077-E007-D228-4254B129F23A}"/>
                  </a:ext>
                </a:extLst>
              </p:cNvPr>
              <p:cNvSpPr txBox="1">
                <a:spLocks noRot="1" noChangeAspect="1" noMove="1" noResize="1" noEditPoints="1" noAdjustHandles="1" noChangeArrowheads="1" noChangeShapeType="1" noTextEdit="1"/>
              </p:cNvSpPr>
              <p:nvPr/>
            </p:nvSpPr>
            <p:spPr>
              <a:xfrm>
                <a:off x="7904921" y="4090035"/>
                <a:ext cx="2401748" cy="882036"/>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53524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4ECD5-DC8D-A3DD-FA54-478BFEE09E3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8E409BB-BE32-C5F2-6C5E-A34FDE3A887A}"/>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91EEE020-5D9C-A885-C9D6-0867B54F3C7F}"/>
              </a:ext>
            </a:extLst>
          </p:cNvPr>
          <p:cNvSpPr txBox="1"/>
          <p:nvPr/>
        </p:nvSpPr>
        <p:spPr>
          <a:xfrm>
            <a:off x="470781" y="1204111"/>
            <a:ext cx="7591052"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Denoise</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2A2F252-A750-FB0A-1BC5-ABD3BD6DCA1A}"/>
                  </a:ext>
                </a:extLst>
              </p:cNvPr>
              <p:cNvSpPr txBox="1"/>
              <p:nvPr/>
            </p:nvSpPr>
            <p:spPr>
              <a:xfrm>
                <a:off x="273359" y="2498602"/>
                <a:ext cx="8211479" cy="31837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𝑚𝑒𝑎𝑛</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i="1" smtClean="0">
                              <a:solidFill>
                                <a:srgbClr val="FF0000"/>
                              </a:solidFill>
                              <a:latin typeface="Cambria Math" panose="02040503050406030204" pitchFamily="18" charset="0"/>
                              <a:ea typeface="Microsoft YaHei" panose="020B0503020204020204" pitchFamily="34" charset="-122"/>
                            </a:rPr>
                          </m:ctrlPr>
                        </m:sSubPr>
                        <m:e>
                          <m:r>
                            <a:rPr kumimoji="1" lang="en-US" altLang="zh-CN" sz="2000" i="1">
                              <a:solidFill>
                                <a:srgbClr val="FF0000"/>
                              </a:solidFill>
                              <a:latin typeface="Cambria Math" panose="02040503050406030204" pitchFamily="18" charset="0"/>
                              <a:ea typeface="Microsoft YaHei" panose="020B0503020204020204" pitchFamily="34" charset="-122"/>
                            </a:rPr>
                            <m:t>𝑥</m:t>
                          </m:r>
                        </m:e>
                        <m:sub>
                          <m:r>
                            <a:rPr kumimoji="1" lang="en-US" altLang="zh-CN" sz="2000" i="1">
                              <a:solidFill>
                                <a:srgbClr val="FF0000"/>
                              </a:solidFill>
                              <a:latin typeface="Cambria Math" panose="02040503050406030204" pitchFamily="18" charset="0"/>
                              <a:ea typeface="Microsoft YaHei" panose="020B0503020204020204" pitchFamily="34" charset="-122"/>
                            </a:rPr>
                            <m:t>0</m:t>
                          </m:r>
                        </m:sub>
                      </m:sSub>
                    </m:oMath>
                    <m:oMath xmlns:m="http://schemas.openxmlformats.org/officeDocument/2006/math">
                      <m:r>
                        <a:rPr kumimoji="1" lang="en-US" altLang="zh-CN" sz="2000" b="0" i="0"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r>
                            <a:rPr kumimoji="1" lang="en-US" altLang="zh-CN" sz="2000" i="1">
                              <a:solidFill>
                                <a:schemeClr val="bg1"/>
                              </a:solidFill>
                              <a:latin typeface="Cambria Math" panose="02040503050406030204" pitchFamily="18" charset="0"/>
                              <a:ea typeface="Microsoft YaHei" panose="020B0503020204020204" pitchFamily="34" charset="-122"/>
                            </a:rPr>
                            <m:t>𝜀</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en>
                      </m:f>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r>
                            <a:rPr kumimoji="1" lang="en-US" altLang="zh-CN" sz="2000" i="1">
                              <a:solidFill>
                                <a:schemeClr val="bg1"/>
                              </a:solidFill>
                              <a:latin typeface="Cambria Math" panose="02040503050406030204" pitchFamily="18" charset="0"/>
                              <a:ea typeface="Microsoft YaHei" panose="020B0503020204020204" pitchFamily="34" charset="-122"/>
                            </a:rPr>
                            <m:t>𝜀</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zh-CN" altLang="en-US"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m:oMathPara>
                </a14:m>
                <a:br>
                  <a:rPr kumimoji="1" lang="en-US" altLang="zh-CN" sz="2000" b="0" dirty="0">
                    <a:solidFill>
                      <a:schemeClr val="bg1"/>
                    </a:solidFill>
                    <a:latin typeface="Microsoft YaHei" panose="020B0503020204020204" pitchFamily="34" charset="-122"/>
                    <a:ea typeface="Microsoft YaHei" panose="020B0503020204020204" pitchFamily="34" charset="-122"/>
                  </a:rPr>
                </a:b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72A2F252-A750-FB0A-1BC5-ABD3BD6DCA1A}"/>
                  </a:ext>
                </a:extLst>
              </p:cNvPr>
              <p:cNvSpPr txBox="1">
                <a:spLocks noRot="1" noChangeAspect="1" noMove="1" noResize="1" noEditPoints="1" noAdjustHandles="1" noChangeArrowheads="1" noChangeShapeType="1" noTextEdit="1"/>
              </p:cNvSpPr>
              <p:nvPr/>
            </p:nvSpPr>
            <p:spPr>
              <a:xfrm>
                <a:off x="273359" y="2498602"/>
                <a:ext cx="8211479" cy="318375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BB92592-C35F-11F1-B241-A7D7C7C0DE63}"/>
                  </a:ext>
                </a:extLst>
              </p:cNvPr>
              <p:cNvSpPr txBox="1"/>
              <p:nvPr/>
            </p:nvSpPr>
            <p:spPr>
              <a:xfrm>
                <a:off x="937655" y="2005073"/>
                <a:ext cx="2899640" cy="46993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r>
                            <a:rPr kumimoji="1" lang="en-US" altLang="zh-CN" sz="2000" b="0" i="1" smtClean="0">
                              <a:solidFill>
                                <a:schemeClr val="bg1"/>
                              </a:solidFill>
                              <a:latin typeface="Cambria Math" panose="02040503050406030204" pitchFamily="18" charset="0"/>
                              <a:ea typeface="Microsoft YaHei" panose="020B0503020204020204" pitchFamily="34" charset="-122"/>
                            </a:rPr>
                            <m:t> </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8BB92592-C35F-11F1-B241-A7D7C7C0DE63}"/>
                  </a:ext>
                </a:extLst>
              </p:cNvPr>
              <p:cNvSpPr txBox="1">
                <a:spLocks noRot="1" noChangeAspect="1" noMove="1" noResize="1" noEditPoints="1" noAdjustHandles="1" noChangeArrowheads="1" noChangeShapeType="1" noTextEdit="1"/>
              </p:cNvSpPr>
              <p:nvPr/>
            </p:nvSpPr>
            <p:spPr>
              <a:xfrm>
                <a:off x="937655" y="2005073"/>
                <a:ext cx="2899640" cy="469937"/>
              </a:xfrm>
              <a:prstGeom prst="rect">
                <a:avLst/>
              </a:prstGeom>
              <a:blipFill>
                <a:blip r:embed="rId3"/>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3839973-6820-A1E4-1A3C-C23C56D7DD00}"/>
                  </a:ext>
                </a:extLst>
              </p:cNvPr>
              <p:cNvSpPr txBox="1"/>
              <p:nvPr/>
            </p:nvSpPr>
            <p:spPr>
              <a:xfrm>
                <a:off x="6460169" y="1843999"/>
                <a:ext cx="2401747" cy="88203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e>
                          </m:rad>
                          <m:r>
                            <a:rPr kumimoji="1" lang="en-US" altLang="zh-CN" sz="2000" b="0" i="1" smtClean="0">
                              <a:solidFill>
                                <a:schemeClr val="bg1"/>
                              </a:solidFill>
                              <a:latin typeface="Cambria Math" panose="02040503050406030204" pitchFamily="18" charset="0"/>
                              <a:ea typeface="Microsoft YaHei" panose="020B0503020204020204" pitchFamily="34" charset="-122"/>
                            </a:rPr>
                            <m:t>𝜀</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e>
                          </m:ra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13839973-6820-A1E4-1A3C-C23C56D7DD00}"/>
                  </a:ext>
                </a:extLst>
              </p:cNvPr>
              <p:cNvSpPr txBox="1">
                <a:spLocks noRot="1" noChangeAspect="1" noMove="1" noResize="1" noEditPoints="1" noAdjustHandles="1" noChangeArrowheads="1" noChangeShapeType="1" noTextEdit="1"/>
              </p:cNvSpPr>
              <p:nvPr/>
            </p:nvSpPr>
            <p:spPr>
              <a:xfrm>
                <a:off x="6460169" y="1843999"/>
                <a:ext cx="2401747" cy="88203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58089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0B054-480D-5DA1-B0D4-7A431691C1A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0CD56DE-8A0A-B36E-19FD-7BC02E05352E}"/>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C1725AC5-1B18-5413-AB52-287681702AE4}"/>
              </a:ext>
            </a:extLst>
          </p:cNvPr>
          <p:cNvSpPr txBox="1"/>
          <p:nvPr/>
        </p:nvSpPr>
        <p:spPr>
          <a:xfrm>
            <a:off x="470781" y="1204111"/>
            <a:ext cx="7591052"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Denoise</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705BD70-AFB3-45C6-41CB-52309D0DEE27}"/>
                  </a:ext>
                </a:extLst>
              </p:cNvPr>
              <p:cNvSpPr txBox="1"/>
              <p:nvPr/>
            </p:nvSpPr>
            <p:spPr>
              <a:xfrm>
                <a:off x="2020988" y="2498602"/>
                <a:ext cx="8919173" cy="4290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𝑚𝑒𝑎𝑛</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i="1" smtClean="0">
                              <a:solidFill>
                                <a:srgbClr val="FF0000"/>
                              </a:solidFill>
                              <a:latin typeface="Cambria Math" panose="02040503050406030204" pitchFamily="18" charset="0"/>
                              <a:ea typeface="Microsoft YaHei" panose="020B0503020204020204" pitchFamily="34" charset="-122"/>
                            </a:rPr>
                          </m:ctrlPr>
                        </m:sSubPr>
                        <m:e>
                          <m:r>
                            <a:rPr kumimoji="1" lang="en-US" altLang="zh-CN" sz="2000" i="1">
                              <a:solidFill>
                                <a:srgbClr val="FF0000"/>
                              </a:solidFill>
                              <a:latin typeface="Cambria Math" panose="02040503050406030204" pitchFamily="18" charset="0"/>
                              <a:ea typeface="Microsoft YaHei" panose="020B0503020204020204" pitchFamily="34" charset="-122"/>
                            </a:rPr>
                            <m:t>𝑥</m:t>
                          </m:r>
                        </m:e>
                        <m:sub>
                          <m:r>
                            <a:rPr kumimoji="1" lang="en-US" altLang="zh-CN" sz="2000" i="1">
                              <a:solidFill>
                                <a:srgbClr val="FF0000"/>
                              </a:solidFill>
                              <a:latin typeface="Cambria Math" panose="02040503050406030204" pitchFamily="18" charset="0"/>
                              <a:ea typeface="Microsoft YaHei" panose="020B0503020204020204" pitchFamily="34" charset="-122"/>
                            </a:rPr>
                            <m:t>0</m:t>
                          </m:r>
                        </m:sub>
                      </m:sSub>
                    </m:oMath>
                  </m:oMathPara>
                </a14:m>
                <a:br>
                  <a:rPr kumimoji="1" lang="en-US" altLang="zh-CN" sz="2000" dirty="0">
                    <a:solidFill>
                      <a:srgbClr val="FF0000"/>
                    </a:solidFill>
                    <a:latin typeface="Microsoft YaHei" panose="020B0503020204020204" pitchFamily="34" charset="-122"/>
                    <a:ea typeface="Microsoft YaHei" panose="020B0503020204020204" pitchFamily="34" charset="-122"/>
                  </a:rPr>
                </a:br>
                <a:br>
                  <a:rPr kumimoji="1" lang="en-US" altLang="zh-CN" sz="2000" b="0" dirty="0">
                    <a:solidFill>
                      <a:schemeClr val="bg1"/>
                    </a:solidFill>
                    <a:latin typeface="Microsoft YaHei" panose="020B0503020204020204" pitchFamily="34" charset="-122"/>
                    <a:ea typeface="Microsoft YaHei" panose="020B0503020204020204" pitchFamily="34" charset="-122"/>
                  </a:rPr>
                </a:b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e>
                      </m:d>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r>
                        <a:rPr kumimoji="1" lang="en-US" altLang="zh-CN" sz="2000" i="1">
                          <a:solidFill>
                            <a:schemeClr val="bg1"/>
                          </a:solidFill>
                          <a:latin typeface="Cambria Math" panose="02040503050406030204" pitchFamily="18" charset="0"/>
                          <a:ea typeface="Microsoft YaHei" panose="020B0503020204020204" pitchFamily="34" charset="-122"/>
                        </a:rPr>
                        <m:t>𝜀</m:t>
                      </m:r>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rad>
                            <m:radPr>
                              <m:degHide m:val="on"/>
                              <m:ctrlPr>
                                <a:rPr kumimoji="1" lang="en-US" altLang="zh-CN" sz="2000" i="1" smtClean="0">
                                  <a:solidFill>
                                    <a:srgbClr val="FFC000"/>
                                  </a:solidFill>
                                  <a:latin typeface="Cambria Math" panose="02040503050406030204" pitchFamily="18" charset="0"/>
                                  <a:ea typeface="Microsoft YaHei" panose="020B0503020204020204" pitchFamily="34" charset="-122"/>
                                </a:rPr>
                              </m:ctrlPr>
                            </m:radPr>
                            <m:deg/>
                            <m:e>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sub>
                              </m:sSub>
                            </m:e>
                          </m:ra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r>
                        <a:rPr kumimoji="1" lang="en-US" altLang="zh-CN" sz="2000" i="1">
                          <a:solidFill>
                            <a:schemeClr val="bg1"/>
                          </a:solidFill>
                          <a:latin typeface="Cambria Math" panose="02040503050406030204" pitchFamily="18" charset="0"/>
                          <a:ea typeface="Microsoft YaHei" panose="020B0503020204020204" pitchFamily="34" charset="-122"/>
                        </a:rPr>
                        <m:t>𝜀</m:t>
                      </m:r>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sub>
                          </m:sSub>
                          <m:rad>
                            <m:radPr>
                              <m:degHide m:val="on"/>
                              <m:ctrlPr>
                                <a:rPr kumimoji="1" lang="en-US" altLang="zh-CN" sz="2000" i="1">
                                  <a:solidFill>
                                    <a:srgbClr val="FFC000"/>
                                  </a:solidFill>
                                  <a:latin typeface="Cambria Math" panose="02040503050406030204" pitchFamily="18" charset="0"/>
                                  <a:ea typeface="Microsoft YaHei" panose="020B0503020204020204" pitchFamily="34" charset="-122"/>
                                </a:rPr>
                              </m:ctrlPr>
                            </m:radPr>
                            <m:deg/>
                            <m:e>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r>
                                    <a:rPr kumimoji="1" lang="en-US" altLang="zh-CN" sz="2000" i="1">
                                      <a:solidFill>
                                        <a:srgbClr val="FFC000"/>
                                      </a:solidFill>
                                      <a:latin typeface="Cambria Math" panose="02040503050406030204" pitchFamily="18" charset="0"/>
                                      <a:ea typeface="Microsoft YaHei" panose="020B0503020204020204" pitchFamily="34" charset="-122"/>
                                    </a:rPr>
                                    <m:t>−1</m:t>
                                  </m:r>
                                </m:sub>
                              </m:sSub>
                            </m:e>
                          </m:rad>
                          <m:r>
                            <a:rPr kumimoji="1" lang="en-US" altLang="zh-CN" sz="2000" i="1">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r>
                        <a:rPr kumimoji="1" lang="en-US" altLang="zh-CN" sz="2000" i="1">
                          <a:solidFill>
                            <a:schemeClr val="bg1"/>
                          </a:solidFill>
                          <a:latin typeface="Cambria Math" panose="02040503050406030204" pitchFamily="18" charset="0"/>
                          <a:ea typeface="Microsoft YaHei" panose="020B0503020204020204" pitchFamily="34" charset="-122"/>
                        </a:rPr>
                        <m:t>𝜀</m:t>
                      </m:r>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sub>
                          </m:sSub>
                          <m:rad>
                            <m:radPr>
                              <m:degHide m:val="on"/>
                              <m:ctrlPr>
                                <a:rPr kumimoji="1" lang="en-US" altLang="zh-CN" sz="2000" i="1">
                                  <a:solidFill>
                                    <a:srgbClr val="FFC000"/>
                                  </a:solidFill>
                                  <a:latin typeface="Cambria Math" panose="02040503050406030204" pitchFamily="18" charset="0"/>
                                  <a:ea typeface="Microsoft YaHei" panose="020B0503020204020204" pitchFamily="34" charset="-122"/>
                                </a:rPr>
                              </m:ctrlPr>
                            </m:radPr>
                            <m:deg/>
                            <m:e>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r>
                                    <a:rPr kumimoji="1" lang="en-US" altLang="zh-CN" sz="2000" i="1">
                                      <a:solidFill>
                                        <a:srgbClr val="FFC000"/>
                                      </a:solidFill>
                                      <a:latin typeface="Cambria Math" panose="02040503050406030204" pitchFamily="18" charset="0"/>
                                      <a:ea typeface="Microsoft YaHei" panose="020B0503020204020204" pitchFamily="34" charset="-122"/>
                                    </a:rPr>
                                    <m:t>−1</m:t>
                                  </m:r>
                                </m:sub>
                              </m:sSub>
                            </m:e>
                          </m:rad>
                          <m:r>
                            <a:rPr kumimoji="1" lang="en-US" altLang="zh-CN" sz="2000" i="1">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m:oMathPara>
                </a14:m>
                <a:br>
                  <a:rPr kumimoji="1" lang="en-US" altLang="zh-CN" sz="2000" b="0" dirty="0">
                    <a:solidFill>
                      <a:schemeClr val="bg1"/>
                    </a:solidFill>
                    <a:latin typeface="Microsoft YaHei" panose="020B0503020204020204" pitchFamily="34" charset="-122"/>
                    <a:ea typeface="Microsoft YaHei" panose="020B0503020204020204" pitchFamily="34" charset="-122"/>
                  </a:rPr>
                </a:b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C705BD70-AFB3-45C6-41CB-52309D0DEE27}"/>
                  </a:ext>
                </a:extLst>
              </p:cNvPr>
              <p:cNvSpPr txBox="1">
                <a:spLocks noRot="1" noChangeAspect="1" noMove="1" noResize="1" noEditPoints="1" noAdjustHandles="1" noChangeArrowheads="1" noChangeShapeType="1" noTextEdit="1"/>
              </p:cNvSpPr>
              <p:nvPr/>
            </p:nvSpPr>
            <p:spPr>
              <a:xfrm>
                <a:off x="2020988" y="2498602"/>
                <a:ext cx="8919173" cy="429098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DD5CFCA-9624-CA4A-487F-C629C0CDF75D}"/>
                  </a:ext>
                </a:extLst>
              </p:cNvPr>
              <p:cNvSpPr txBox="1"/>
              <p:nvPr/>
            </p:nvSpPr>
            <p:spPr>
              <a:xfrm>
                <a:off x="937655" y="2005073"/>
                <a:ext cx="2899640" cy="46993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r>
                            <a:rPr kumimoji="1" lang="en-US" altLang="zh-CN" sz="2000" b="0" i="1" smtClean="0">
                              <a:solidFill>
                                <a:schemeClr val="bg1"/>
                              </a:solidFill>
                              <a:latin typeface="Cambria Math" panose="02040503050406030204" pitchFamily="18" charset="0"/>
                              <a:ea typeface="Microsoft YaHei" panose="020B0503020204020204" pitchFamily="34" charset="-122"/>
                            </a:rPr>
                            <m:t> </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CDD5CFCA-9624-CA4A-487F-C629C0CDF75D}"/>
                  </a:ext>
                </a:extLst>
              </p:cNvPr>
              <p:cNvSpPr txBox="1">
                <a:spLocks noRot="1" noChangeAspect="1" noMove="1" noResize="1" noEditPoints="1" noAdjustHandles="1" noChangeArrowheads="1" noChangeShapeType="1" noTextEdit="1"/>
              </p:cNvSpPr>
              <p:nvPr/>
            </p:nvSpPr>
            <p:spPr>
              <a:xfrm>
                <a:off x="937655" y="2005073"/>
                <a:ext cx="2899640" cy="469937"/>
              </a:xfrm>
              <a:prstGeom prst="rect">
                <a:avLst/>
              </a:prstGeom>
              <a:blipFill>
                <a:blip r:embed="rId3"/>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F7756C0-15BE-B8BB-177D-8B3B81126131}"/>
                  </a:ext>
                </a:extLst>
              </p:cNvPr>
              <p:cNvSpPr txBox="1"/>
              <p:nvPr/>
            </p:nvSpPr>
            <p:spPr>
              <a:xfrm>
                <a:off x="153833" y="4081549"/>
                <a:ext cx="2372637" cy="46506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ad>
                        <m:radPr>
                          <m:degHide m:val="on"/>
                          <m:ctrlPr>
                            <a:rPr kumimoji="1" lang="en-US" altLang="zh-CN" sz="2000" i="1" smtClean="0">
                              <a:solidFill>
                                <a:srgbClr val="FFC000"/>
                              </a:solidFill>
                              <a:latin typeface="Cambria Math" panose="02040503050406030204" pitchFamily="18" charset="0"/>
                              <a:ea typeface="Microsoft YaHei" panose="020B0503020204020204" pitchFamily="34" charset="-122"/>
                            </a:rPr>
                          </m:ctrlPr>
                        </m:radPr>
                        <m:deg/>
                        <m:e>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sub>
                          </m:sSub>
                        </m:e>
                      </m:rad>
                      <m:rad>
                        <m:radPr>
                          <m:degHide m:val="on"/>
                          <m:ctrlPr>
                            <a:rPr kumimoji="1" lang="en-US" altLang="zh-CN" sz="2000" i="1">
                              <a:solidFill>
                                <a:srgbClr val="FFC000"/>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rgbClr val="FFC00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sub>
                              </m:sSub>
                            </m:e>
                          </m:acc>
                        </m:e>
                      </m:rad>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𝛼</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rad>
                        <m:radPr>
                          <m:degHide m:val="on"/>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𝛼</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e>
                      </m:rad>
                    </m:oMath>
                  </m:oMathPara>
                </a14:m>
                <a:endParaRPr kumimoji="1" lang="zh-CN" altLang="en-US" sz="2000" dirty="0">
                  <a:solidFill>
                    <a:srgbClr val="FFC000"/>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BF7756C0-15BE-B8BB-177D-8B3B81126131}"/>
                  </a:ext>
                </a:extLst>
              </p:cNvPr>
              <p:cNvSpPr txBox="1">
                <a:spLocks noRot="1" noChangeAspect="1" noMove="1" noResize="1" noEditPoints="1" noAdjustHandles="1" noChangeArrowheads="1" noChangeShapeType="1" noTextEdit="1"/>
              </p:cNvSpPr>
              <p:nvPr/>
            </p:nvSpPr>
            <p:spPr>
              <a:xfrm>
                <a:off x="153833" y="4081549"/>
                <a:ext cx="2372637" cy="465064"/>
              </a:xfrm>
              <a:prstGeom prst="rect">
                <a:avLst/>
              </a:prstGeom>
              <a:blipFill>
                <a:blip r:embed="rId4"/>
                <a:stretch>
                  <a:fillRect/>
                </a:stretch>
              </a:blipFill>
            </p:spPr>
            <p:txBody>
              <a:bodyPr/>
              <a:lstStyle/>
              <a:p>
                <a:r>
                  <a:rPr lang="zh-CN" altLang="en-US">
                    <a:noFill/>
                  </a:rPr>
                  <a:t> </a:t>
                </a:r>
              </a:p>
            </p:txBody>
          </p:sp>
        </mc:Fallback>
      </mc:AlternateContent>
      <p:cxnSp>
        <p:nvCxnSpPr>
          <p:cNvPr id="12" name="直线箭头连接符 11">
            <a:extLst>
              <a:ext uri="{FF2B5EF4-FFF2-40B4-BE49-F238E27FC236}">
                <a16:creationId xmlns:a16="http://schemas.microsoft.com/office/drawing/2014/main" id="{0A7EA3B3-359B-C55C-0E76-6B745FC0F9B0}"/>
              </a:ext>
            </a:extLst>
          </p:cNvPr>
          <p:cNvCxnSpPr/>
          <p:nvPr/>
        </p:nvCxnSpPr>
        <p:spPr>
          <a:xfrm flipH="1">
            <a:off x="2365019" y="4314081"/>
            <a:ext cx="14381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直线连接符 13">
            <a:extLst>
              <a:ext uri="{FF2B5EF4-FFF2-40B4-BE49-F238E27FC236}">
                <a16:creationId xmlns:a16="http://schemas.microsoft.com/office/drawing/2014/main" id="{CAAF1F36-50B9-7556-67D6-F35B653C66E2}"/>
              </a:ext>
            </a:extLst>
          </p:cNvPr>
          <p:cNvCxnSpPr/>
          <p:nvPr/>
        </p:nvCxnSpPr>
        <p:spPr>
          <a:xfrm>
            <a:off x="3710487" y="5369661"/>
            <a:ext cx="1105593" cy="0"/>
          </a:xfrm>
          <a:prstGeom prst="line">
            <a:avLst/>
          </a:prstGeom>
          <a:ln w="5715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5" name="直线连接符 14">
            <a:extLst>
              <a:ext uri="{FF2B5EF4-FFF2-40B4-BE49-F238E27FC236}">
                <a16:creationId xmlns:a16="http://schemas.microsoft.com/office/drawing/2014/main" id="{DB591EC5-4E28-7B84-57D5-37C5A459F0A0}"/>
              </a:ext>
            </a:extLst>
          </p:cNvPr>
          <p:cNvCxnSpPr/>
          <p:nvPr/>
        </p:nvCxnSpPr>
        <p:spPr>
          <a:xfrm>
            <a:off x="5924081" y="5347735"/>
            <a:ext cx="1105593" cy="0"/>
          </a:xfrm>
          <a:prstGeom prst="line">
            <a:avLst/>
          </a:prstGeom>
          <a:ln w="5715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24783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0110B-1F3A-2DB4-D7B7-57CC51F025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53E03A-AEB5-1CB9-DC40-B1A150ACD6BE}"/>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F1899C94-D19E-8550-EA0A-A26857CAB6B9}"/>
              </a:ext>
            </a:extLst>
          </p:cNvPr>
          <p:cNvSpPr txBox="1"/>
          <p:nvPr/>
        </p:nvSpPr>
        <p:spPr>
          <a:xfrm>
            <a:off x="470781" y="1204111"/>
            <a:ext cx="7591052"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Denoise</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47F0429-A3F6-7893-C280-A483D6A6C0FE}"/>
                  </a:ext>
                </a:extLst>
              </p:cNvPr>
              <p:cNvSpPr txBox="1"/>
              <p:nvPr/>
            </p:nvSpPr>
            <p:spPr>
              <a:xfrm>
                <a:off x="2014362" y="2498602"/>
                <a:ext cx="6499921" cy="34092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𝑚𝑒𝑎𝑛</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i="1" smtClean="0">
                              <a:solidFill>
                                <a:srgbClr val="FF0000"/>
                              </a:solidFill>
                              <a:latin typeface="Cambria Math" panose="02040503050406030204" pitchFamily="18" charset="0"/>
                              <a:ea typeface="Microsoft YaHei" panose="020B0503020204020204" pitchFamily="34" charset="-122"/>
                            </a:rPr>
                          </m:ctrlPr>
                        </m:sSubPr>
                        <m:e>
                          <m:r>
                            <a:rPr kumimoji="1" lang="en-US" altLang="zh-CN" sz="2000" i="1">
                              <a:solidFill>
                                <a:srgbClr val="FF0000"/>
                              </a:solidFill>
                              <a:latin typeface="Cambria Math" panose="02040503050406030204" pitchFamily="18" charset="0"/>
                              <a:ea typeface="Microsoft YaHei" panose="020B0503020204020204" pitchFamily="34" charset="-122"/>
                            </a:rPr>
                            <m:t>𝑥</m:t>
                          </m:r>
                        </m:e>
                        <m:sub>
                          <m:r>
                            <a:rPr kumimoji="1" lang="en-US" altLang="zh-CN" sz="2000" i="1">
                              <a:solidFill>
                                <a:srgbClr val="FF0000"/>
                              </a:solidFill>
                              <a:latin typeface="Cambria Math" panose="02040503050406030204" pitchFamily="18" charset="0"/>
                              <a:ea typeface="Microsoft YaHei" panose="020B0503020204020204" pitchFamily="34" charset="-122"/>
                            </a:rPr>
                            <m:t>0</m:t>
                          </m:r>
                        </m:sub>
                      </m:sSub>
                    </m:oMath>
                  </m:oMathPara>
                </a14:m>
                <a:br>
                  <a:rPr kumimoji="1" lang="en-US" altLang="zh-CN" sz="2000" dirty="0">
                    <a:solidFill>
                      <a:srgbClr val="FF0000"/>
                    </a:solidFill>
                    <a:latin typeface="Microsoft YaHei" panose="020B0503020204020204" pitchFamily="34" charset="-122"/>
                    <a:ea typeface="Microsoft YaHei" panose="020B0503020204020204" pitchFamily="34" charset="-122"/>
                  </a:rPr>
                </a:br>
                <a:br>
                  <a:rPr kumimoji="1" lang="en-US" altLang="zh-CN" sz="2000" b="0" dirty="0">
                    <a:solidFill>
                      <a:schemeClr val="bg1"/>
                    </a:solidFill>
                    <a:latin typeface="Microsoft YaHei" panose="020B0503020204020204" pitchFamily="34" charset="-122"/>
                    <a:ea typeface="Microsoft YaHei" panose="020B0503020204020204" pitchFamily="34" charset="-122"/>
                  </a:rPr>
                </a:b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sub>
                          </m:sSub>
                          <m:rad>
                            <m:radPr>
                              <m:degHide m:val="on"/>
                              <m:ctrlPr>
                                <a:rPr kumimoji="1" lang="en-US" altLang="zh-CN" sz="2000" i="1">
                                  <a:solidFill>
                                    <a:srgbClr val="FFC000"/>
                                  </a:solidFill>
                                  <a:latin typeface="Cambria Math" panose="02040503050406030204" pitchFamily="18" charset="0"/>
                                  <a:ea typeface="Microsoft YaHei" panose="020B0503020204020204" pitchFamily="34" charset="-122"/>
                                </a:rPr>
                              </m:ctrlPr>
                            </m:radPr>
                            <m:deg/>
                            <m:e>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r>
                                    <a:rPr kumimoji="1" lang="en-US" altLang="zh-CN" sz="2000" i="1">
                                      <a:solidFill>
                                        <a:srgbClr val="FFC000"/>
                                      </a:solidFill>
                                      <a:latin typeface="Cambria Math" panose="02040503050406030204" pitchFamily="18" charset="0"/>
                                      <a:ea typeface="Microsoft YaHei" panose="020B0503020204020204" pitchFamily="34" charset="-122"/>
                                    </a:rPr>
                                    <m:t>−1</m:t>
                                  </m:r>
                                </m:sub>
                              </m:sSub>
                            </m:e>
                          </m:rad>
                          <m:r>
                            <a:rPr kumimoji="1" lang="en-US" altLang="zh-CN" sz="2000" i="1">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
                            <m:dPr>
                              <m:begChr m:val="（"/>
                              <m:endChr m:val="）"/>
                              <m:ctrlPr>
                                <a:rPr kumimoji="1" lang="zh-CN" altLang="en-US"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d>
                        </m:den>
                      </m:f>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r>
                            <a:rPr kumimoji="1" lang="en-US" altLang="zh-CN" sz="2000" b="0" i="1" smtClean="0">
                              <a:solidFill>
                                <a:schemeClr val="bg1"/>
                              </a:solidFill>
                              <a:latin typeface="Cambria Math" panose="02040503050406030204" pitchFamily="18" charset="0"/>
                              <a:ea typeface="Microsoft YaHei" panose="020B0503020204020204" pitchFamily="34" charset="-122"/>
                            </a:rPr>
                            <m:t> </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e>
                          </m:rad>
                        </m:den>
                      </m:f>
                      <m:r>
                        <a:rPr kumimoji="1" lang="en-US" altLang="zh-CN" sz="2000" i="1">
                          <a:solidFill>
                            <a:schemeClr val="bg1"/>
                          </a:solidFill>
                          <a:latin typeface="Cambria Math" panose="02040503050406030204" pitchFamily="18" charset="0"/>
                          <a:ea typeface="Microsoft YaHei" panose="020B0503020204020204" pitchFamily="34" charset="-122"/>
                        </a:rPr>
                        <m:t>𝜀</m:t>
                      </m:r>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rad>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r>
                            <a:rPr kumimoji="1" lang="en-US" altLang="zh-CN" sz="2000" i="1">
                              <a:solidFill>
                                <a:schemeClr val="bg1"/>
                              </a:solidFill>
                              <a:latin typeface="Cambria Math" panose="02040503050406030204" pitchFamily="18" charset="0"/>
                              <a:ea typeface="Microsoft YaHei" panose="020B0503020204020204" pitchFamily="34" charset="-122"/>
                            </a:rPr>
                            <m:t> </m:t>
                          </m:r>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e>
                          </m:rad>
                        </m:den>
                      </m:f>
                      <m:r>
                        <a:rPr kumimoji="1" lang="en-US" altLang="zh-CN" sz="2000" i="1">
                          <a:solidFill>
                            <a:schemeClr val="bg1"/>
                          </a:solidFill>
                          <a:latin typeface="Cambria Math" panose="02040503050406030204" pitchFamily="18" charset="0"/>
                          <a:ea typeface="Microsoft YaHei" panose="020B0503020204020204" pitchFamily="34" charset="-122"/>
                        </a:rPr>
                        <m:t>𝜀</m:t>
                      </m:r>
                    </m:oMath>
                  </m:oMathPara>
                </a14:m>
                <a:br>
                  <a:rPr kumimoji="1" lang="en-US" altLang="zh-CN" sz="2000" dirty="0">
                    <a:solidFill>
                      <a:schemeClr val="bg1"/>
                    </a:solidFill>
                    <a:latin typeface="Microsoft YaHei" panose="020B0503020204020204" pitchFamily="34" charset="-122"/>
                    <a:ea typeface="Microsoft YaHei" panose="020B0503020204020204" pitchFamily="34" charset="-122"/>
                  </a:rPr>
                </a:b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C47F0429-A3F6-7893-C280-A483D6A6C0FE}"/>
                  </a:ext>
                </a:extLst>
              </p:cNvPr>
              <p:cNvSpPr txBox="1">
                <a:spLocks noRot="1" noChangeAspect="1" noMove="1" noResize="1" noEditPoints="1" noAdjustHandles="1" noChangeArrowheads="1" noChangeShapeType="1" noTextEdit="1"/>
              </p:cNvSpPr>
              <p:nvPr/>
            </p:nvSpPr>
            <p:spPr>
              <a:xfrm>
                <a:off x="2014362" y="2498602"/>
                <a:ext cx="6499921" cy="3409203"/>
              </a:xfrm>
              <a:prstGeom prst="rect">
                <a:avLst/>
              </a:prstGeom>
              <a:blipFill>
                <a:blip r:embed="rId2"/>
                <a:stretch>
                  <a:fillRect b="-7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84799C9-9349-8FC2-306C-4E4FBA7FD355}"/>
                  </a:ext>
                </a:extLst>
              </p:cNvPr>
              <p:cNvSpPr txBox="1"/>
              <p:nvPr/>
            </p:nvSpPr>
            <p:spPr>
              <a:xfrm>
                <a:off x="937655" y="2005073"/>
                <a:ext cx="2899640" cy="46993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r>
                            <a:rPr kumimoji="1" lang="en-US" altLang="zh-CN" sz="2000" b="0" i="1" smtClean="0">
                              <a:solidFill>
                                <a:schemeClr val="bg1"/>
                              </a:solidFill>
                              <a:latin typeface="Cambria Math" panose="02040503050406030204" pitchFamily="18" charset="0"/>
                              <a:ea typeface="Microsoft YaHei" panose="020B0503020204020204" pitchFamily="34" charset="-122"/>
                            </a:rPr>
                            <m:t> </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684799C9-9349-8FC2-306C-4E4FBA7FD355}"/>
                  </a:ext>
                </a:extLst>
              </p:cNvPr>
              <p:cNvSpPr txBox="1">
                <a:spLocks noRot="1" noChangeAspect="1" noMove="1" noResize="1" noEditPoints="1" noAdjustHandles="1" noChangeArrowheads="1" noChangeShapeType="1" noTextEdit="1"/>
              </p:cNvSpPr>
              <p:nvPr/>
            </p:nvSpPr>
            <p:spPr>
              <a:xfrm>
                <a:off x="937655" y="2005073"/>
                <a:ext cx="2899640" cy="469937"/>
              </a:xfrm>
              <a:prstGeom prst="rect">
                <a:avLst/>
              </a:prstGeom>
              <a:blipFill>
                <a:blip r:embed="rId3"/>
                <a:stretch>
                  <a:fillRect b="-13158"/>
                </a:stretch>
              </a:blipFill>
            </p:spPr>
            <p:txBody>
              <a:bodyPr/>
              <a:lstStyle/>
              <a:p>
                <a:r>
                  <a:rPr lang="zh-CN" altLang="en-US">
                    <a:noFill/>
                  </a:rPr>
                  <a:t> </a:t>
                </a:r>
              </a:p>
            </p:txBody>
          </p:sp>
        </mc:Fallback>
      </mc:AlternateContent>
      <p:sp>
        <p:nvSpPr>
          <p:cNvPr id="4" name="圆角矩形 3">
            <a:extLst>
              <a:ext uri="{FF2B5EF4-FFF2-40B4-BE49-F238E27FC236}">
                <a16:creationId xmlns:a16="http://schemas.microsoft.com/office/drawing/2014/main" id="{4611E5A1-AB66-6960-05F5-AC8A73271F8E}"/>
              </a:ext>
            </a:extLst>
          </p:cNvPr>
          <p:cNvSpPr/>
          <p:nvPr/>
        </p:nvSpPr>
        <p:spPr>
          <a:xfrm>
            <a:off x="2385391" y="5108713"/>
            <a:ext cx="3458818" cy="834887"/>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01CCDAC7-5B25-2FCB-1C4F-9867D7732B79}"/>
              </a:ext>
            </a:extLst>
          </p:cNvPr>
          <p:cNvSpPr txBox="1"/>
          <p:nvPr/>
        </p:nvSpPr>
        <p:spPr>
          <a:xfrm>
            <a:off x="4805680" y="6074448"/>
            <a:ext cx="3028393"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噪声使用神经网络去估计</a:t>
            </a:r>
          </a:p>
        </p:txBody>
      </p:sp>
    </p:spTree>
    <p:extLst>
      <p:ext uri="{BB962C8B-B14F-4D97-AF65-F5344CB8AC3E}">
        <p14:creationId xmlns:p14="http://schemas.microsoft.com/office/powerpoint/2010/main" val="27909143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07396-86B3-8C68-1B46-C67475D7D88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964AD74-4439-0DF9-C77F-9D70559A25A5}"/>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B5F343D8-B319-57B7-D819-9EC7217505B2}"/>
              </a:ext>
            </a:extLst>
          </p:cNvPr>
          <p:cNvSpPr txBox="1"/>
          <p:nvPr/>
        </p:nvSpPr>
        <p:spPr>
          <a:xfrm>
            <a:off x="470781" y="1204111"/>
            <a:ext cx="7591052"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Denoise</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C487217-2387-78D7-ACA4-48F91C64B39B}"/>
                  </a:ext>
                </a:extLst>
              </p:cNvPr>
              <p:cNvSpPr txBox="1"/>
              <p:nvPr/>
            </p:nvSpPr>
            <p:spPr>
              <a:xfrm>
                <a:off x="1219200" y="2082800"/>
                <a:ext cx="6527941" cy="3196516"/>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正向加噪声：</a:t>
                </a:r>
                <a:r>
                  <a:rPr kumimoji="1" lang="en-US" altLang="zh-CN" sz="2000" b="0" dirty="0">
                    <a:solidFill>
                      <a:schemeClr val="bg1"/>
                    </a:solidFill>
                    <a:ea typeface="Microsoft YaHei" panose="020B0503020204020204" pitchFamily="34" charset="-122"/>
                  </a:rPr>
                  <a:t> </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r>
                          <a:rPr kumimoji="1" lang="en-US" altLang="zh-CN" sz="2000" b="0" i="1" smtClean="0">
                            <a:solidFill>
                              <a:schemeClr val="bg1"/>
                            </a:solidFill>
                            <a:latin typeface="Cambria Math" panose="02040503050406030204" pitchFamily="18" charset="0"/>
                            <a:ea typeface="Microsoft YaHei" panose="020B0503020204020204" pitchFamily="34" charset="-122"/>
                          </a:rPr>
                          <m:t> </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反向去噪声：</a:t>
                </a:r>
                <a:r>
                  <a:rPr kumimoji="1" lang="en-US" altLang="zh-CN" sz="2000" b="0" dirty="0">
                    <a:solidFill>
                      <a:schemeClr val="bg1"/>
                    </a:solidFill>
                    <a:ea typeface="Microsoft YaHei" panose="020B0503020204020204" pitchFamily="34" charset="-122"/>
                  </a:rPr>
                  <a:t> </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0</m:t>
                            </m:r>
                          </m:sub>
                        </m:sSub>
                      </m:e>
                    </m:d>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5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e>
                        </m:d>
                      </m:num>
                      <m:den>
                        <m:r>
                          <a:rPr kumimoji="1" lang="en-US" altLang="zh-CN" sz="2000" b="0" i="1" smtClean="0">
                            <a:solidFill>
                              <a:schemeClr val="accent5"/>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e>
                        </m:d>
                      </m:den>
                    </m:f>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用噪声代替</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计算均值</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要点：</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高斯过程的线性性质</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配方</a:t>
                </a:r>
              </a:p>
            </p:txBody>
          </p:sp>
        </mc:Choice>
        <mc:Fallback xmlns="">
          <p:sp>
            <p:nvSpPr>
              <p:cNvPr id="6" name="文本框 5">
                <a:extLst>
                  <a:ext uri="{FF2B5EF4-FFF2-40B4-BE49-F238E27FC236}">
                    <a16:creationId xmlns:a16="http://schemas.microsoft.com/office/drawing/2014/main" id="{EC487217-2387-78D7-ACA4-48F91C64B39B}"/>
                  </a:ext>
                </a:extLst>
              </p:cNvPr>
              <p:cNvSpPr txBox="1">
                <a:spLocks noRot="1" noChangeAspect="1" noMove="1" noResize="1" noEditPoints="1" noAdjustHandles="1" noChangeArrowheads="1" noChangeShapeType="1" noTextEdit="1"/>
              </p:cNvSpPr>
              <p:nvPr/>
            </p:nvSpPr>
            <p:spPr>
              <a:xfrm>
                <a:off x="1219200" y="2082800"/>
                <a:ext cx="6527941" cy="3196516"/>
              </a:xfrm>
              <a:prstGeom prst="rect">
                <a:avLst/>
              </a:prstGeom>
              <a:blipFill>
                <a:blip r:embed="rId2"/>
                <a:stretch>
                  <a:fillRect l="-777" b="-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99443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814432-E9D0-367D-5D00-F9193A81FCB3}"/>
              </a:ext>
            </a:extLst>
          </p:cNvPr>
          <p:cNvSpPr>
            <a:spLocks noGrp="1"/>
          </p:cNvSpPr>
          <p:nvPr>
            <p:ph type="title"/>
          </p:nvPr>
        </p:nvSpPr>
        <p:spPr>
          <a:xfrm>
            <a:off x="838200" y="13978"/>
            <a:ext cx="10043160" cy="1000379"/>
          </a:xfrm>
        </p:spPr>
        <p:txBody>
          <a:bodyPr>
            <a:normAutofit fontScale="90000"/>
          </a:bodyPr>
          <a:lstStyle/>
          <a:p>
            <a:r>
              <a:rPr kumimoji="1" lang="en-US" altLang="zh-CN" dirty="0"/>
              <a:t>Conditional Distribution of Gaussian</a:t>
            </a:r>
            <a:endParaRPr kumimoji="1" lang="zh-CN" altLang="en-US" dirty="0"/>
          </a:p>
        </p:txBody>
      </p:sp>
      <p:grpSp>
        <p:nvGrpSpPr>
          <p:cNvPr id="6" name="组合 5">
            <a:extLst>
              <a:ext uri="{FF2B5EF4-FFF2-40B4-BE49-F238E27FC236}">
                <a16:creationId xmlns:a16="http://schemas.microsoft.com/office/drawing/2014/main" id="{E235011F-5E9D-2AEA-A38E-5B7316910C68}"/>
              </a:ext>
            </a:extLst>
          </p:cNvPr>
          <p:cNvGrpSpPr/>
          <p:nvPr/>
        </p:nvGrpSpPr>
        <p:grpSpPr>
          <a:xfrm>
            <a:off x="1411640" y="1320800"/>
            <a:ext cx="9368720" cy="2620717"/>
            <a:chOff x="731520" y="1320800"/>
            <a:chExt cx="9368720" cy="2620717"/>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6836087-48EF-4F70-34BD-FF2B47C11794}"/>
                    </a:ext>
                  </a:extLst>
                </p:cNvPr>
                <p:cNvSpPr txBox="1"/>
                <p:nvPr/>
              </p:nvSpPr>
              <p:spPr>
                <a:xfrm>
                  <a:off x="731520" y="1320800"/>
                  <a:ext cx="5579541" cy="262071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eqAr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ub>
                                </m:sSub>
                              </m:e>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b>
                                </m:sSub>
                              </m:e>
                            </m:eqAr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e>
                            </m:eqAr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𝒎</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𝒏</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𝒏</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e>
                            </m:d>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d>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6836087-48EF-4F70-34BD-FF2B47C11794}"/>
                    </a:ext>
                  </a:extLst>
                </p:cNvPr>
                <p:cNvSpPr txBox="1">
                  <a:spLocks noRot="1" noChangeAspect="1" noMove="1" noResize="1" noEditPoints="1" noAdjustHandles="1" noChangeArrowheads="1" noChangeShapeType="1" noTextEdit="1"/>
                </p:cNvSpPr>
                <p:nvPr/>
              </p:nvSpPr>
              <p:spPr>
                <a:xfrm>
                  <a:off x="731520" y="1320800"/>
                  <a:ext cx="5579541" cy="262071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9FE1F1F-F5AE-0A8D-0097-12B0E7CA6D0E}"/>
                    </a:ext>
                  </a:extLst>
                </p:cNvPr>
                <p:cNvSpPr txBox="1"/>
                <p:nvPr/>
              </p:nvSpPr>
              <p:spPr>
                <a:xfrm>
                  <a:off x="6410960" y="2431103"/>
                  <a:ext cx="3689280" cy="400110"/>
                </a:xfrm>
                <a:prstGeom prst="rect">
                  <a:avLst/>
                </a:prstGeom>
                <a:noFill/>
              </p:spPr>
              <p:txBody>
                <a:bodyPr wrap="none" rtlCol="0">
                  <a:spAutoFit/>
                </a:bodyPr>
                <a:lstStyle/>
                <a:p>
                  <a:pPr algn="l"/>
                  <a:r>
                    <a:rPr kumimoji="1" lang="zh-CN" altLang="en-US" sz="2000" b="1" dirty="0">
                      <a:solidFill>
                        <a:schemeClr val="bg1"/>
                      </a:solidFill>
                      <a:latin typeface="Microsoft YaHei" panose="020B0503020204020204" pitchFamily="34" charset="-122"/>
                      <a:ea typeface="Microsoft YaHei" panose="020B0503020204020204" pitchFamily="34" charset="-122"/>
                    </a:rPr>
                    <a:t>考察：</a:t>
                  </a:r>
                  <a14:m>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oMath>
                  </a14:m>
                  <a:r>
                    <a:rPr kumimoji="1" lang="zh-CN" altLang="en-US" sz="2000" b="1" dirty="0">
                      <a:solidFill>
                        <a:schemeClr val="bg1"/>
                      </a:solidFill>
                      <a:latin typeface="Microsoft YaHei" panose="020B0503020204020204" pitchFamily="34" charset="-122"/>
                      <a:ea typeface="Microsoft YaHei" panose="020B0503020204020204" pitchFamily="34" charset="-122"/>
                    </a:rPr>
                    <a:t>是否服从高斯分布</a:t>
                  </a:r>
                </a:p>
              </p:txBody>
            </p:sp>
          </mc:Choice>
          <mc:Fallback xmlns="">
            <p:sp>
              <p:nvSpPr>
                <p:cNvPr id="5" name="文本框 4">
                  <a:extLst>
                    <a:ext uri="{FF2B5EF4-FFF2-40B4-BE49-F238E27FC236}">
                      <a16:creationId xmlns:a16="http://schemas.microsoft.com/office/drawing/2014/main" id="{89FE1F1F-F5AE-0A8D-0097-12B0E7CA6D0E}"/>
                    </a:ext>
                  </a:extLst>
                </p:cNvPr>
                <p:cNvSpPr txBox="1">
                  <a:spLocks noRot="1" noChangeAspect="1" noMove="1" noResize="1" noEditPoints="1" noAdjustHandles="1" noChangeArrowheads="1" noChangeShapeType="1" noTextEdit="1"/>
                </p:cNvSpPr>
                <p:nvPr/>
              </p:nvSpPr>
              <p:spPr>
                <a:xfrm>
                  <a:off x="6410960" y="2431103"/>
                  <a:ext cx="3689280" cy="400110"/>
                </a:xfrm>
                <a:prstGeom prst="rect">
                  <a:avLst/>
                </a:prstGeom>
                <a:blipFill>
                  <a:blip r:embed="rId3"/>
                  <a:stretch>
                    <a:fillRect l="-1718" t="-9375" r="-1031" b="-2812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626BDE0-AEDD-D0CB-F205-CF265DC71AA6}"/>
                  </a:ext>
                </a:extLst>
              </p:cNvPr>
              <p:cNvSpPr txBox="1"/>
              <p:nvPr/>
            </p:nvSpPr>
            <p:spPr>
              <a:xfrm>
                <a:off x="3148429" y="4611332"/>
                <a:ext cx="3377271" cy="78880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1626BDE0-AEDD-D0CB-F205-CF265DC71AA6}"/>
                  </a:ext>
                </a:extLst>
              </p:cNvPr>
              <p:cNvSpPr txBox="1">
                <a:spLocks noRot="1" noChangeAspect="1" noMove="1" noResize="1" noEditPoints="1" noAdjustHandles="1" noChangeArrowheads="1" noChangeShapeType="1" noTextEdit="1"/>
              </p:cNvSpPr>
              <p:nvPr/>
            </p:nvSpPr>
            <p:spPr>
              <a:xfrm>
                <a:off x="3148429" y="4611332"/>
                <a:ext cx="3377271" cy="788806"/>
              </a:xfrm>
              <a:prstGeom prst="rect">
                <a:avLst/>
              </a:prstGeom>
              <a:blipFill>
                <a:blip r:embed="rId4"/>
                <a:stretch>
                  <a:fillRect b="-3125"/>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569B8175-D1F5-26EE-8EBD-DE64B7096822}"/>
              </a:ext>
            </a:extLst>
          </p:cNvPr>
          <p:cNvSpPr txBox="1"/>
          <p:nvPr/>
        </p:nvSpPr>
        <p:spPr>
          <a:xfrm>
            <a:off x="1168400" y="4805680"/>
            <a:ext cx="198002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算清楚概率密度</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0A8966C-D1F5-782A-2610-E4EB9265F769}"/>
                  </a:ext>
                </a:extLst>
              </p:cNvPr>
              <p:cNvSpPr txBox="1"/>
              <p:nvPr/>
            </p:nvSpPr>
            <p:spPr>
              <a:xfrm>
                <a:off x="5503530" y="3099903"/>
                <a:ext cx="3075201" cy="65819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e>
                          </m:eqAr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0" smtClean="0">
                          <a:solidFill>
                            <a:schemeClr val="bg1"/>
                          </a:solidFill>
                          <a:latin typeface="Cambria Math" panose="02040503050406030204" pitchFamily="18" charset="0"/>
                          <a:ea typeface="Microsoft YaHei" panose="020B0503020204020204" pitchFamily="34" charset="-122"/>
                        </a:rPr>
                        <m:t>𝚺</m:t>
                      </m:r>
                      <m:r>
                        <a:rPr kumimoji="1" lang="en-US" altLang="zh-CN" sz="2000" b="1" i="0"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0" smtClean="0">
                                        <a:solidFill>
                                          <a:schemeClr val="bg1"/>
                                        </a:solidFill>
                                        <a:latin typeface="Cambria Math" panose="02040503050406030204" pitchFamily="18" charset="0"/>
                                        <a:ea typeface="Microsoft YaHei" panose="020B0503020204020204" pitchFamily="34" charset="-122"/>
                                      </a:rPr>
                                      <m:t>𝟏𝟏</m:t>
                                    </m:r>
                                  </m:sub>
                                </m:sSub>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0" smtClean="0">
                                        <a:solidFill>
                                          <a:schemeClr val="bg1"/>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𝟐𝟏</m:t>
                                    </m:r>
                                  </m:sub>
                                </m:sSub>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𝟐𝟐</m:t>
                                    </m:r>
                                  </m:sub>
                                </m:sSub>
                              </m:e>
                            </m:mr>
                          </m:m>
                        </m:e>
                      </m:d>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00A8966C-D1F5-782A-2610-E4EB9265F769}"/>
                  </a:ext>
                </a:extLst>
              </p:cNvPr>
              <p:cNvSpPr txBox="1">
                <a:spLocks noRot="1" noChangeAspect="1" noMove="1" noResize="1" noEditPoints="1" noAdjustHandles="1" noChangeArrowheads="1" noChangeShapeType="1" noTextEdit="1"/>
              </p:cNvSpPr>
              <p:nvPr/>
            </p:nvSpPr>
            <p:spPr>
              <a:xfrm>
                <a:off x="5503530" y="3099903"/>
                <a:ext cx="3075201" cy="658194"/>
              </a:xfrm>
              <a:prstGeom prst="rect">
                <a:avLst/>
              </a:prstGeom>
              <a:blipFill>
                <a:blip r:embed="rId5"/>
                <a:stretch>
                  <a:fillRect b="-192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A29A2C4-55D5-18D5-D9D8-1EF25E923AA6}"/>
              </a:ext>
            </a:extLst>
          </p:cNvPr>
          <p:cNvSpPr txBox="1"/>
          <p:nvPr/>
        </p:nvSpPr>
        <p:spPr>
          <a:xfrm>
            <a:off x="4368800" y="3228945"/>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矩阵分块</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D30800D-72E9-2761-A585-81A2B82DEE17}"/>
                  </a:ext>
                </a:extLst>
              </p:cNvPr>
              <p:cNvSpPr txBox="1"/>
              <p:nvPr/>
            </p:nvSpPr>
            <p:spPr>
              <a:xfrm>
                <a:off x="1179877" y="5400138"/>
                <a:ext cx="9952725" cy="14657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Sub>
                                                      </m:e>
                                                    </m:mr>
                                                  </m:m>
                                                </m:e>
                                              </m:d>
                                            </m:e>
                                          </m:d>
                                        </m:e>
                                      </m:func>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Sub>
                                              </m:e>
                                            </m:mr>
                                          </m:m>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eqArr>
                                    </m:e>
                                  </m:d>
                                </m:e>
                              </m:d>
                            </m:e>
                          </m:func>
                        </m:num>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FD30800D-72E9-2761-A585-81A2B82DEE17}"/>
                  </a:ext>
                </a:extLst>
              </p:cNvPr>
              <p:cNvSpPr txBox="1">
                <a:spLocks noRot="1" noChangeAspect="1" noMove="1" noResize="1" noEditPoints="1" noAdjustHandles="1" noChangeArrowheads="1" noChangeShapeType="1" noTextEdit="1"/>
              </p:cNvSpPr>
              <p:nvPr/>
            </p:nvSpPr>
            <p:spPr>
              <a:xfrm>
                <a:off x="1179877" y="5400138"/>
                <a:ext cx="9952725" cy="146578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6391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C934D-B46D-2412-A696-F14F40310F60}"/>
              </a:ext>
            </a:extLst>
          </p:cNvPr>
          <p:cNvSpPr>
            <a:spLocks noGrp="1"/>
          </p:cNvSpPr>
          <p:nvPr>
            <p:ph type="title"/>
          </p:nvPr>
        </p:nvSpPr>
        <p:spPr>
          <a:xfrm>
            <a:off x="838199" y="13978"/>
            <a:ext cx="10311731" cy="1000379"/>
          </a:xfrm>
        </p:spPr>
        <p:txBody>
          <a:bodyPr>
            <a:normAutofit fontScale="90000"/>
          </a:bodyPr>
          <a:lstStyle/>
          <a:p>
            <a:r>
              <a:rPr kumimoji="1" lang="en-US" altLang="zh-CN" dirty="0"/>
              <a:t>Conditional Distribution of Gaussian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D4E50D6-4DA2-7266-E8F0-C98DFACE67BE}"/>
                  </a:ext>
                </a:extLst>
              </p:cNvPr>
              <p:cNvSpPr txBox="1"/>
              <p:nvPr/>
            </p:nvSpPr>
            <p:spPr>
              <a:xfrm>
                <a:off x="1230677" y="1204058"/>
                <a:ext cx="9919254" cy="300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Sub>
                                                      </m:e>
                                                    </m:mr>
                                                  </m:m>
                                                </m:e>
                                              </m:d>
                                            </m:e>
                                          </m:d>
                                        </m:e>
                                      </m:func>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Sub>
                                              </m:e>
                                            </m:mr>
                                          </m:m>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eqArr>
                                    </m:e>
                                  </m:d>
                                </m:e>
                              </m:d>
                            </m:e>
                          </m:func>
                        </m:num>
                        <m:den>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22</m:t>
                                                  </m:r>
                                                </m:sub>
                                              </m:sSub>
                                            </m:e>
                                          </m:d>
                                        </m:e>
                                      </m:func>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b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e>
                              </m:d>
                            </m:e>
                          </m:func>
                        </m:den>
                      </m:f>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𝜇</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𝜇</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e>
                                      </m:d>
                                    </m:e>
                                    <m:sup>
                                      <m:r>
                                        <a:rPr kumimoji="1" lang="en-US" altLang="zh-CN" sz="2000" i="1">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i="1" smtClean="0">
                                          <a:solidFill>
                                            <a:srgbClr val="FF0000"/>
                                          </a:solidFill>
                                          <a:latin typeface="Cambria Math" panose="02040503050406030204" pitchFamily="18" charset="0"/>
                                          <a:ea typeface="Microsoft YaHei" panose="020B0503020204020204" pitchFamily="34" charset="-122"/>
                                        </a:rPr>
                                      </m:ctrlPr>
                                    </m:sSupPr>
                                    <m:e>
                                      <m:d>
                                        <m:dPr>
                                          <m:begChr m:val="["/>
                                          <m:endChr m:val="]"/>
                                          <m:ctrlPr>
                                            <a:rPr kumimoji="1" lang="en-US" altLang="zh-CN" sz="2000" i="1">
                                              <a:solidFill>
                                                <a:srgbClr val="FF0000"/>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rgbClr val="FF0000"/>
                                                  </a:solidFill>
                                                  <a:latin typeface="Cambria Math" panose="02040503050406030204" pitchFamily="18" charset="0"/>
                                                  <a:ea typeface="Microsoft YaHei" panose="020B0503020204020204" pitchFamily="34" charset="-122"/>
                                                </a:rPr>
                                              </m:ctrlPr>
                                            </m:mPr>
                                            <m:mr>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a:solidFill>
                                                          <a:srgbClr val="FF0000"/>
                                                        </a:solidFill>
                                                        <a:latin typeface="Cambria Math" panose="02040503050406030204" pitchFamily="18" charset="0"/>
                                                        <a:ea typeface="Microsoft YaHei" panose="020B0503020204020204" pitchFamily="34" charset="-122"/>
                                                      </a:rPr>
                                                      <m:t>𝟏𝟏</m:t>
                                                    </m:r>
                                                  </m:sub>
                                                </m:sSub>
                                              </m:e>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a:solidFill>
                                                          <a:srgbClr val="FF0000"/>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i="1">
                                                        <a:solidFill>
                                                          <a:srgbClr val="FF0000"/>
                                                        </a:solidFill>
                                                        <a:latin typeface="Cambria Math" panose="02040503050406030204" pitchFamily="18" charset="0"/>
                                                        <a:ea typeface="Microsoft YaHei" panose="020B0503020204020204" pitchFamily="34" charset="-122"/>
                                                      </a:rPr>
                                                      <m:t>𝟐𝟏</m:t>
                                                    </m:r>
                                                  </m:sub>
                                                </m:sSub>
                                              </m:e>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i="1">
                                                        <a:solidFill>
                                                          <a:srgbClr val="FF0000"/>
                                                        </a:solidFill>
                                                        <a:latin typeface="Cambria Math" panose="02040503050406030204" pitchFamily="18" charset="0"/>
                                                        <a:ea typeface="Microsoft YaHei" panose="020B0503020204020204" pitchFamily="34" charset="-122"/>
                                                      </a:rPr>
                                                      <m:t>𝟐𝟐</m:t>
                                                    </m:r>
                                                  </m:sub>
                                                </m:sSub>
                                              </m:e>
                                            </m:mr>
                                          </m:m>
                                        </m:e>
                                      </m:d>
                                    </m:e>
                                    <m:sup>
                                      <m:r>
                                        <a:rPr kumimoji="1" lang="en-US" altLang="zh-CN" sz="2000" i="1">
                                          <a:solidFill>
                                            <a:srgbClr val="FF0000"/>
                                          </a:solidFill>
                                          <a:latin typeface="Cambria Math" panose="02040503050406030204" pitchFamily="18" charset="0"/>
                                          <a:ea typeface="Microsoft YaHei" panose="020B0503020204020204" pitchFamily="34" charset="-122"/>
                                        </a:rPr>
                                        <m:t>−1</m:t>
                                      </m:r>
                                    </m:sup>
                                  </m:sSup>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i="1">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𝜇</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e>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𝜇</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e>
                                      </m:eqAr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𝜇</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e>
                                      </m:d>
                                    </m:e>
                                    <m:sup>
                                      <m:r>
                                        <a:rPr kumimoji="1" lang="en-US" altLang="zh-CN" sz="2000" i="1">
                                          <a:solidFill>
                                            <a:schemeClr val="bg1"/>
                                          </a:solidFill>
                                          <a:latin typeface="Cambria Math" panose="02040503050406030204" pitchFamily="18" charset="0"/>
                                          <a:ea typeface="Microsoft YaHei" panose="020B0503020204020204" pitchFamily="34" charset="-122"/>
                                        </a:rPr>
                                        <m:t>⊤</m:t>
                                      </m:r>
                                    </m:sup>
                                  </m:sSup>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bSup>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𝜇</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e>
                                  </m:d>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BD4E50D6-4DA2-7266-E8F0-C98DFACE67BE}"/>
                  </a:ext>
                </a:extLst>
              </p:cNvPr>
              <p:cNvSpPr txBox="1">
                <a:spLocks noRot="1" noChangeAspect="1" noMove="1" noResize="1" noEditPoints="1" noAdjustHandles="1" noChangeArrowheads="1" noChangeShapeType="1" noTextEdit="1"/>
              </p:cNvSpPr>
              <p:nvPr/>
            </p:nvSpPr>
            <p:spPr>
              <a:xfrm>
                <a:off x="1230677" y="1204058"/>
                <a:ext cx="9919254" cy="3008516"/>
              </a:xfrm>
              <a:prstGeom prst="rect">
                <a:avLst/>
              </a:prstGeom>
              <a:blipFill>
                <a:blip r:embed="rId2"/>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81619FE-0A38-A191-C67E-2B89617C1DFB}"/>
              </a:ext>
            </a:extLst>
          </p:cNvPr>
          <p:cNvSpPr txBox="1"/>
          <p:nvPr/>
        </p:nvSpPr>
        <p:spPr>
          <a:xfrm>
            <a:off x="11094720" y="3495040"/>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配方</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6DF2ACC-3688-3BAF-EB4D-8C9402C2D077}"/>
                  </a:ext>
                </a:extLst>
              </p:cNvPr>
              <p:cNvSpPr txBox="1"/>
              <p:nvPr/>
            </p:nvSpPr>
            <p:spPr>
              <a:xfrm>
                <a:off x="2550160" y="4212574"/>
                <a:ext cx="6367128" cy="726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b="1" i="1" smtClean="0">
                                    <a:solidFill>
                                      <a:schemeClr val="bg1"/>
                                    </a:solidFill>
                                    <a:latin typeface="Cambria Math" panose="02040503050406030204" pitchFamily="18" charset="0"/>
                                    <a:ea typeface="Microsoft YaHei" panose="020B0503020204020204" pitchFamily="34" charset="-122"/>
                                  </a:rPr>
                                  <m:t>𝑰</m:t>
                                </m:r>
                              </m:e>
                              <m:e>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bSup>
                              </m:e>
                            </m:mr>
                            <m:mr>
                              <m:e>
                                <m:r>
                                  <a:rPr kumimoji="1" lang="en-US" altLang="zh-CN" sz="2000" b="1" i="1" smtClean="0">
                                    <a:solidFill>
                                      <a:schemeClr val="bg1"/>
                                    </a:solidFill>
                                    <a:latin typeface="Cambria Math" panose="02040503050406030204" pitchFamily="18" charset="0"/>
                                    <a:ea typeface="Microsoft YaHei" panose="020B0503020204020204" pitchFamily="34" charset="-122"/>
                                  </a:rPr>
                                  <m:t>𝑶</m:t>
                                </m:r>
                              </m:e>
                              <m:e>
                                <m:r>
                                  <a:rPr kumimoji="1" lang="en-US" altLang="zh-CN" sz="2000" b="1" i="1" smtClean="0">
                                    <a:solidFill>
                                      <a:schemeClr val="bg1"/>
                                    </a:solidFill>
                                    <a:latin typeface="Cambria Math" panose="02040503050406030204" pitchFamily="18" charset="0"/>
                                    <a:ea typeface="Microsoft YaHei" panose="020B0503020204020204" pitchFamily="34" charset="-122"/>
                                  </a:rPr>
                                  <m:t>𝑰</m:t>
                                </m:r>
                              </m:e>
                            </m:mr>
                          </m:m>
                        </m:e>
                      </m:d>
                      <m:d>
                        <m:dPr>
                          <m:begChr m:val="["/>
                          <m:endChr m:val="]"/>
                          <m:ctrlPr>
                            <a:rPr kumimoji="1" lang="en-US" altLang="zh-CN" sz="2000" b="1"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Sub>
                              </m:e>
                            </m:mr>
                          </m:m>
                        </m:e>
                      </m:d>
                      <m:r>
                        <a:rPr kumimoji="1" lang="en-US" altLang="zh-CN" sz="2000" b="1" i="0"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bSup>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𝟐𝟏</m:t>
                                    </m:r>
                                  </m:sub>
                                </m:sSub>
                              </m:e>
                              <m:e>
                                <m:r>
                                  <a:rPr kumimoji="1" lang="en-US" altLang="zh-CN" sz="2000" b="1" i="1" smtClean="0">
                                    <a:solidFill>
                                      <a:schemeClr val="bg1"/>
                                    </a:solidFill>
                                    <a:latin typeface="Cambria Math" panose="02040503050406030204" pitchFamily="18" charset="0"/>
                                    <a:ea typeface="Microsoft YaHei" panose="020B0503020204020204" pitchFamily="34" charset="-122"/>
                                  </a:rPr>
                                  <m:t>𝑶</m:t>
                                </m:r>
                              </m:e>
                            </m:mr>
                            <m:m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𝟐𝟏</m:t>
                                    </m:r>
                                  </m:sub>
                                </m:sSub>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𝟐𝟐</m:t>
                                    </m:r>
                                  </m:sub>
                                </m:sSub>
                              </m:e>
                            </m:mr>
                          </m:m>
                        </m:e>
                      </m:d>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86DF2ACC-3688-3BAF-EB4D-8C9402C2D077}"/>
                  </a:ext>
                </a:extLst>
              </p:cNvPr>
              <p:cNvSpPr txBox="1">
                <a:spLocks noRot="1" noChangeAspect="1" noMove="1" noResize="1" noEditPoints="1" noAdjustHandles="1" noChangeArrowheads="1" noChangeShapeType="1" noTextEdit="1"/>
              </p:cNvSpPr>
              <p:nvPr/>
            </p:nvSpPr>
            <p:spPr>
              <a:xfrm>
                <a:off x="2550160" y="4212574"/>
                <a:ext cx="6367128" cy="726994"/>
              </a:xfrm>
              <a:prstGeom prst="rect">
                <a:avLst/>
              </a:prstGeom>
              <a:blipFill>
                <a:blip r:embed="rId3"/>
                <a:stretch>
                  <a:fillRect b="-344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EEAA865-C0D2-C2F0-B15E-4A130EEE5B4F}"/>
              </a:ext>
            </a:extLst>
          </p:cNvPr>
          <p:cNvSpPr txBox="1"/>
          <p:nvPr/>
        </p:nvSpPr>
        <p:spPr>
          <a:xfrm>
            <a:off x="1717040" y="4376016"/>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行变换</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3AEEF76-68FE-C280-8709-7232CC20C37D}"/>
                  </a:ext>
                </a:extLst>
              </p:cNvPr>
              <p:cNvSpPr txBox="1"/>
              <p:nvPr/>
            </p:nvSpPr>
            <p:spPr>
              <a:xfrm>
                <a:off x="2580640" y="5147294"/>
                <a:ext cx="7644978" cy="7085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i="1" smtClean="0">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12</m:t>
                                    </m:r>
                                  </m:sub>
                                </m:sSub>
                                <m:sSubSup>
                                  <m:sSubSup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21</m:t>
                                    </m:r>
                                  </m:sub>
                                </m:sSub>
                              </m:e>
                              <m:e>
                                <m:r>
                                  <a:rPr kumimoji="1" lang="en-US" altLang="zh-CN" sz="2000" b="0" i="1" smtClean="0">
                                    <a:solidFill>
                                      <a:schemeClr val="bg1"/>
                                    </a:solidFill>
                                    <a:latin typeface="Cambria Math" panose="02040503050406030204" pitchFamily="18" charset="0"/>
                                    <a:ea typeface="Microsoft YaHei" panose="020B0503020204020204" pitchFamily="34" charset="-122"/>
                                  </a:rPr>
                                  <m:t>𝑂</m:t>
                                </m:r>
                              </m:e>
                            </m:mr>
                            <m:mr>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21</m:t>
                                    </m:r>
                                  </m:sub>
                                </m:sSub>
                              </m:e>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22</m:t>
                                    </m:r>
                                  </m:sub>
                                </m:sSub>
                              </m:e>
                            </m:mr>
                          </m:m>
                        </m:e>
                      </m:d>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i="1" smtClean="0">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𝐼</m:t>
                                </m:r>
                              </m:e>
                              <m:e>
                                <m:r>
                                  <a:rPr kumimoji="1" lang="en-US" altLang="zh-CN" sz="2000" b="0" i="1" smtClean="0">
                                    <a:solidFill>
                                      <a:schemeClr val="bg1"/>
                                    </a:solidFill>
                                    <a:latin typeface="Cambria Math" panose="02040503050406030204" pitchFamily="18" charset="0"/>
                                    <a:ea typeface="Microsoft YaHei" panose="020B0503020204020204" pitchFamily="34" charset="-122"/>
                                  </a:rPr>
                                  <m:t>𝑂</m:t>
                                </m:r>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21</m:t>
                                    </m:r>
                                  </m:sub>
                                </m:sSub>
                              </m:e>
                              <m:e>
                                <m:r>
                                  <a:rPr kumimoji="1" lang="en-US" altLang="zh-CN" sz="2000" b="0" i="1" smtClean="0">
                                    <a:solidFill>
                                      <a:schemeClr val="bg1"/>
                                    </a:solidFill>
                                    <a:latin typeface="Cambria Math" panose="02040503050406030204" pitchFamily="18" charset="0"/>
                                    <a:ea typeface="Microsoft YaHei" panose="020B0503020204020204" pitchFamily="34" charset="-122"/>
                                  </a:rPr>
                                  <m:t>𝐼</m:t>
                                </m:r>
                              </m:e>
                            </m:mr>
                          </m:m>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11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12</m:t>
                                    </m:r>
                                  </m:sub>
                                </m:sSub>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up>
                                    <m:r>
                                      <a:rPr kumimoji="1" lang="en-US" altLang="zh-CN" sz="2000" i="1">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21</m:t>
                                    </m:r>
                                  </m:sub>
                                </m:sSub>
                              </m:e>
                              <m:e>
                                <m:r>
                                  <a:rPr kumimoji="1" lang="en-US" altLang="zh-CN" sz="2000" b="0" i="1" smtClean="0">
                                    <a:solidFill>
                                      <a:schemeClr val="bg1"/>
                                    </a:solidFill>
                                    <a:latin typeface="Cambria Math" panose="02040503050406030204" pitchFamily="18" charset="0"/>
                                    <a:ea typeface="Microsoft YaHei" panose="020B0503020204020204" pitchFamily="34" charset="-122"/>
                                  </a:rPr>
                                  <m:t>𝑂</m:t>
                                </m:r>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𝑂</m:t>
                                </m:r>
                              </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22</m:t>
                                    </m:r>
                                  </m:sub>
                                </m:sSub>
                              </m:e>
                            </m:mr>
                          </m:m>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53AEEF76-68FE-C280-8709-7232CC20C37D}"/>
                  </a:ext>
                </a:extLst>
              </p:cNvPr>
              <p:cNvSpPr txBox="1">
                <a:spLocks noRot="1" noChangeAspect="1" noMove="1" noResize="1" noEditPoints="1" noAdjustHandles="1" noChangeArrowheads="1" noChangeShapeType="1" noTextEdit="1"/>
              </p:cNvSpPr>
              <p:nvPr/>
            </p:nvSpPr>
            <p:spPr>
              <a:xfrm>
                <a:off x="2580640" y="5147294"/>
                <a:ext cx="7644978" cy="708592"/>
              </a:xfrm>
              <a:prstGeom prst="rect">
                <a:avLst/>
              </a:prstGeom>
              <a:blipFill>
                <a:blip r:embed="rId4"/>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7709334-7F06-459E-2010-393F74D21629}"/>
              </a:ext>
            </a:extLst>
          </p:cNvPr>
          <p:cNvSpPr txBox="1"/>
          <p:nvPr/>
        </p:nvSpPr>
        <p:spPr>
          <a:xfrm>
            <a:off x="1717040" y="5301535"/>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对角化</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4B0F80C-1860-FE1F-5CF8-7C76963021B3}"/>
                  </a:ext>
                </a:extLst>
              </p:cNvPr>
              <p:cNvSpPr txBox="1"/>
              <p:nvPr/>
            </p:nvSpPr>
            <p:spPr>
              <a:xfrm>
                <a:off x="2070155" y="6001363"/>
                <a:ext cx="8051691" cy="7105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1"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b="1" i="1">
                                    <a:solidFill>
                                      <a:schemeClr val="bg1"/>
                                    </a:solidFill>
                                    <a:latin typeface="Cambria Math" panose="02040503050406030204" pitchFamily="18" charset="0"/>
                                    <a:ea typeface="Microsoft YaHei" panose="020B0503020204020204" pitchFamily="34" charset="-122"/>
                                  </a:rPr>
                                  <m:t>𝑰</m:t>
                                </m:r>
                              </m:e>
                              <m:e>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bg1"/>
                                        </a:solidFill>
                                        <a:latin typeface="Cambria Math" panose="02040503050406030204" pitchFamily="18" charset="0"/>
                                        <a:ea typeface="Microsoft YaHei" panose="020B0503020204020204" pitchFamily="34" charset="-122"/>
                                      </a:rPr>
                                    </m:ctrlPr>
                                  </m:sSubSup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bSup>
                              </m:e>
                            </m:mr>
                            <m:mr>
                              <m:e>
                                <m:r>
                                  <a:rPr kumimoji="1" lang="en-US" altLang="zh-CN" sz="2000" b="1" i="1">
                                    <a:solidFill>
                                      <a:schemeClr val="bg1"/>
                                    </a:solidFill>
                                    <a:latin typeface="Cambria Math" panose="02040503050406030204" pitchFamily="18" charset="0"/>
                                    <a:ea typeface="Microsoft YaHei" panose="020B0503020204020204" pitchFamily="34" charset="-122"/>
                                  </a:rPr>
                                  <m:t>𝑶</m:t>
                                </m:r>
                              </m:e>
                              <m:e>
                                <m:r>
                                  <a:rPr kumimoji="1" lang="en-US" altLang="zh-CN" sz="2000" b="1" i="1">
                                    <a:solidFill>
                                      <a:schemeClr val="bg1"/>
                                    </a:solidFill>
                                    <a:latin typeface="Cambria Math" panose="02040503050406030204" pitchFamily="18" charset="0"/>
                                    <a:ea typeface="Microsoft YaHei" panose="020B0503020204020204" pitchFamily="34" charset="-122"/>
                                  </a:rPr>
                                  <m:t>𝑰</m:t>
                                </m:r>
                              </m:e>
                            </m:mr>
                          </m:m>
                        </m:e>
                      </m:d>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Sub>
                              </m:e>
                            </m:mr>
                          </m:m>
                        </m:e>
                      </m:d>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i="1">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i="1">
                                    <a:solidFill>
                                      <a:schemeClr val="bg1"/>
                                    </a:solidFill>
                                    <a:latin typeface="Cambria Math" panose="02040503050406030204" pitchFamily="18" charset="0"/>
                                    <a:ea typeface="Microsoft YaHei" panose="020B0503020204020204" pitchFamily="34" charset="-122"/>
                                  </a:rPr>
                                  <m:t>𝐼</m:t>
                                </m:r>
                              </m:e>
                              <m:e>
                                <m:r>
                                  <a:rPr kumimoji="1" lang="en-US" altLang="zh-CN" sz="2000" i="1">
                                    <a:solidFill>
                                      <a:schemeClr val="bg1"/>
                                    </a:solidFill>
                                    <a:latin typeface="Cambria Math" panose="02040503050406030204" pitchFamily="18" charset="0"/>
                                    <a:ea typeface="Microsoft YaHei" panose="020B0503020204020204" pitchFamily="34" charset="-122"/>
                                  </a:rPr>
                                  <m:t>𝑂</m:t>
                                </m:r>
                              </m:e>
                            </m:mr>
                            <m:mr>
                              <m:e>
                                <m:r>
                                  <a:rPr kumimoji="1" lang="en-US" altLang="zh-CN" sz="2000" i="1">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up>
                                    <m:r>
                                      <a:rPr kumimoji="1" lang="en-US" altLang="zh-CN" sz="2000" i="1">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21</m:t>
                                    </m:r>
                                  </m:sub>
                                </m:sSub>
                              </m:e>
                              <m:e>
                                <m:r>
                                  <a:rPr kumimoji="1" lang="en-US" altLang="zh-CN" sz="2000" i="1">
                                    <a:solidFill>
                                      <a:schemeClr val="bg1"/>
                                    </a:solidFill>
                                    <a:latin typeface="Cambria Math" panose="02040503050406030204" pitchFamily="18" charset="0"/>
                                    <a:ea typeface="Microsoft YaHei" panose="020B0503020204020204" pitchFamily="34" charset="-122"/>
                                  </a:rPr>
                                  <m:t>𝐼</m:t>
                                </m:r>
                              </m:e>
                            </m:mr>
                          </m:m>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11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12</m:t>
                                    </m:r>
                                  </m:sub>
                                </m:sSub>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up>
                                    <m:r>
                                      <a:rPr kumimoji="1" lang="en-US" altLang="zh-CN" sz="2000" i="1">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21</m:t>
                                    </m:r>
                                  </m:sub>
                                </m:sSub>
                              </m:e>
                              <m:e>
                                <m:r>
                                  <a:rPr kumimoji="1" lang="en-US" altLang="zh-CN" sz="2000" i="1">
                                    <a:solidFill>
                                      <a:schemeClr val="bg1"/>
                                    </a:solidFill>
                                    <a:latin typeface="Cambria Math" panose="02040503050406030204" pitchFamily="18" charset="0"/>
                                    <a:ea typeface="Microsoft YaHei" panose="020B0503020204020204" pitchFamily="34" charset="-122"/>
                                  </a:rPr>
                                  <m:t>𝑂</m:t>
                                </m:r>
                              </m:e>
                            </m:mr>
                            <m:mr>
                              <m:e>
                                <m:r>
                                  <a:rPr kumimoji="1" lang="en-US" altLang="zh-CN" sz="2000" i="1">
                                    <a:solidFill>
                                      <a:schemeClr val="bg1"/>
                                    </a:solidFill>
                                    <a:latin typeface="Cambria Math" panose="02040503050406030204" pitchFamily="18" charset="0"/>
                                    <a:ea typeface="Microsoft YaHei" panose="020B0503020204020204" pitchFamily="34" charset="-122"/>
                                  </a:rPr>
                                  <m:t>𝑂</m:t>
                                </m:r>
                              </m:e>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Sub>
                              </m:e>
                            </m:mr>
                          </m:m>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A4B0F80C-1860-FE1F-5CF8-7C76963021B3}"/>
                  </a:ext>
                </a:extLst>
              </p:cNvPr>
              <p:cNvSpPr txBox="1">
                <a:spLocks noRot="1" noChangeAspect="1" noMove="1" noResize="1" noEditPoints="1" noAdjustHandles="1" noChangeArrowheads="1" noChangeShapeType="1" noTextEdit="1"/>
              </p:cNvSpPr>
              <p:nvPr/>
            </p:nvSpPr>
            <p:spPr>
              <a:xfrm>
                <a:off x="2070155" y="6001363"/>
                <a:ext cx="8051691" cy="710579"/>
              </a:xfrm>
              <a:prstGeom prst="rect">
                <a:avLst/>
              </a:prstGeom>
              <a:blipFill>
                <a:blip r:embed="rId5"/>
                <a:stretch>
                  <a:fillRect b="-1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7789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0CF65-C9CA-FF77-2891-F51DC794227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7C0C06-228D-86C1-A035-9F2ED8915D47}"/>
              </a:ext>
            </a:extLst>
          </p:cNvPr>
          <p:cNvSpPr>
            <a:spLocks noGrp="1"/>
          </p:cNvSpPr>
          <p:nvPr>
            <p:ph type="title"/>
          </p:nvPr>
        </p:nvSpPr>
        <p:spPr>
          <a:xfrm>
            <a:off x="838199" y="13978"/>
            <a:ext cx="10311731" cy="1000379"/>
          </a:xfrm>
        </p:spPr>
        <p:txBody>
          <a:bodyPr>
            <a:normAutofit fontScale="90000"/>
          </a:bodyPr>
          <a:lstStyle/>
          <a:p>
            <a:r>
              <a:rPr kumimoji="1" lang="en-US" altLang="zh-CN" dirty="0"/>
              <a:t>Conditional Distribution of Gaussian</a:t>
            </a:r>
            <a:endParaRPr kumimoji="1"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6DDC792-8F3B-C593-2B4C-CFF9039946E2}"/>
                  </a:ext>
                </a:extLst>
              </p:cNvPr>
              <p:cNvSpPr txBox="1"/>
              <p:nvPr/>
            </p:nvSpPr>
            <p:spPr>
              <a:xfrm>
                <a:off x="1795835" y="2619295"/>
                <a:ext cx="8051691" cy="7105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000" b="1"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b="1" i="1">
                                    <a:solidFill>
                                      <a:schemeClr val="bg1"/>
                                    </a:solidFill>
                                    <a:latin typeface="Cambria Math" panose="02040503050406030204" pitchFamily="18" charset="0"/>
                                    <a:ea typeface="Microsoft YaHei" panose="020B0503020204020204" pitchFamily="34" charset="-122"/>
                                  </a:rPr>
                                  <m:t>𝑰</m:t>
                                </m:r>
                              </m:e>
                              <m:e>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bg1"/>
                                        </a:solidFill>
                                        <a:latin typeface="Cambria Math" panose="02040503050406030204" pitchFamily="18" charset="0"/>
                                        <a:ea typeface="Microsoft YaHei" panose="020B0503020204020204" pitchFamily="34" charset="-122"/>
                                      </a:rPr>
                                    </m:ctrlPr>
                                  </m:sSubSup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bSup>
                              </m:e>
                            </m:mr>
                            <m:mr>
                              <m:e>
                                <m:r>
                                  <a:rPr kumimoji="1" lang="en-US" altLang="zh-CN" sz="2000" b="1" i="1">
                                    <a:solidFill>
                                      <a:schemeClr val="bg1"/>
                                    </a:solidFill>
                                    <a:latin typeface="Cambria Math" panose="02040503050406030204" pitchFamily="18" charset="0"/>
                                    <a:ea typeface="Microsoft YaHei" panose="020B0503020204020204" pitchFamily="34" charset="-122"/>
                                  </a:rPr>
                                  <m:t>𝑶</m:t>
                                </m:r>
                              </m:e>
                              <m:e>
                                <m:r>
                                  <a:rPr kumimoji="1" lang="en-US" altLang="zh-CN" sz="2000" b="1" i="1">
                                    <a:solidFill>
                                      <a:schemeClr val="bg1"/>
                                    </a:solidFill>
                                    <a:latin typeface="Cambria Math" panose="02040503050406030204" pitchFamily="18" charset="0"/>
                                    <a:ea typeface="Microsoft YaHei" panose="020B0503020204020204" pitchFamily="34" charset="-122"/>
                                  </a:rPr>
                                  <m:t>𝑰</m:t>
                                </m:r>
                              </m:e>
                            </m:mr>
                          </m:m>
                        </m:e>
                      </m:d>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Sub>
                              </m:e>
                            </m:mr>
                          </m:m>
                        </m:e>
                      </m:d>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i="1">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i="1">
                                    <a:solidFill>
                                      <a:schemeClr val="bg1"/>
                                    </a:solidFill>
                                    <a:latin typeface="Cambria Math" panose="02040503050406030204" pitchFamily="18" charset="0"/>
                                    <a:ea typeface="Microsoft YaHei" panose="020B0503020204020204" pitchFamily="34" charset="-122"/>
                                  </a:rPr>
                                  <m:t>𝐼</m:t>
                                </m:r>
                              </m:e>
                              <m:e>
                                <m:r>
                                  <a:rPr kumimoji="1" lang="en-US" altLang="zh-CN" sz="2000" i="1">
                                    <a:solidFill>
                                      <a:schemeClr val="bg1"/>
                                    </a:solidFill>
                                    <a:latin typeface="Cambria Math" panose="02040503050406030204" pitchFamily="18" charset="0"/>
                                    <a:ea typeface="Microsoft YaHei" panose="020B0503020204020204" pitchFamily="34" charset="-122"/>
                                  </a:rPr>
                                  <m:t>𝑂</m:t>
                                </m:r>
                              </m:e>
                            </m:mr>
                            <m:mr>
                              <m:e>
                                <m:r>
                                  <a:rPr kumimoji="1" lang="en-US" altLang="zh-CN" sz="2000" i="1">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up>
                                    <m:r>
                                      <a:rPr kumimoji="1" lang="en-US" altLang="zh-CN" sz="2000" i="1">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21</m:t>
                                    </m:r>
                                  </m:sub>
                                </m:sSub>
                              </m:e>
                              <m:e>
                                <m:r>
                                  <a:rPr kumimoji="1" lang="en-US" altLang="zh-CN" sz="2000" i="1">
                                    <a:solidFill>
                                      <a:schemeClr val="bg1"/>
                                    </a:solidFill>
                                    <a:latin typeface="Cambria Math" panose="02040503050406030204" pitchFamily="18" charset="0"/>
                                    <a:ea typeface="Microsoft YaHei" panose="020B0503020204020204" pitchFamily="34" charset="-122"/>
                                  </a:rPr>
                                  <m:t>𝐼</m:t>
                                </m:r>
                              </m:e>
                            </m:mr>
                          </m:m>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11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12</m:t>
                                    </m:r>
                                  </m:sub>
                                </m:sSub>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up>
                                    <m:r>
                                      <a:rPr kumimoji="1" lang="en-US" altLang="zh-CN" sz="2000" i="1">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21</m:t>
                                    </m:r>
                                  </m:sub>
                                </m:sSub>
                              </m:e>
                              <m:e>
                                <m:r>
                                  <a:rPr kumimoji="1" lang="en-US" altLang="zh-CN" sz="2000" i="1">
                                    <a:solidFill>
                                      <a:schemeClr val="bg1"/>
                                    </a:solidFill>
                                    <a:latin typeface="Cambria Math" panose="02040503050406030204" pitchFamily="18" charset="0"/>
                                    <a:ea typeface="Microsoft YaHei" panose="020B0503020204020204" pitchFamily="34" charset="-122"/>
                                  </a:rPr>
                                  <m:t>𝑂</m:t>
                                </m:r>
                              </m:e>
                            </m:mr>
                            <m:mr>
                              <m:e>
                                <m:r>
                                  <a:rPr kumimoji="1" lang="en-US" altLang="zh-CN" sz="2000" i="1">
                                    <a:solidFill>
                                      <a:schemeClr val="bg1"/>
                                    </a:solidFill>
                                    <a:latin typeface="Cambria Math" panose="02040503050406030204" pitchFamily="18" charset="0"/>
                                    <a:ea typeface="Microsoft YaHei" panose="020B0503020204020204" pitchFamily="34" charset="-122"/>
                                  </a:rPr>
                                  <m:t>𝑂</m:t>
                                </m:r>
                              </m:e>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Sub>
                              </m:e>
                            </m:mr>
                          </m:m>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76DDC792-8F3B-C593-2B4C-CFF9039946E2}"/>
                  </a:ext>
                </a:extLst>
              </p:cNvPr>
              <p:cNvSpPr txBox="1">
                <a:spLocks noRot="1" noChangeAspect="1" noMove="1" noResize="1" noEditPoints="1" noAdjustHandles="1" noChangeArrowheads="1" noChangeShapeType="1" noTextEdit="1"/>
              </p:cNvSpPr>
              <p:nvPr/>
            </p:nvSpPr>
            <p:spPr>
              <a:xfrm>
                <a:off x="1795835" y="2619295"/>
                <a:ext cx="8051691" cy="710579"/>
              </a:xfrm>
              <a:prstGeom prst="rect">
                <a:avLst/>
              </a:prstGeom>
              <a:blipFill>
                <a:blip r:embed="rId2"/>
                <a:stretch>
                  <a:fillRect b="-1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709AF36-B62C-5F8C-7F7B-04801B6833D9}"/>
                  </a:ext>
                </a:extLst>
              </p:cNvPr>
              <p:cNvSpPr txBox="1"/>
              <p:nvPr/>
            </p:nvSpPr>
            <p:spPr>
              <a:xfrm>
                <a:off x="1554480" y="1452880"/>
                <a:ext cx="9793900" cy="108318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e>
                                      </m:d>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smtClean="0">
                                          <a:solidFill>
                                            <a:srgbClr val="FF0000"/>
                                          </a:solidFill>
                                          <a:latin typeface="Cambria Math" panose="02040503050406030204" pitchFamily="18" charset="0"/>
                                          <a:ea typeface="Microsoft YaHei" panose="020B0503020204020204" pitchFamily="34" charset="-122"/>
                                        </a:rPr>
                                      </m:ctrlPr>
                                    </m:sSupPr>
                                    <m:e>
                                      <m:d>
                                        <m:dPr>
                                          <m:begChr m:val="["/>
                                          <m:endChr m:val="]"/>
                                          <m:ctrlPr>
                                            <a:rPr kumimoji="1" lang="en-US" altLang="zh-CN" sz="2000" b="1" i="1">
                                              <a:solidFill>
                                                <a:srgbClr val="FF0000"/>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rgbClr val="FF0000"/>
                                                  </a:solidFill>
                                                  <a:latin typeface="Cambria Math" panose="02040503050406030204" pitchFamily="18" charset="0"/>
                                                  <a:ea typeface="Microsoft YaHei" panose="020B0503020204020204" pitchFamily="34" charset="-122"/>
                                                </a:rPr>
                                              </m:ctrlPr>
                                            </m:mPr>
                                            <m:mr>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a:solidFill>
                                                          <a:srgbClr val="FF0000"/>
                                                        </a:solidFill>
                                                        <a:latin typeface="Cambria Math" panose="02040503050406030204" pitchFamily="18" charset="0"/>
                                                        <a:ea typeface="Microsoft YaHei" panose="020B0503020204020204" pitchFamily="34" charset="-122"/>
                                                      </a:rPr>
                                                      <m:t>𝟏𝟏</m:t>
                                                    </m:r>
                                                  </m:sub>
                                                </m:sSub>
                                              </m:e>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a:solidFill>
                                                          <a:srgbClr val="FF0000"/>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i="1">
                                                        <a:solidFill>
                                                          <a:srgbClr val="FF0000"/>
                                                        </a:solidFill>
                                                        <a:latin typeface="Cambria Math" panose="02040503050406030204" pitchFamily="18" charset="0"/>
                                                        <a:ea typeface="Microsoft YaHei" panose="020B0503020204020204" pitchFamily="34" charset="-122"/>
                                                      </a:rPr>
                                                      <m:t>𝟐𝟏</m:t>
                                                    </m:r>
                                                  </m:sub>
                                                </m:sSub>
                                              </m:e>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i="1">
                                                        <a:solidFill>
                                                          <a:srgbClr val="FF0000"/>
                                                        </a:solidFill>
                                                        <a:latin typeface="Cambria Math" panose="02040503050406030204" pitchFamily="18" charset="0"/>
                                                        <a:ea typeface="Microsoft YaHei" panose="020B0503020204020204" pitchFamily="34" charset="-122"/>
                                                      </a:rPr>
                                                      <m:t>𝟐𝟐</m:t>
                                                    </m:r>
                                                  </m:sub>
                                                </m:sSub>
                                              </m:e>
                                            </m:mr>
                                          </m:m>
                                        </m:e>
                                      </m:d>
                                    </m:e>
                                    <m:sup>
                                      <m:r>
                                        <a:rPr kumimoji="1" lang="en-US" altLang="zh-CN" sz="2000" b="1" i="1">
                                          <a:solidFill>
                                            <a:srgbClr val="FF0000"/>
                                          </a:solidFill>
                                          <a:latin typeface="Cambria Math" panose="02040503050406030204" pitchFamily="18" charset="0"/>
                                          <a:ea typeface="Microsoft YaHei" panose="020B0503020204020204" pitchFamily="34" charset="-122"/>
                                        </a:rPr>
                                        <m:t>−</m:t>
                                      </m:r>
                                      <m:r>
                                        <a:rPr kumimoji="1" lang="en-US" altLang="zh-CN" sz="2000" b="1" i="1">
                                          <a:solidFill>
                                            <a:srgbClr val="FF0000"/>
                                          </a:solidFill>
                                          <a:latin typeface="Cambria Math" panose="02040503050406030204" pitchFamily="18" charset="0"/>
                                          <a:ea typeface="Microsoft YaHei" panose="020B0503020204020204" pitchFamily="34" charset="-122"/>
                                        </a:rPr>
                                        <m:t>𝟏</m:t>
                                      </m:r>
                                    </m:sup>
                                  </m:sSup>
                                  <m:d>
                                    <m:dPr>
                                      <m:begChr m:val="["/>
                                      <m:endChr m:val="]"/>
                                      <m:ctrlPr>
                                        <a:rPr kumimoji="1" lang="en-US" altLang="zh-CN" sz="2000" b="1" i="1">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e>
                                      </m:eqAr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e>
                                      </m:d>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sSubSup>
                                    <m:sSub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bSup>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e>
                                  </m:d>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F709AF36-B62C-5F8C-7F7B-04801B6833D9}"/>
                  </a:ext>
                </a:extLst>
              </p:cNvPr>
              <p:cNvSpPr txBox="1">
                <a:spLocks noRot="1" noChangeAspect="1" noMove="1" noResize="1" noEditPoints="1" noAdjustHandles="1" noChangeArrowheads="1" noChangeShapeType="1" noTextEdit="1"/>
              </p:cNvSpPr>
              <p:nvPr/>
            </p:nvSpPr>
            <p:spPr>
              <a:xfrm>
                <a:off x="1554480" y="1452880"/>
                <a:ext cx="9793900" cy="10831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815ABB5-18FD-9B88-5738-5BFC21F50DEE}"/>
                  </a:ext>
                </a:extLst>
              </p:cNvPr>
              <p:cNvSpPr txBox="1"/>
              <p:nvPr/>
            </p:nvSpPr>
            <p:spPr>
              <a:xfrm>
                <a:off x="2103120" y="3657600"/>
                <a:ext cx="8236357" cy="7444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a:solidFill>
                                              <a:schemeClr val="bg1"/>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Sub>
                                  </m:e>
                                </m:mr>
                              </m:m>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i="1">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i="1">
                                    <a:solidFill>
                                      <a:schemeClr val="bg1"/>
                                    </a:solidFill>
                                    <a:latin typeface="Cambria Math" panose="02040503050406030204" pitchFamily="18" charset="0"/>
                                    <a:ea typeface="Microsoft YaHei" panose="020B0503020204020204" pitchFamily="34" charset="-122"/>
                                  </a:rPr>
                                  <m:t>𝐼</m:t>
                                </m:r>
                              </m:e>
                              <m:e>
                                <m:r>
                                  <a:rPr kumimoji="1" lang="en-US" altLang="zh-CN" sz="2000" i="1">
                                    <a:solidFill>
                                      <a:schemeClr val="bg1"/>
                                    </a:solidFill>
                                    <a:latin typeface="Cambria Math" panose="02040503050406030204" pitchFamily="18" charset="0"/>
                                    <a:ea typeface="Microsoft YaHei" panose="020B0503020204020204" pitchFamily="34" charset="-122"/>
                                  </a:rPr>
                                  <m:t>𝑂</m:t>
                                </m:r>
                              </m:e>
                            </m:mr>
                            <m:mr>
                              <m:e>
                                <m:r>
                                  <a:rPr kumimoji="1" lang="en-US" altLang="zh-CN" sz="2000" i="1">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up>
                                    <m:r>
                                      <a:rPr kumimoji="1" lang="en-US" altLang="zh-CN" sz="2000" i="1">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21</m:t>
                                    </m:r>
                                  </m:sub>
                                </m:sSub>
                              </m:e>
                              <m:e>
                                <m:r>
                                  <a:rPr kumimoji="1" lang="en-US" altLang="zh-CN" sz="2000" i="1">
                                    <a:solidFill>
                                      <a:schemeClr val="bg1"/>
                                    </a:solidFill>
                                    <a:latin typeface="Cambria Math" panose="02040503050406030204" pitchFamily="18" charset="0"/>
                                    <a:ea typeface="Microsoft YaHei" panose="020B0503020204020204" pitchFamily="34" charset="-122"/>
                                  </a:rPr>
                                  <m:t>𝐼</m:t>
                                </m:r>
                              </m:e>
                            </m:mr>
                          </m:m>
                        </m:e>
                      </m:d>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11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12</m:t>
                                    </m:r>
                                  </m:sub>
                                </m:sSub>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up>
                                    <m:r>
                                      <a:rPr kumimoji="1" lang="en-US" altLang="zh-CN" sz="2000" i="1">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21</m:t>
                                    </m:r>
                                  </m:sub>
                                </m:sSub>
                              </m:e>
                              <m:e>
                                <m:r>
                                  <a:rPr kumimoji="1" lang="en-US" altLang="zh-CN" sz="2000" i="1">
                                    <a:solidFill>
                                      <a:schemeClr val="bg1"/>
                                    </a:solidFill>
                                    <a:latin typeface="Cambria Math" panose="02040503050406030204" pitchFamily="18" charset="0"/>
                                    <a:ea typeface="Microsoft YaHei" panose="020B0503020204020204" pitchFamily="34" charset="-122"/>
                                  </a:rPr>
                                  <m:t>𝑂</m:t>
                                </m:r>
                              </m:e>
                            </m:mr>
                            <m:mr>
                              <m:e>
                                <m:r>
                                  <a:rPr kumimoji="1" lang="en-US" altLang="zh-CN" sz="2000" i="1">
                                    <a:solidFill>
                                      <a:schemeClr val="bg1"/>
                                    </a:solidFill>
                                    <a:latin typeface="Cambria Math" panose="02040503050406030204" pitchFamily="18" charset="0"/>
                                    <a:ea typeface="Microsoft YaHei" panose="020B0503020204020204" pitchFamily="34" charset="-122"/>
                                  </a:rPr>
                                  <m:t>𝑂</m:t>
                                </m:r>
                              </m:e>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Sub>
                              </m:e>
                            </m:mr>
                          </m:m>
                        </m:e>
                      </m:d>
                      <m:d>
                        <m:dPr>
                          <m:begChr m:val="["/>
                          <m:endChr m:val="]"/>
                          <m:ctrlPr>
                            <a:rPr kumimoji="1" lang="en-US" altLang="zh-CN" sz="2000" b="1"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b="1" i="1">
                                    <a:solidFill>
                                      <a:schemeClr val="bg1"/>
                                    </a:solidFill>
                                    <a:latin typeface="Cambria Math" panose="02040503050406030204" pitchFamily="18" charset="0"/>
                                    <a:ea typeface="Microsoft YaHei" panose="020B0503020204020204" pitchFamily="34" charset="-122"/>
                                  </a:rPr>
                                  <m:t>𝑰</m:t>
                                </m:r>
                              </m:e>
                              <m:e>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bg1"/>
                                        </a:solidFill>
                                        <a:latin typeface="Cambria Math" panose="02040503050406030204" pitchFamily="18" charset="0"/>
                                        <a:ea typeface="Microsoft YaHei" panose="020B0503020204020204" pitchFamily="34" charset="-122"/>
                                      </a:rPr>
                                    </m:ctrlPr>
                                  </m:sSubSup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bSup>
                              </m:e>
                            </m:mr>
                            <m:mr>
                              <m:e>
                                <m:r>
                                  <a:rPr kumimoji="1" lang="en-US" altLang="zh-CN" sz="2000" b="1" i="1">
                                    <a:solidFill>
                                      <a:schemeClr val="bg1"/>
                                    </a:solidFill>
                                    <a:latin typeface="Cambria Math" panose="02040503050406030204" pitchFamily="18" charset="0"/>
                                    <a:ea typeface="Microsoft YaHei" panose="020B0503020204020204" pitchFamily="34" charset="-122"/>
                                  </a:rPr>
                                  <m:t>𝑶</m:t>
                                </m:r>
                              </m:e>
                              <m:e>
                                <m:r>
                                  <a:rPr kumimoji="1" lang="en-US" altLang="zh-CN" sz="2000" b="1" i="1">
                                    <a:solidFill>
                                      <a:schemeClr val="bg1"/>
                                    </a:solidFill>
                                    <a:latin typeface="Cambria Math" panose="02040503050406030204" pitchFamily="18" charset="0"/>
                                    <a:ea typeface="Microsoft YaHei" panose="020B0503020204020204" pitchFamily="34" charset="-122"/>
                                  </a:rPr>
                                  <m:t>𝑰</m:t>
                                </m:r>
                              </m:e>
                            </m:mr>
                          </m:m>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4815ABB5-18FD-9B88-5738-5BFC21F50DEE}"/>
                  </a:ext>
                </a:extLst>
              </p:cNvPr>
              <p:cNvSpPr txBox="1">
                <a:spLocks noRot="1" noChangeAspect="1" noMove="1" noResize="1" noEditPoints="1" noAdjustHandles="1" noChangeArrowheads="1" noChangeShapeType="1" noTextEdit="1"/>
              </p:cNvSpPr>
              <p:nvPr/>
            </p:nvSpPr>
            <p:spPr>
              <a:xfrm>
                <a:off x="2103120" y="3657600"/>
                <a:ext cx="8236357" cy="744499"/>
              </a:xfrm>
              <a:prstGeom prst="rect">
                <a:avLst/>
              </a:prstGeom>
              <a:blipFill>
                <a:blip r:embed="rId4"/>
                <a:stretch>
                  <a:fillRect b="-33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FF8CD09-B725-D6D9-05C2-97461DD3B1FD}"/>
                  </a:ext>
                </a:extLst>
              </p:cNvPr>
              <p:cNvSpPr txBox="1"/>
              <p:nvPr/>
            </p:nvSpPr>
            <p:spPr>
              <a:xfrm>
                <a:off x="9953670" y="2974584"/>
                <a:ext cx="2298386" cy="40709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𝑨𝑩</m:t>
                              </m:r>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𝑩</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p>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p>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1FF8CD09-B725-D6D9-05C2-97461DD3B1FD}"/>
                  </a:ext>
                </a:extLst>
              </p:cNvPr>
              <p:cNvSpPr txBox="1">
                <a:spLocks noRot="1" noChangeAspect="1" noMove="1" noResize="1" noEditPoints="1" noAdjustHandles="1" noChangeArrowheads="1" noChangeShapeType="1" noTextEdit="1"/>
              </p:cNvSpPr>
              <p:nvPr/>
            </p:nvSpPr>
            <p:spPr>
              <a:xfrm>
                <a:off x="9953670" y="2974584"/>
                <a:ext cx="2298386" cy="4070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6193352-7057-DBF9-4C5E-378932883DF8}"/>
                  </a:ext>
                </a:extLst>
              </p:cNvPr>
              <p:cNvSpPr txBox="1"/>
              <p:nvPr/>
            </p:nvSpPr>
            <p:spPr>
              <a:xfrm>
                <a:off x="9282164" y="4451412"/>
                <a:ext cx="2909836" cy="419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22</m:t>
                                  </m:r>
                                </m:sub>
                                <m:sup>
                                  <m:r>
                                    <a:rPr kumimoji="1" lang="en-US" altLang="zh-CN" sz="2000" i="1">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21</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bg1"/>
                              </a:solidFill>
                              <a:latin typeface="Cambria Math" panose="02040503050406030204" pitchFamily="18" charset="0"/>
                              <a:ea typeface="Microsoft YaHei" panose="020B0503020204020204" pitchFamily="34" charset="-122"/>
                            </a:rPr>
                          </m:ctrlPr>
                        </m:sSubSup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bSup>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06193352-7057-DBF9-4C5E-378932883DF8}"/>
                  </a:ext>
                </a:extLst>
              </p:cNvPr>
              <p:cNvSpPr txBox="1">
                <a:spLocks noRot="1" noChangeAspect="1" noMove="1" noResize="1" noEditPoints="1" noAdjustHandles="1" noChangeArrowheads="1" noChangeShapeType="1" noTextEdit="1"/>
              </p:cNvSpPr>
              <p:nvPr/>
            </p:nvSpPr>
            <p:spPr>
              <a:xfrm>
                <a:off x="9282164" y="4451412"/>
                <a:ext cx="2909836" cy="419987"/>
              </a:xfrm>
              <a:prstGeom prst="rect">
                <a:avLst/>
              </a:prstGeom>
              <a:blipFill>
                <a:blip r:embed="rId6"/>
                <a:stretch>
                  <a:fillRect b="-2941"/>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BB57962-32C5-EFF2-62C5-79B06CF9C904}"/>
              </a:ext>
            </a:extLst>
          </p:cNvPr>
          <p:cNvSpPr/>
          <p:nvPr/>
        </p:nvSpPr>
        <p:spPr>
          <a:xfrm>
            <a:off x="3077497" y="1602658"/>
            <a:ext cx="4847303" cy="80624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293269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24E75-1DC5-E4DC-A058-0588F035490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3ECDCA1-6854-3DBA-0DBB-6D4D526A3CE4}"/>
              </a:ext>
            </a:extLst>
          </p:cNvPr>
          <p:cNvSpPr>
            <a:spLocks noGrp="1"/>
          </p:cNvSpPr>
          <p:nvPr>
            <p:ph type="title"/>
          </p:nvPr>
        </p:nvSpPr>
        <p:spPr>
          <a:xfrm>
            <a:off x="838199" y="13978"/>
            <a:ext cx="10311731" cy="1000379"/>
          </a:xfrm>
        </p:spPr>
        <p:txBody>
          <a:bodyPr>
            <a:normAutofit fontScale="90000"/>
          </a:bodyPr>
          <a:lstStyle/>
          <a:p>
            <a:r>
              <a:rPr kumimoji="1" lang="en-US" altLang="zh-CN" dirty="0"/>
              <a:t>Conditional Distribution of Gaussian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400A2D-7483-4F26-1D85-F65502FDBE0B}"/>
                  </a:ext>
                </a:extLst>
              </p:cNvPr>
              <p:cNvSpPr txBox="1"/>
              <p:nvPr/>
            </p:nvSpPr>
            <p:spPr>
              <a:xfrm>
                <a:off x="227823" y="1376516"/>
                <a:ext cx="11736354" cy="621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1600" b="1"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𝒙</m:t>
                                  </m:r>
                                </m:e>
                                <m:sub>
                                  <m:r>
                                    <a:rPr kumimoji="1" lang="en-US" altLang="zh-CN" sz="1600" b="1" i="1">
                                      <a:solidFill>
                                        <a:schemeClr val="bg1"/>
                                      </a:solidFill>
                                      <a:latin typeface="Cambria Math" panose="02040503050406030204" pitchFamily="18" charset="0"/>
                                      <a:ea typeface="Microsoft YaHei" panose="020B0503020204020204" pitchFamily="34" charset="-122"/>
                                    </a:rPr>
                                    <m:t>𝟏</m:t>
                                  </m:r>
                                </m:sub>
                              </m:sSub>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𝝁</m:t>
                                  </m:r>
                                </m:e>
                                <m:sub>
                                  <m:r>
                                    <a:rPr kumimoji="1" lang="en-US" altLang="zh-CN" sz="1600" b="1" i="1">
                                      <a:solidFill>
                                        <a:schemeClr val="bg1"/>
                                      </a:solidFill>
                                      <a:latin typeface="Cambria Math" panose="02040503050406030204" pitchFamily="18" charset="0"/>
                                      <a:ea typeface="Microsoft YaHei" panose="020B0503020204020204" pitchFamily="34" charset="-122"/>
                                    </a:rPr>
                                    <m:t>𝟏</m:t>
                                  </m:r>
                                </m:sub>
                              </m:sSub>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𝒙</m:t>
                                  </m:r>
                                </m:e>
                                <m:sub>
                                  <m:r>
                                    <a:rPr kumimoji="1" lang="en-US" altLang="zh-CN" sz="1600" b="1" i="1">
                                      <a:solidFill>
                                        <a:schemeClr val="bg1"/>
                                      </a:solidFill>
                                      <a:latin typeface="Cambria Math" panose="02040503050406030204" pitchFamily="18" charset="0"/>
                                      <a:ea typeface="Microsoft YaHei" panose="020B0503020204020204" pitchFamily="34" charset="-122"/>
                                    </a:rPr>
                                    <m:t>𝟐</m:t>
                                  </m:r>
                                </m:sub>
                              </m:sSub>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𝝁</m:t>
                                  </m:r>
                                </m:e>
                                <m:sub>
                                  <m:r>
                                    <a:rPr kumimoji="1" lang="en-US" altLang="zh-CN" sz="1600" b="1" i="1">
                                      <a:solidFill>
                                        <a:schemeClr val="bg1"/>
                                      </a:solidFill>
                                      <a:latin typeface="Cambria Math" panose="02040503050406030204" pitchFamily="18" charset="0"/>
                                      <a:ea typeface="Microsoft YaHei" panose="020B0503020204020204" pitchFamily="34" charset="-122"/>
                                    </a:rPr>
                                    <m:t>𝟐</m:t>
                                  </m:r>
                                </m:sub>
                              </m:sSub>
                            </m:e>
                          </m:d>
                        </m:e>
                        <m:sup>
                          <m:r>
                            <a:rPr kumimoji="1" lang="en-US" altLang="zh-CN" sz="1600" b="1" i="1">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1600" b="1" i="1" smtClean="0">
                              <a:solidFill>
                                <a:srgbClr val="FF0000"/>
                              </a:solidFill>
                              <a:latin typeface="Cambria Math" panose="02040503050406030204" pitchFamily="18" charset="0"/>
                              <a:ea typeface="Microsoft YaHei" panose="020B0503020204020204" pitchFamily="34" charset="-122"/>
                            </a:rPr>
                          </m:ctrlPr>
                        </m:sSupPr>
                        <m:e>
                          <m:d>
                            <m:dPr>
                              <m:begChr m:val="["/>
                              <m:endChr m:val="]"/>
                              <m:ctrlPr>
                                <a:rPr kumimoji="1" lang="en-US" altLang="zh-CN" sz="1600" b="1" i="1">
                                  <a:solidFill>
                                    <a:srgbClr val="FF0000"/>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1600" b="1" i="1">
                                      <a:solidFill>
                                        <a:srgbClr val="FF0000"/>
                                      </a:solidFill>
                                      <a:latin typeface="Cambria Math" panose="02040503050406030204" pitchFamily="18" charset="0"/>
                                      <a:ea typeface="Microsoft YaHei" panose="020B0503020204020204" pitchFamily="34" charset="-122"/>
                                    </a:rPr>
                                  </m:ctrlPr>
                                </m:mPr>
                                <m:mr>
                                  <m:e>
                                    <m:sSub>
                                      <m:sSubPr>
                                        <m:ctrlPr>
                                          <a:rPr kumimoji="1" lang="en-US" altLang="zh-CN" sz="1600" b="1" i="1">
                                            <a:solidFill>
                                              <a:srgbClr val="FF0000"/>
                                            </a:solidFill>
                                            <a:latin typeface="Cambria Math" panose="02040503050406030204" pitchFamily="18" charset="0"/>
                                            <a:ea typeface="Microsoft YaHei" panose="020B0503020204020204" pitchFamily="34" charset="-122"/>
                                          </a:rPr>
                                        </m:ctrlPr>
                                      </m:sSubPr>
                                      <m:e>
                                        <m:r>
                                          <a:rPr kumimoji="1" lang="en-US" altLang="zh-CN" sz="1600" b="1">
                                            <a:solidFill>
                                              <a:srgbClr val="FF0000"/>
                                            </a:solidFill>
                                            <a:latin typeface="Cambria Math" panose="02040503050406030204" pitchFamily="18" charset="0"/>
                                            <a:ea typeface="Microsoft YaHei" panose="020B0503020204020204" pitchFamily="34" charset="-122"/>
                                          </a:rPr>
                                          <m:t>𝚺</m:t>
                                        </m:r>
                                      </m:e>
                                      <m:sub>
                                        <m:r>
                                          <a:rPr kumimoji="1" lang="en-US" altLang="zh-CN" sz="1600" b="1">
                                            <a:solidFill>
                                              <a:srgbClr val="FF0000"/>
                                            </a:solidFill>
                                            <a:latin typeface="Cambria Math" panose="02040503050406030204" pitchFamily="18" charset="0"/>
                                            <a:ea typeface="Microsoft YaHei" panose="020B0503020204020204" pitchFamily="34" charset="-122"/>
                                          </a:rPr>
                                          <m:t>𝟏𝟏</m:t>
                                        </m:r>
                                      </m:sub>
                                    </m:sSub>
                                  </m:e>
                                  <m:e>
                                    <m:sSub>
                                      <m:sSubPr>
                                        <m:ctrlPr>
                                          <a:rPr kumimoji="1" lang="en-US" altLang="zh-CN" sz="1600" b="1" i="1">
                                            <a:solidFill>
                                              <a:srgbClr val="FF0000"/>
                                            </a:solidFill>
                                            <a:latin typeface="Cambria Math" panose="02040503050406030204" pitchFamily="18" charset="0"/>
                                            <a:ea typeface="Microsoft YaHei" panose="020B0503020204020204" pitchFamily="34" charset="-122"/>
                                          </a:rPr>
                                        </m:ctrlPr>
                                      </m:sSubPr>
                                      <m:e>
                                        <m:r>
                                          <a:rPr kumimoji="1" lang="en-US" altLang="zh-CN" sz="1600" b="1">
                                            <a:solidFill>
                                              <a:srgbClr val="FF0000"/>
                                            </a:solidFill>
                                            <a:latin typeface="Cambria Math" panose="02040503050406030204" pitchFamily="18" charset="0"/>
                                            <a:ea typeface="Microsoft YaHei" panose="020B0503020204020204" pitchFamily="34" charset="-122"/>
                                          </a:rPr>
                                          <m:t>𝚺</m:t>
                                        </m:r>
                                      </m:e>
                                      <m:sub>
                                        <m:r>
                                          <a:rPr kumimoji="1" lang="en-US" altLang="zh-CN" sz="1600" b="1">
                                            <a:solidFill>
                                              <a:srgbClr val="FF0000"/>
                                            </a:solidFill>
                                            <a:latin typeface="Cambria Math" panose="02040503050406030204" pitchFamily="18" charset="0"/>
                                            <a:ea typeface="Microsoft YaHei" panose="020B0503020204020204" pitchFamily="34" charset="-122"/>
                                          </a:rPr>
                                          <m:t>𝟏𝟐</m:t>
                                        </m:r>
                                      </m:sub>
                                    </m:sSub>
                                  </m:e>
                                </m:mr>
                                <m:mr>
                                  <m:e>
                                    <m:sSub>
                                      <m:sSubPr>
                                        <m:ctrlPr>
                                          <a:rPr kumimoji="1" lang="en-US" altLang="zh-CN" sz="1600" b="1" i="1">
                                            <a:solidFill>
                                              <a:srgbClr val="FF0000"/>
                                            </a:solidFill>
                                            <a:latin typeface="Cambria Math" panose="02040503050406030204" pitchFamily="18" charset="0"/>
                                            <a:ea typeface="Microsoft YaHei" panose="020B0503020204020204" pitchFamily="34" charset="-122"/>
                                          </a:rPr>
                                        </m:ctrlPr>
                                      </m:sSubPr>
                                      <m:e>
                                        <m:r>
                                          <a:rPr kumimoji="1" lang="en-US" altLang="zh-CN" sz="1600" b="1">
                                            <a:solidFill>
                                              <a:srgbClr val="FF0000"/>
                                            </a:solidFill>
                                            <a:latin typeface="Cambria Math" panose="02040503050406030204" pitchFamily="18" charset="0"/>
                                            <a:ea typeface="Microsoft YaHei" panose="020B0503020204020204" pitchFamily="34" charset="-122"/>
                                          </a:rPr>
                                          <m:t>𝚺</m:t>
                                        </m:r>
                                      </m:e>
                                      <m:sub>
                                        <m:r>
                                          <a:rPr kumimoji="1" lang="en-US" altLang="zh-CN" sz="1600" b="1" i="1">
                                            <a:solidFill>
                                              <a:srgbClr val="FF0000"/>
                                            </a:solidFill>
                                            <a:latin typeface="Cambria Math" panose="02040503050406030204" pitchFamily="18" charset="0"/>
                                            <a:ea typeface="Microsoft YaHei" panose="020B0503020204020204" pitchFamily="34" charset="-122"/>
                                          </a:rPr>
                                          <m:t>𝟐𝟏</m:t>
                                        </m:r>
                                      </m:sub>
                                    </m:sSub>
                                  </m:e>
                                  <m:e>
                                    <m:sSub>
                                      <m:sSubPr>
                                        <m:ctrlPr>
                                          <a:rPr kumimoji="1" lang="en-US" altLang="zh-CN" sz="1600" b="1" i="1">
                                            <a:solidFill>
                                              <a:srgbClr val="FF0000"/>
                                            </a:solidFill>
                                            <a:latin typeface="Cambria Math" panose="02040503050406030204" pitchFamily="18" charset="0"/>
                                            <a:ea typeface="Microsoft YaHei" panose="020B0503020204020204" pitchFamily="34" charset="-122"/>
                                          </a:rPr>
                                        </m:ctrlPr>
                                      </m:sSubPr>
                                      <m:e>
                                        <m:r>
                                          <a:rPr kumimoji="1" lang="en-US" altLang="zh-CN" sz="1600" b="1">
                                            <a:solidFill>
                                              <a:srgbClr val="FF0000"/>
                                            </a:solidFill>
                                            <a:latin typeface="Cambria Math" panose="02040503050406030204" pitchFamily="18" charset="0"/>
                                            <a:ea typeface="Microsoft YaHei" panose="020B0503020204020204" pitchFamily="34" charset="-122"/>
                                          </a:rPr>
                                          <m:t>𝚺</m:t>
                                        </m:r>
                                      </m:e>
                                      <m:sub>
                                        <m:r>
                                          <a:rPr kumimoji="1" lang="en-US" altLang="zh-CN" sz="1600" b="1" i="1">
                                            <a:solidFill>
                                              <a:srgbClr val="FF0000"/>
                                            </a:solidFill>
                                            <a:latin typeface="Cambria Math" panose="02040503050406030204" pitchFamily="18" charset="0"/>
                                            <a:ea typeface="Microsoft YaHei" panose="020B0503020204020204" pitchFamily="34" charset="-122"/>
                                          </a:rPr>
                                          <m:t>𝟐𝟐</m:t>
                                        </m:r>
                                      </m:sub>
                                    </m:sSub>
                                  </m:e>
                                </m:mr>
                              </m:m>
                            </m:e>
                          </m:d>
                        </m:e>
                        <m:sup>
                          <m:r>
                            <a:rPr kumimoji="1" lang="en-US" altLang="zh-CN" sz="1600" b="1" i="1">
                              <a:solidFill>
                                <a:srgbClr val="FF0000"/>
                              </a:solidFill>
                              <a:latin typeface="Cambria Math" panose="02040503050406030204" pitchFamily="18" charset="0"/>
                              <a:ea typeface="Microsoft YaHei" panose="020B0503020204020204" pitchFamily="34" charset="-122"/>
                            </a:rPr>
                            <m:t>−</m:t>
                          </m:r>
                          <m:r>
                            <a:rPr kumimoji="1" lang="en-US" altLang="zh-CN" sz="1600" b="1" i="1">
                              <a:solidFill>
                                <a:srgbClr val="FF0000"/>
                              </a:solidFill>
                              <a:latin typeface="Cambria Math" panose="02040503050406030204" pitchFamily="18" charset="0"/>
                              <a:ea typeface="Microsoft YaHei" panose="020B0503020204020204" pitchFamily="34" charset="-122"/>
                            </a:rPr>
                            <m:t>𝟏</m:t>
                          </m:r>
                        </m:sup>
                      </m:sSup>
                      <m:d>
                        <m:dPr>
                          <m:begChr m:val="["/>
                          <m:endChr m:val="]"/>
                          <m:ctrlPr>
                            <a:rPr kumimoji="1" lang="en-US" altLang="zh-CN" sz="1600" b="1" i="1">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1600" b="1" i="1">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𝒙</m:t>
                                  </m:r>
                                </m:e>
                                <m:sub>
                                  <m:r>
                                    <a:rPr kumimoji="1" lang="en-US" altLang="zh-CN" sz="1600" b="1" i="1">
                                      <a:solidFill>
                                        <a:schemeClr val="bg1"/>
                                      </a:solidFill>
                                      <a:latin typeface="Cambria Math" panose="02040503050406030204" pitchFamily="18" charset="0"/>
                                      <a:ea typeface="Microsoft YaHei" panose="020B0503020204020204" pitchFamily="34" charset="-122"/>
                                    </a:rPr>
                                    <m:t>𝟏</m:t>
                                  </m:r>
                                </m:sub>
                              </m:sSub>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𝝁</m:t>
                                  </m:r>
                                </m:e>
                                <m:sub>
                                  <m:r>
                                    <a:rPr kumimoji="1" lang="en-US" altLang="zh-CN" sz="1600" b="1" i="1">
                                      <a:solidFill>
                                        <a:schemeClr val="bg1"/>
                                      </a:solidFill>
                                      <a:latin typeface="Cambria Math" panose="02040503050406030204" pitchFamily="18" charset="0"/>
                                      <a:ea typeface="Microsoft YaHei" panose="020B0503020204020204" pitchFamily="34" charset="-122"/>
                                    </a:rPr>
                                    <m:t>𝟏</m:t>
                                  </m:r>
                                </m:sub>
                              </m:sSub>
                            </m:e>
                            <m:e>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𝒙</m:t>
                                  </m:r>
                                </m:e>
                                <m:sub>
                                  <m:r>
                                    <a:rPr kumimoji="1" lang="en-US" altLang="zh-CN" sz="1600" b="1" i="1">
                                      <a:solidFill>
                                        <a:schemeClr val="bg1"/>
                                      </a:solidFill>
                                      <a:latin typeface="Cambria Math" panose="02040503050406030204" pitchFamily="18" charset="0"/>
                                      <a:ea typeface="Microsoft YaHei" panose="020B0503020204020204" pitchFamily="34" charset="-122"/>
                                    </a:rPr>
                                    <m:t>𝟐</m:t>
                                  </m:r>
                                </m:sub>
                              </m:sSub>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𝝁</m:t>
                                  </m:r>
                                </m:e>
                                <m:sub>
                                  <m:r>
                                    <a:rPr kumimoji="1" lang="en-US" altLang="zh-CN" sz="1600" b="1" i="1">
                                      <a:solidFill>
                                        <a:schemeClr val="bg1"/>
                                      </a:solidFill>
                                      <a:latin typeface="Cambria Math" panose="02040503050406030204" pitchFamily="18" charset="0"/>
                                      <a:ea typeface="Microsoft YaHei" panose="020B0503020204020204" pitchFamily="34" charset="-122"/>
                                    </a:rPr>
                                    <m:t>𝟐</m:t>
                                  </m:r>
                                </m:sub>
                              </m:sSub>
                            </m:e>
                          </m:eqArr>
                        </m:e>
                      </m:d>
                      <m:r>
                        <a:rPr kumimoji="1" lang="en-US" altLang="zh-CN" sz="16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1600" b="1"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1600" b="1"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𝒙</m:t>
                                  </m:r>
                                </m:e>
                                <m:sub>
                                  <m:r>
                                    <a:rPr kumimoji="1" lang="en-US" altLang="zh-CN" sz="1600" b="1" i="1">
                                      <a:solidFill>
                                        <a:schemeClr val="bg1"/>
                                      </a:solidFill>
                                      <a:latin typeface="Cambria Math" panose="02040503050406030204" pitchFamily="18" charset="0"/>
                                      <a:ea typeface="Microsoft YaHei" panose="020B0503020204020204" pitchFamily="34" charset="-122"/>
                                    </a:rPr>
                                    <m:t>𝟏</m:t>
                                  </m:r>
                                </m:sub>
                              </m:sSub>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𝝁</m:t>
                                  </m:r>
                                </m:e>
                                <m:sub>
                                  <m:r>
                                    <a:rPr kumimoji="1" lang="en-US" altLang="zh-CN" sz="1600" b="1" i="1">
                                      <a:solidFill>
                                        <a:schemeClr val="bg1"/>
                                      </a:solidFill>
                                      <a:latin typeface="Cambria Math" panose="02040503050406030204" pitchFamily="18" charset="0"/>
                                      <a:ea typeface="Microsoft YaHei" panose="020B0503020204020204" pitchFamily="34" charset="-122"/>
                                    </a:rPr>
                                    <m:t>𝟏</m:t>
                                  </m:r>
                                </m:sub>
                              </m:sSub>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𝒙</m:t>
                                  </m:r>
                                </m:e>
                                <m:sub>
                                  <m:r>
                                    <a:rPr kumimoji="1" lang="en-US" altLang="zh-CN" sz="1600" b="1" i="1">
                                      <a:solidFill>
                                        <a:schemeClr val="bg1"/>
                                      </a:solidFill>
                                      <a:latin typeface="Cambria Math" panose="02040503050406030204" pitchFamily="18" charset="0"/>
                                      <a:ea typeface="Microsoft YaHei" panose="020B0503020204020204" pitchFamily="34" charset="-122"/>
                                    </a:rPr>
                                    <m:t>𝟐</m:t>
                                  </m:r>
                                </m:sub>
                              </m:sSub>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𝝁</m:t>
                                  </m:r>
                                </m:e>
                                <m:sub>
                                  <m:r>
                                    <a:rPr kumimoji="1" lang="en-US" altLang="zh-CN" sz="1600" b="1" i="1">
                                      <a:solidFill>
                                        <a:schemeClr val="bg1"/>
                                      </a:solidFill>
                                      <a:latin typeface="Cambria Math" panose="02040503050406030204" pitchFamily="18" charset="0"/>
                                      <a:ea typeface="Microsoft YaHei" panose="020B0503020204020204" pitchFamily="34" charset="-122"/>
                                    </a:rPr>
                                    <m:t>𝟐</m:t>
                                  </m:r>
                                </m:sub>
                              </m:sSub>
                            </m:e>
                          </m:d>
                        </m:e>
                        <m:sup>
                          <m:r>
                            <a:rPr kumimoji="1" lang="en-US" altLang="zh-CN" sz="1600" b="1" i="1">
                              <a:solidFill>
                                <a:schemeClr val="bg1"/>
                              </a:solidFill>
                              <a:latin typeface="Cambria Math" panose="02040503050406030204" pitchFamily="18" charset="0"/>
                              <a:ea typeface="Microsoft YaHei" panose="020B0503020204020204" pitchFamily="34" charset="-122"/>
                            </a:rPr>
                            <m:t>⊤</m:t>
                          </m:r>
                        </m:sup>
                      </m:sSup>
                      <m:d>
                        <m:dPr>
                          <m:begChr m:val="["/>
                          <m:endChr m:val="]"/>
                          <m:ctrlPr>
                            <a:rPr kumimoji="1" lang="en-US" altLang="zh-CN" sz="1600"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1600" i="1">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1600" i="1">
                                    <a:solidFill>
                                      <a:schemeClr val="bg1"/>
                                    </a:solidFill>
                                    <a:latin typeface="Cambria Math" panose="02040503050406030204" pitchFamily="18" charset="0"/>
                                    <a:ea typeface="Microsoft YaHei" panose="020B0503020204020204" pitchFamily="34" charset="-122"/>
                                  </a:rPr>
                                  <m:t>𝐼</m:t>
                                </m:r>
                              </m:e>
                              <m:e>
                                <m:r>
                                  <a:rPr kumimoji="1" lang="en-US" altLang="zh-CN" sz="1600" i="1">
                                    <a:solidFill>
                                      <a:schemeClr val="bg1"/>
                                    </a:solidFill>
                                    <a:latin typeface="Cambria Math" panose="02040503050406030204" pitchFamily="18" charset="0"/>
                                    <a:ea typeface="Microsoft YaHei" panose="020B0503020204020204" pitchFamily="34" charset="-122"/>
                                  </a:rPr>
                                  <m:t>𝑂</m:t>
                                </m:r>
                              </m:e>
                            </m:mr>
                            <m:mr>
                              <m:e>
                                <m:r>
                                  <a:rPr kumimoji="1" lang="en-US" altLang="zh-CN" sz="1600" i="1">
                                    <a:solidFill>
                                      <a:schemeClr val="bg1"/>
                                    </a:solidFill>
                                    <a:latin typeface="Cambria Math" panose="02040503050406030204" pitchFamily="18" charset="0"/>
                                    <a:ea typeface="Microsoft YaHei" panose="020B0503020204020204" pitchFamily="34" charset="-122"/>
                                  </a:rPr>
                                  <m:t>−</m:t>
                                </m:r>
                                <m:sSubSup>
                                  <m:sSubSupPr>
                                    <m:ctrlPr>
                                      <a:rPr kumimoji="1" lang="en-US" altLang="zh-CN" sz="1600" i="1">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1600">
                                        <a:solidFill>
                                          <a:schemeClr val="bg1"/>
                                        </a:solidFill>
                                        <a:latin typeface="Cambria Math" panose="02040503050406030204" pitchFamily="18" charset="0"/>
                                        <a:ea typeface="Microsoft YaHei" panose="020B0503020204020204" pitchFamily="34" charset="-122"/>
                                      </a:rPr>
                                      <m:t>Σ</m:t>
                                    </m:r>
                                  </m:e>
                                  <m:sub>
                                    <m:r>
                                      <a:rPr kumimoji="1" lang="en-US" altLang="zh-CN" sz="1600" i="1">
                                        <a:solidFill>
                                          <a:schemeClr val="bg1"/>
                                        </a:solidFill>
                                        <a:latin typeface="Cambria Math" panose="02040503050406030204" pitchFamily="18" charset="0"/>
                                        <a:ea typeface="Microsoft YaHei" panose="020B0503020204020204" pitchFamily="34" charset="-122"/>
                                      </a:rPr>
                                      <m:t>22</m:t>
                                    </m:r>
                                  </m:sub>
                                  <m:sup>
                                    <m:r>
                                      <a:rPr kumimoji="1" lang="en-US" altLang="zh-CN" sz="1600" i="1">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16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1600">
                                        <a:solidFill>
                                          <a:schemeClr val="bg1"/>
                                        </a:solidFill>
                                        <a:latin typeface="Cambria Math" panose="02040503050406030204" pitchFamily="18" charset="0"/>
                                        <a:ea typeface="Microsoft YaHei" panose="020B0503020204020204" pitchFamily="34" charset="-122"/>
                                      </a:rPr>
                                      <m:t>Σ</m:t>
                                    </m:r>
                                  </m:e>
                                  <m:sub>
                                    <m:r>
                                      <a:rPr kumimoji="1" lang="en-US" altLang="zh-CN" sz="1600" i="1">
                                        <a:solidFill>
                                          <a:schemeClr val="bg1"/>
                                        </a:solidFill>
                                        <a:latin typeface="Cambria Math" panose="02040503050406030204" pitchFamily="18" charset="0"/>
                                        <a:ea typeface="Microsoft YaHei" panose="020B0503020204020204" pitchFamily="34" charset="-122"/>
                                      </a:rPr>
                                      <m:t>21</m:t>
                                    </m:r>
                                  </m:sub>
                                </m:sSub>
                              </m:e>
                              <m:e>
                                <m:r>
                                  <a:rPr kumimoji="1" lang="en-US" altLang="zh-CN" sz="1600" i="1">
                                    <a:solidFill>
                                      <a:schemeClr val="bg1"/>
                                    </a:solidFill>
                                    <a:latin typeface="Cambria Math" panose="02040503050406030204" pitchFamily="18" charset="0"/>
                                    <a:ea typeface="Microsoft YaHei" panose="020B0503020204020204" pitchFamily="34" charset="-122"/>
                                  </a:rPr>
                                  <m:t>𝐼</m:t>
                                </m:r>
                              </m:e>
                            </m:mr>
                          </m:m>
                        </m:e>
                      </m:d>
                      <m:d>
                        <m:dPr>
                          <m:begChr m:val="["/>
                          <m:endChr m:val="]"/>
                          <m:ctrlPr>
                            <a:rPr kumimoji="1" lang="en-US" altLang="zh-CN" sz="1600"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1600"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16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1600">
                                        <a:solidFill>
                                          <a:schemeClr val="bg1"/>
                                        </a:solidFill>
                                        <a:latin typeface="Cambria Math" panose="02040503050406030204" pitchFamily="18" charset="0"/>
                                        <a:ea typeface="Microsoft YaHei" panose="020B0503020204020204" pitchFamily="34" charset="-122"/>
                                      </a:rPr>
                                      <m:t>Σ</m:t>
                                    </m:r>
                                  </m:e>
                                  <m:sub>
                                    <m:r>
                                      <a:rPr kumimoji="1" lang="en-US" altLang="zh-CN" sz="1600" i="1">
                                        <a:solidFill>
                                          <a:schemeClr val="bg1"/>
                                        </a:solidFill>
                                        <a:latin typeface="Cambria Math" panose="02040503050406030204" pitchFamily="18" charset="0"/>
                                        <a:ea typeface="Microsoft YaHei" panose="020B0503020204020204" pitchFamily="34" charset="-122"/>
                                      </a:rPr>
                                      <m:t>11</m:t>
                                    </m:r>
                                  </m:sub>
                                </m:sSub>
                                <m:r>
                                  <a:rPr kumimoji="1" lang="en-US" altLang="zh-CN" sz="1600"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1600">
                                        <a:solidFill>
                                          <a:schemeClr val="bg1"/>
                                        </a:solidFill>
                                        <a:latin typeface="Cambria Math" panose="02040503050406030204" pitchFamily="18" charset="0"/>
                                        <a:ea typeface="Microsoft YaHei" panose="020B0503020204020204" pitchFamily="34" charset="-122"/>
                                      </a:rPr>
                                      <m:t>Σ</m:t>
                                    </m:r>
                                  </m:e>
                                  <m:sub>
                                    <m:r>
                                      <a:rPr kumimoji="1" lang="en-US" altLang="zh-CN" sz="1600" i="1">
                                        <a:solidFill>
                                          <a:schemeClr val="bg1"/>
                                        </a:solidFill>
                                        <a:latin typeface="Cambria Math" panose="02040503050406030204" pitchFamily="18" charset="0"/>
                                        <a:ea typeface="Microsoft YaHei" panose="020B0503020204020204" pitchFamily="34" charset="-122"/>
                                      </a:rPr>
                                      <m:t>12</m:t>
                                    </m:r>
                                  </m:sub>
                                </m:sSub>
                                <m:sSubSup>
                                  <m:sSubSupPr>
                                    <m:ctrlPr>
                                      <a:rPr kumimoji="1" lang="en-US" altLang="zh-CN" sz="1600" i="1">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1600">
                                        <a:solidFill>
                                          <a:schemeClr val="bg1"/>
                                        </a:solidFill>
                                        <a:latin typeface="Cambria Math" panose="02040503050406030204" pitchFamily="18" charset="0"/>
                                        <a:ea typeface="Microsoft YaHei" panose="020B0503020204020204" pitchFamily="34" charset="-122"/>
                                      </a:rPr>
                                      <m:t>Σ</m:t>
                                    </m:r>
                                  </m:e>
                                  <m:sub>
                                    <m:r>
                                      <a:rPr kumimoji="1" lang="en-US" altLang="zh-CN" sz="1600" i="1">
                                        <a:solidFill>
                                          <a:schemeClr val="bg1"/>
                                        </a:solidFill>
                                        <a:latin typeface="Cambria Math" panose="02040503050406030204" pitchFamily="18" charset="0"/>
                                        <a:ea typeface="Microsoft YaHei" panose="020B0503020204020204" pitchFamily="34" charset="-122"/>
                                      </a:rPr>
                                      <m:t>22</m:t>
                                    </m:r>
                                  </m:sub>
                                  <m:sup>
                                    <m:r>
                                      <a:rPr kumimoji="1" lang="en-US" altLang="zh-CN" sz="1600" i="1">
                                        <a:solidFill>
                                          <a:schemeClr val="bg1"/>
                                        </a:solidFill>
                                        <a:latin typeface="Cambria Math" panose="02040503050406030204" pitchFamily="18" charset="0"/>
                                        <a:ea typeface="Microsoft YaHei" panose="020B0503020204020204" pitchFamily="34" charset="-122"/>
                                      </a:rPr>
                                      <m:t>−1</m:t>
                                    </m:r>
                                  </m:sup>
                                </m:sSubSup>
                                <m:sSub>
                                  <m:sSubPr>
                                    <m:ctrlPr>
                                      <a:rPr kumimoji="1" lang="en-US" altLang="zh-CN" sz="16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1600">
                                        <a:solidFill>
                                          <a:schemeClr val="bg1"/>
                                        </a:solidFill>
                                        <a:latin typeface="Cambria Math" panose="02040503050406030204" pitchFamily="18" charset="0"/>
                                        <a:ea typeface="Microsoft YaHei" panose="020B0503020204020204" pitchFamily="34" charset="-122"/>
                                      </a:rPr>
                                      <m:t>Σ</m:t>
                                    </m:r>
                                  </m:e>
                                  <m:sub>
                                    <m:r>
                                      <a:rPr kumimoji="1" lang="en-US" altLang="zh-CN" sz="1600" i="1">
                                        <a:solidFill>
                                          <a:schemeClr val="bg1"/>
                                        </a:solidFill>
                                        <a:latin typeface="Cambria Math" panose="02040503050406030204" pitchFamily="18" charset="0"/>
                                        <a:ea typeface="Microsoft YaHei" panose="020B0503020204020204" pitchFamily="34" charset="-122"/>
                                      </a:rPr>
                                      <m:t>21</m:t>
                                    </m:r>
                                  </m:sub>
                                </m:sSub>
                              </m:e>
                              <m:e>
                                <m:r>
                                  <a:rPr kumimoji="1" lang="en-US" altLang="zh-CN" sz="1600" i="1">
                                    <a:solidFill>
                                      <a:schemeClr val="bg1"/>
                                    </a:solidFill>
                                    <a:latin typeface="Cambria Math" panose="02040503050406030204" pitchFamily="18" charset="0"/>
                                    <a:ea typeface="Microsoft YaHei" panose="020B0503020204020204" pitchFamily="34" charset="-122"/>
                                  </a:rPr>
                                  <m:t>𝑂</m:t>
                                </m:r>
                              </m:e>
                            </m:mr>
                            <m:mr>
                              <m:e>
                                <m:r>
                                  <a:rPr kumimoji="1" lang="en-US" altLang="zh-CN" sz="1600" i="1">
                                    <a:solidFill>
                                      <a:schemeClr val="bg1"/>
                                    </a:solidFill>
                                    <a:latin typeface="Cambria Math" panose="02040503050406030204" pitchFamily="18" charset="0"/>
                                    <a:ea typeface="Microsoft YaHei" panose="020B0503020204020204" pitchFamily="34" charset="-122"/>
                                  </a:rPr>
                                  <m:t>𝑂</m:t>
                                </m:r>
                              </m:e>
                              <m:e>
                                <m:sSub>
                                  <m:sSubPr>
                                    <m:ctrlPr>
                                      <a:rPr kumimoji="1" lang="en-US" altLang="zh-CN" sz="16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1600">
                                        <a:solidFill>
                                          <a:schemeClr val="bg1"/>
                                        </a:solidFill>
                                        <a:latin typeface="Cambria Math" panose="02040503050406030204" pitchFamily="18" charset="0"/>
                                        <a:ea typeface="Microsoft YaHei" panose="020B0503020204020204" pitchFamily="34" charset="-122"/>
                                      </a:rPr>
                                      <m:t>Σ</m:t>
                                    </m:r>
                                  </m:e>
                                  <m:sub>
                                    <m:r>
                                      <a:rPr kumimoji="1" lang="en-US" altLang="zh-CN" sz="1600" i="1">
                                        <a:solidFill>
                                          <a:schemeClr val="bg1"/>
                                        </a:solidFill>
                                        <a:latin typeface="Cambria Math" panose="02040503050406030204" pitchFamily="18" charset="0"/>
                                        <a:ea typeface="Microsoft YaHei" panose="020B0503020204020204" pitchFamily="34" charset="-122"/>
                                      </a:rPr>
                                      <m:t>22</m:t>
                                    </m:r>
                                  </m:sub>
                                </m:sSub>
                              </m:e>
                            </m:mr>
                          </m:m>
                        </m:e>
                      </m:d>
                      <m:d>
                        <m:dPr>
                          <m:begChr m:val="["/>
                          <m:endChr m:val="]"/>
                          <m:ctrlPr>
                            <a:rPr kumimoji="1" lang="en-US" altLang="zh-CN" sz="1600" b="1" i="1">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1600" b="1" i="1">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1600" b="1" i="1">
                                    <a:solidFill>
                                      <a:schemeClr val="bg1"/>
                                    </a:solidFill>
                                    <a:latin typeface="Cambria Math" panose="02040503050406030204" pitchFamily="18" charset="0"/>
                                    <a:ea typeface="Microsoft YaHei" panose="020B0503020204020204" pitchFamily="34" charset="-122"/>
                                  </a:rPr>
                                  <m:t>𝑰</m:t>
                                </m:r>
                              </m:e>
                              <m:e>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a:solidFill>
                                          <a:schemeClr val="bg1"/>
                                        </a:solidFill>
                                        <a:latin typeface="Cambria Math" panose="02040503050406030204" pitchFamily="18" charset="0"/>
                                        <a:ea typeface="Microsoft YaHei" panose="020B0503020204020204" pitchFamily="34" charset="-122"/>
                                      </a:rPr>
                                      <m:t>𝚺</m:t>
                                    </m:r>
                                  </m:e>
                                  <m:sub>
                                    <m:r>
                                      <a:rPr kumimoji="1" lang="en-US" altLang="zh-CN" sz="1600" b="1" i="1">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1600" b="1" i="1">
                                        <a:solidFill>
                                          <a:schemeClr val="bg1"/>
                                        </a:solidFill>
                                        <a:latin typeface="Cambria Math" panose="02040503050406030204" pitchFamily="18" charset="0"/>
                                        <a:ea typeface="Microsoft YaHei" panose="020B0503020204020204" pitchFamily="34" charset="-122"/>
                                      </a:rPr>
                                    </m:ctrlPr>
                                  </m:sSubSupPr>
                                  <m:e>
                                    <m:r>
                                      <a:rPr kumimoji="1" lang="en-US" altLang="zh-CN" sz="1600" b="1">
                                        <a:solidFill>
                                          <a:schemeClr val="bg1"/>
                                        </a:solidFill>
                                        <a:latin typeface="Cambria Math" panose="02040503050406030204" pitchFamily="18" charset="0"/>
                                        <a:ea typeface="Microsoft YaHei" panose="020B0503020204020204" pitchFamily="34" charset="-122"/>
                                      </a:rPr>
                                      <m:t>𝚺</m:t>
                                    </m:r>
                                  </m:e>
                                  <m:sub>
                                    <m:r>
                                      <a:rPr kumimoji="1" lang="en-US" altLang="zh-CN" sz="1600" b="1" i="1">
                                        <a:solidFill>
                                          <a:schemeClr val="bg1"/>
                                        </a:solidFill>
                                        <a:latin typeface="Cambria Math" panose="02040503050406030204" pitchFamily="18" charset="0"/>
                                        <a:ea typeface="Microsoft YaHei" panose="020B0503020204020204" pitchFamily="34" charset="-122"/>
                                      </a:rPr>
                                      <m:t>𝟐𝟐</m:t>
                                    </m:r>
                                  </m:sub>
                                  <m:sup>
                                    <m:r>
                                      <a:rPr kumimoji="1" lang="en-US" altLang="zh-CN" sz="1600" b="1" i="1">
                                        <a:solidFill>
                                          <a:schemeClr val="bg1"/>
                                        </a:solidFill>
                                        <a:latin typeface="Cambria Math" panose="02040503050406030204" pitchFamily="18" charset="0"/>
                                        <a:ea typeface="Microsoft YaHei" panose="020B0503020204020204" pitchFamily="34" charset="-122"/>
                                      </a:rPr>
                                      <m:t>−</m:t>
                                    </m:r>
                                    <m:r>
                                      <a:rPr kumimoji="1" lang="en-US" altLang="zh-CN" sz="1600" b="1" i="1">
                                        <a:solidFill>
                                          <a:schemeClr val="bg1"/>
                                        </a:solidFill>
                                        <a:latin typeface="Cambria Math" panose="02040503050406030204" pitchFamily="18" charset="0"/>
                                        <a:ea typeface="Microsoft YaHei" panose="020B0503020204020204" pitchFamily="34" charset="-122"/>
                                      </a:rPr>
                                      <m:t>𝟏</m:t>
                                    </m:r>
                                  </m:sup>
                                </m:sSubSup>
                              </m:e>
                            </m:mr>
                            <m:mr>
                              <m:e>
                                <m:r>
                                  <a:rPr kumimoji="1" lang="en-US" altLang="zh-CN" sz="1600" b="1" i="1">
                                    <a:solidFill>
                                      <a:schemeClr val="bg1"/>
                                    </a:solidFill>
                                    <a:latin typeface="Cambria Math" panose="02040503050406030204" pitchFamily="18" charset="0"/>
                                    <a:ea typeface="Microsoft YaHei" panose="020B0503020204020204" pitchFamily="34" charset="-122"/>
                                  </a:rPr>
                                  <m:t>𝑶</m:t>
                                </m:r>
                              </m:e>
                              <m:e>
                                <m:r>
                                  <a:rPr kumimoji="1" lang="en-US" altLang="zh-CN" sz="1600" b="1" i="1">
                                    <a:solidFill>
                                      <a:schemeClr val="bg1"/>
                                    </a:solidFill>
                                    <a:latin typeface="Cambria Math" panose="02040503050406030204" pitchFamily="18" charset="0"/>
                                    <a:ea typeface="Microsoft YaHei" panose="020B0503020204020204" pitchFamily="34" charset="-122"/>
                                  </a:rPr>
                                  <m:t>𝑰</m:t>
                                </m:r>
                              </m:e>
                            </m:mr>
                          </m:m>
                        </m:e>
                      </m:d>
                      <m:d>
                        <m:dPr>
                          <m:begChr m:val="["/>
                          <m:endChr m:val="]"/>
                          <m:ctrlPr>
                            <a:rPr kumimoji="1" lang="en-US" altLang="zh-CN" sz="1600" b="1" i="1">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1600" b="1" i="1">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𝒙</m:t>
                                  </m:r>
                                </m:e>
                                <m:sub>
                                  <m:r>
                                    <a:rPr kumimoji="1" lang="en-US" altLang="zh-CN" sz="1600" b="1" i="1">
                                      <a:solidFill>
                                        <a:schemeClr val="bg1"/>
                                      </a:solidFill>
                                      <a:latin typeface="Cambria Math" panose="02040503050406030204" pitchFamily="18" charset="0"/>
                                      <a:ea typeface="Microsoft YaHei" panose="020B0503020204020204" pitchFamily="34" charset="-122"/>
                                    </a:rPr>
                                    <m:t>𝟏</m:t>
                                  </m:r>
                                </m:sub>
                              </m:sSub>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𝝁</m:t>
                                  </m:r>
                                </m:e>
                                <m:sub>
                                  <m:r>
                                    <a:rPr kumimoji="1" lang="en-US" altLang="zh-CN" sz="1600" b="1" i="1">
                                      <a:solidFill>
                                        <a:schemeClr val="bg1"/>
                                      </a:solidFill>
                                      <a:latin typeface="Cambria Math" panose="02040503050406030204" pitchFamily="18" charset="0"/>
                                      <a:ea typeface="Microsoft YaHei" panose="020B0503020204020204" pitchFamily="34" charset="-122"/>
                                    </a:rPr>
                                    <m:t>𝟏</m:t>
                                  </m:r>
                                </m:sub>
                              </m:sSub>
                            </m:e>
                            <m:e>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𝒙</m:t>
                                  </m:r>
                                </m:e>
                                <m:sub>
                                  <m:r>
                                    <a:rPr kumimoji="1" lang="en-US" altLang="zh-CN" sz="1600" b="1" i="1">
                                      <a:solidFill>
                                        <a:schemeClr val="bg1"/>
                                      </a:solidFill>
                                      <a:latin typeface="Cambria Math" panose="02040503050406030204" pitchFamily="18" charset="0"/>
                                      <a:ea typeface="Microsoft YaHei" panose="020B0503020204020204" pitchFamily="34" charset="-122"/>
                                    </a:rPr>
                                    <m:t>𝟐</m:t>
                                  </m:r>
                                </m:sub>
                              </m:sSub>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𝝁</m:t>
                                  </m:r>
                                </m:e>
                                <m:sub>
                                  <m:r>
                                    <a:rPr kumimoji="1" lang="en-US" altLang="zh-CN" sz="1600" b="1" i="1">
                                      <a:solidFill>
                                        <a:schemeClr val="bg1"/>
                                      </a:solidFill>
                                      <a:latin typeface="Cambria Math" panose="02040503050406030204" pitchFamily="18" charset="0"/>
                                      <a:ea typeface="Microsoft YaHei" panose="020B0503020204020204" pitchFamily="34" charset="-122"/>
                                    </a:rPr>
                                    <m:t>𝟐</m:t>
                                  </m:r>
                                </m:sub>
                              </m:sSub>
                            </m:e>
                          </m:eqArr>
                        </m:e>
                      </m:d>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EC400A2D-7483-4F26-1D85-F65502FDBE0B}"/>
                  </a:ext>
                </a:extLst>
              </p:cNvPr>
              <p:cNvSpPr txBox="1">
                <a:spLocks noRot="1" noChangeAspect="1" noMove="1" noResize="1" noEditPoints="1" noAdjustHandles="1" noChangeArrowheads="1" noChangeShapeType="1" noTextEdit="1"/>
              </p:cNvSpPr>
              <p:nvPr/>
            </p:nvSpPr>
            <p:spPr>
              <a:xfrm>
                <a:off x="227823" y="1376516"/>
                <a:ext cx="11736354" cy="62100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0DBA89F-E5CF-81E0-5DAA-9DB33E0AFBC1}"/>
                  </a:ext>
                </a:extLst>
              </p:cNvPr>
              <p:cNvSpPr txBox="1"/>
              <p:nvPr/>
            </p:nvSpPr>
            <p:spPr>
              <a:xfrm>
                <a:off x="363794" y="2349910"/>
                <a:ext cx="11291168" cy="7270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mPr>
                            <m:mr>
                              <m:e>
                                <m:sSubSup>
                                  <m:sSubSup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SupPr>
                                  <m:e>
                                    <m:r>
                                      <m:rPr>
                                        <m:brk m:alnAt="7"/>
                                      </m:r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𝒙</m:t>
                                    </m:r>
                                  </m:e>
                                  <m:sub>
                                    <m:r>
                                      <m:rPr>
                                        <m:brk m:alnAt="7"/>
                                      </m:r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up>
                                </m:sSubSup>
                                <m:r>
                                  <m:rPr>
                                    <m:brk m:alnAt="7"/>
                                  </m:r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d>
                                  <m:d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dPr>
                                  <m:e>
                                    <m:sSubSup>
                                      <m:sSubSup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up>
                                    </m:sSubSup>
                                  </m:e>
                                </m:d>
                                <m:sSubSup>
                                  <m:sSubSup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0" smtClean="0">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sSub>
                                  <m:sSub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𝟐𝟏</m:t>
                                    </m:r>
                                  </m:sub>
                                </m:sSub>
                              </m:e>
                              <m:e>
                                <m:sSubSup>
                                  <m:sSub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b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bSup>
                              </m:e>
                            </m:mr>
                          </m:m>
                        </m:e>
                      </m:d>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𝟏𝟏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bg1"/>
                                        </a:solidFill>
                                        <a:latin typeface="Cambria Math" panose="02040503050406030204" pitchFamily="18" charset="0"/>
                                        <a:ea typeface="Microsoft YaHei" panose="020B0503020204020204" pitchFamily="34" charset="-122"/>
                                      </a:rPr>
                                    </m:ctrlPr>
                                  </m:sSubSup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bSup>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e>
                                <m:r>
                                  <a:rPr kumimoji="1" lang="en-US" altLang="zh-CN" sz="2000" b="1" i="1">
                                    <a:solidFill>
                                      <a:schemeClr val="bg1"/>
                                    </a:solidFill>
                                    <a:latin typeface="Cambria Math" panose="02040503050406030204" pitchFamily="18" charset="0"/>
                                    <a:ea typeface="Microsoft YaHei" panose="020B0503020204020204" pitchFamily="34" charset="-122"/>
                                  </a:rPr>
                                  <m:t>𝑶</m:t>
                                </m:r>
                              </m:e>
                            </m:mr>
                            <m:mr>
                              <m:e>
                                <m:r>
                                  <a:rPr kumimoji="1" lang="en-US" altLang="zh-CN" sz="2000" b="1" i="1">
                                    <a:solidFill>
                                      <a:schemeClr val="bg1"/>
                                    </a:solidFill>
                                    <a:latin typeface="Cambria Math" panose="02040503050406030204" pitchFamily="18" charset="0"/>
                                    <a:ea typeface="Microsoft YaHei" panose="020B0503020204020204" pitchFamily="34" charset="-122"/>
                                  </a:rPr>
                                  <m:t>𝑶</m:t>
                                </m:r>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Sub>
                              </m:e>
                            </m:mr>
                          </m:m>
                        </m:e>
                      </m:d>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𝟏𝟐</m:t>
                                  </m:r>
                                </m:sub>
                              </m:sSub>
                              <m:sSubSup>
                                <m:sSubSup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0" smtClean="0">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d>
                                <m:d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𝟐</m:t>
                                      </m:r>
                                    </m:sub>
                                  </m:s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𝟐</m:t>
                                      </m:r>
                                    </m:sub>
                                  </m:sSub>
                                </m:e>
                              </m:d>
                            </m:e>
                            <m:e>
                              <m:sSub>
                                <m:sSubPr>
                                  <m:ctrlPr>
                                    <a:rPr lang="en-US" altLang="zh-CN" b="1" i="1" smtClean="0">
                                      <a:solidFill>
                                        <a:schemeClr val="bg1"/>
                                      </a:solidFill>
                                      <a:latin typeface="Cambria Math" panose="02040503050406030204" pitchFamily="18" charset="0"/>
                                    </a:rPr>
                                  </m:ctrlPr>
                                </m:sSubPr>
                                <m:e>
                                  <m:r>
                                    <a:rPr lang="en-US" altLang="zh-CN" b="1" i="1" smtClean="0">
                                      <a:solidFill>
                                        <a:schemeClr val="bg1"/>
                                      </a:solidFill>
                                      <a:latin typeface="Cambria Math" panose="02040503050406030204" pitchFamily="18" charset="0"/>
                                    </a:rPr>
                                    <m:t>𝒙</m:t>
                                  </m:r>
                                </m:e>
                                <m:sub>
                                  <m:r>
                                    <a:rPr lang="en-US" altLang="zh-CN" b="1" i="1" smtClean="0">
                                      <a:solidFill>
                                        <a:schemeClr val="bg1"/>
                                      </a:solidFill>
                                      <a:latin typeface="Cambria Math" panose="02040503050406030204" pitchFamily="18" charset="0"/>
                                    </a:rPr>
                                    <m:t>𝟐</m:t>
                                  </m:r>
                                </m:sub>
                              </m:sSub>
                              <m:r>
                                <a:rPr lang="en-US" altLang="zh-CN" b="1" i="1" smtClean="0">
                                  <a:solidFill>
                                    <a:schemeClr val="bg1"/>
                                  </a:solidFill>
                                  <a:latin typeface="Cambria Math" panose="02040503050406030204" pitchFamily="18" charset="0"/>
                                </a:rPr>
                                <m:t>−</m:t>
                              </m:r>
                              <m:sSub>
                                <m:sSubPr>
                                  <m:ctrlPr>
                                    <a:rPr lang="en-US" altLang="zh-CN" b="1" i="1" smtClean="0">
                                      <a:solidFill>
                                        <a:schemeClr val="bg1"/>
                                      </a:solidFill>
                                      <a:latin typeface="Cambria Math" panose="02040503050406030204" pitchFamily="18" charset="0"/>
                                    </a:rPr>
                                  </m:ctrlPr>
                                </m:sSubPr>
                                <m:e>
                                  <m:r>
                                    <a:rPr lang="en-US" altLang="zh-CN" b="1" i="1" smtClean="0">
                                      <a:solidFill>
                                        <a:schemeClr val="bg1"/>
                                      </a:solidFill>
                                      <a:latin typeface="Cambria Math" panose="02040503050406030204" pitchFamily="18" charset="0"/>
                                    </a:rPr>
                                    <m:t>𝝁</m:t>
                                  </m:r>
                                </m:e>
                                <m:sub>
                                  <m:r>
                                    <a:rPr lang="en-US" altLang="zh-CN" b="1" i="1" smtClean="0">
                                      <a:solidFill>
                                        <a:schemeClr val="bg1"/>
                                      </a:solidFill>
                                      <a:latin typeface="Cambria Math" panose="02040503050406030204" pitchFamily="18" charset="0"/>
                                    </a:rPr>
                                    <m:t>𝟐</m:t>
                                  </m:r>
                                </m:sub>
                              </m:sSub>
                            </m:e>
                          </m:eqArr>
                        </m:e>
                      </m:d>
                    </m:oMath>
                  </m:oMathPara>
                </a14:m>
                <a:br>
                  <a:rPr kumimoji="1" lang="en-US" altLang="zh-CN" sz="2000" b="1" dirty="0">
                    <a:solidFill>
                      <a:schemeClr val="bg1"/>
                    </a:solidFill>
                    <a:latin typeface="Microsoft YaHei" panose="020B0503020204020204" pitchFamily="34" charset="-122"/>
                    <a:ea typeface="Microsoft YaHei" panose="020B0503020204020204" pitchFamily="34" charset="-122"/>
                  </a:rPr>
                </a:b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90DBA89F-E5CF-81E0-5DAA-9DB33E0AFBC1}"/>
                  </a:ext>
                </a:extLst>
              </p:cNvPr>
              <p:cNvSpPr txBox="1">
                <a:spLocks noRot="1" noChangeAspect="1" noMove="1" noResize="1" noEditPoints="1" noAdjustHandles="1" noChangeArrowheads="1" noChangeShapeType="1" noTextEdit="1"/>
              </p:cNvSpPr>
              <p:nvPr/>
            </p:nvSpPr>
            <p:spPr>
              <a:xfrm>
                <a:off x="363794" y="2349910"/>
                <a:ext cx="11291168" cy="727059"/>
              </a:xfrm>
              <a:prstGeom prst="rect">
                <a:avLst/>
              </a:prstGeom>
              <a:blipFill>
                <a:blip r:embed="rId3"/>
                <a:stretch>
                  <a:fillRect b="-33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15F33C-FC07-33C9-88CB-E1681C06AEC0}"/>
                  </a:ext>
                </a:extLst>
              </p:cNvPr>
              <p:cNvSpPr txBox="1"/>
              <p:nvPr/>
            </p:nvSpPr>
            <p:spPr>
              <a:xfrm>
                <a:off x="363794" y="3300356"/>
                <a:ext cx="11287770" cy="7118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mPr>
                            <m:m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m:rPr>
                                            <m:brk m:alnAt="7"/>
                                          </m:r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m:rPr>
                                            <m:brk m:alnAt="7"/>
                                          </m:r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m:rPr>
                                        <m:brk m:alnAt="7"/>
                                      </m:r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d>
                                      <m:d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e>
                                    </m:d>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𝟐𝟏</m:t>
                                        </m:r>
                                      </m:sub>
                                    </m:sSub>
                                  </m:e>
                                </m:d>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𝟏𝟏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bg1"/>
                                            </a:solidFill>
                                            <a:latin typeface="Cambria Math" panose="02040503050406030204" pitchFamily="18" charset="0"/>
                                            <a:ea typeface="Microsoft YaHei" panose="020B0503020204020204" pitchFamily="34" charset="-122"/>
                                          </a:rPr>
                                        </m:ctrlPr>
                                      </m:sSubSup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bSup>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d>
                              </m:e>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b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bSup>
                                  </m:e>
                                </m:d>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Sub>
                              </m:e>
                            </m:mr>
                          </m:m>
                        </m:e>
                      </m:d>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d>
                                <m:d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e>
                              </m:d>
                            </m:e>
                            <m:e>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𝒙</m:t>
                                  </m:r>
                                </m:e>
                                <m:sub>
                                  <m:r>
                                    <a:rPr lang="en-US" altLang="zh-CN" sz="2000" b="1" i="1">
                                      <a:solidFill>
                                        <a:schemeClr val="bg1"/>
                                      </a:solidFill>
                                      <a:latin typeface="Cambria Math" panose="02040503050406030204" pitchFamily="18" charset="0"/>
                                    </a:rPr>
                                    <m:t>𝟐</m:t>
                                  </m:r>
                                </m:sub>
                              </m:sSub>
                              <m:r>
                                <a:rPr lang="en-US" altLang="zh-CN" sz="2000" b="1" i="1">
                                  <a:solidFill>
                                    <a:schemeClr val="bg1"/>
                                  </a:solidFill>
                                  <a:latin typeface="Cambria Math" panose="02040503050406030204" pitchFamily="18" charset="0"/>
                                </a:rPr>
                                <m:t>−</m:t>
                              </m:r>
                              <m:sSub>
                                <m:sSubPr>
                                  <m:ctrlPr>
                                    <a:rPr lang="en-US" altLang="zh-CN" sz="2000" b="1" i="1">
                                      <a:solidFill>
                                        <a:schemeClr val="bg1"/>
                                      </a:solidFill>
                                      <a:latin typeface="Cambria Math" panose="02040503050406030204" pitchFamily="18" charset="0"/>
                                    </a:rPr>
                                  </m:ctrlPr>
                                </m:sSubPr>
                                <m:e>
                                  <m:r>
                                    <a:rPr lang="en-US" altLang="zh-CN" sz="2000" b="1" i="1">
                                      <a:solidFill>
                                        <a:schemeClr val="bg1"/>
                                      </a:solidFill>
                                      <a:latin typeface="Cambria Math" panose="02040503050406030204" pitchFamily="18" charset="0"/>
                                    </a:rPr>
                                    <m:t>𝝁</m:t>
                                  </m:r>
                                </m:e>
                                <m:sub>
                                  <m:r>
                                    <a:rPr lang="en-US" altLang="zh-CN" sz="2000" b="1" i="1">
                                      <a:solidFill>
                                        <a:schemeClr val="bg1"/>
                                      </a:solidFill>
                                      <a:latin typeface="Cambria Math" panose="02040503050406030204" pitchFamily="18" charset="0"/>
                                    </a:rPr>
                                    <m:t>𝟐</m:t>
                                  </m:r>
                                </m:sub>
                              </m:sSub>
                            </m:e>
                          </m:eqAr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2C15F33C-FC07-33C9-88CB-E1681C06AEC0}"/>
                  </a:ext>
                </a:extLst>
              </p:cNvPr>
              <p:cNvSpPr txBox="1">
                <a:spLocks noRot="1" noChangeAspect="1" noMove="1" noResize="1" noEditPoints="1" noAdjustHandles="1" noChangeArrowheads="1" noChangeShapeType="1" noTextEdit="1"/>
              </p:cNvSpPr>
              <p:nvPr/>
            </p:nvSpPr>
            <p:spPr>
              <a:xfrm>
                <a:off x="363794" y="3300356"/>
                <a:ext cx="11287770" cy="711862"/>
              </a:xfrm>
              <a:prstGeom prst="rect">
                <a:avLst/>
              </a:prstGeom>
              <a:blipFill>
                <a:blip r:embed="rId4"/>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AF21620-23D2-0C65-4E84-9CDCD40DE3ED}"/>
                  </a:ext>
                </a:extLst>
              </p:cNvPr>
              <p:cNvSpPr txBox="1"/>
              <p:nvPr/>
            </p:nvSpPr>
            <p:spPr>
              <a:xfrm>
                <a:off x="363794" y="4235604"/>
                <a:ext cx="9901083" cy="46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m:rPr>
                                  <m:brk m:alnAt="7"/>
                                </m:r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m:rPr>
                                  <m:brk m:alnAt="7"/>
                                </m:r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d>
                            <m:d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Sup>
                                <m:sSubSup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e>
                          </m:d>
                          <m:sSubSup>
                            <m:sSubSup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16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sSub>
                            <m:sSub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16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𝟐𝟏</m:t>
                              </m:r>
                            </m:sub>
                          </m:sSub>
                        </m:e>
                      </m:d>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𝜮</m:t>
                              </m:r>
                            </m:e>
                            <m:sub>
                              <m:r>
                                <a:rPr kumimoji="1" lang="en-US" altLang="zh-CN" sz="1600" b="1" i="1">
                                  <a:solidFill>
                                    <a:schemeClr val="bg1"/>
                                  </a:solidFill>
                                  <a:latin typeface="Cambria Math" panose="02040503050406030204" pitchFamily="18" charset="0"/>
                                  <a:ea typeface="Microsoft YaHei" panose="020B0503020204020204" pitchFamily="34" charset="-122"/>
                                </a:rPr>
                                <m:t>𝟏𝟏</m:t>
                              </m:r>
                            </m:sub>
                          </m:sSub>
                          <m:r>
                            <a:rPr kumimoji="1" lang="en-US" altLang="zh-CN" sz="16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𝜮</m:t>
                              </m:r>
                            </m:e>
                            <m:sub>
                              <m:r>
                                <a:rPr kumimoji="1" lang="en-US" altLang="zh-CN" sz="1600" b="1" i="1">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1600" b="1" i="1">
                                  <a:solidFill>
                                    <a:schemeClr val="bg1"/>
                                  </a:solidFill>
                                  <a:latin typeface="Cambria Math" panose="02040503050406030204" pitchFamily="18" charset="0"/>
                                  <a:ea typeface="Microsoft YaHei" panose="020B0503020204020204" pitchFamily="34" charset="-122"/>
                                </a:rPr>
                              </m:ctrlPr>
                            </m:sSubSupPr>
                            <m:e>
                              <m:r>
                                <a:rPr kumimoji="1" lang="en-US" altLang="zh-CN" sz="1600" b="1" i="1">
                                  <a:solidFill>
                                    <a:schemeClr val="bg1"/>
                                  </a:solidFill>
                                  <a:latin typeface="Cambria Math" panose="02040503050406030204" pitchFamily="18" charset="0"/>
                                  <a:ea typeface="Microsoft YaHei" panose="020B0503020204020204" pitchFamily="34" charset="-122"/>
                                </a:rPr>
                                <m:t>𝜮</m:t>
                              </m:r>
                            </m:e>
                            <m:sub>
                              <m:r>
                                <a:rPr kumimoji="1" lang="en-US" altLang="zh-CN" sz="1600" b="1" i="1">
                                  <a:solidFill>
                                    <a:schemeClr val="bg1"/>
                                  </a:solidFill>
                                  <a:latin typeface="Cambria Math" panose="02040503050406030204" pitchFamily="18" charset="0"/>
                                  <a:ea typeface="Microsoft YaHei" panose="020B0503020204020204" pitchFamily="34" charset="-122"/>
                                </a:rPr>
                                <m:t>𝟐𝟐</m:t>
                              </m:r>
                            </m:sub>
                            <m:sup>
                              <m:r>
                                <a:rPr kumimoji="1" lang="en-US" altLang="zh-CN" sz="1600" b="1" i="1">
                                  <a:solidFill>
                                    <a:schemeClr val="bg1"/>
                                  </a:solidFill>
                                  <a:latin typeface="Cambria Math" panose="02040503050406030204" pitchFamily="18" charset="0"/>
                                  <a:ea typeface="Microsoft YaHei" panose="020B0503020204020204" pitchFamily="34" charset="-122"/>
                                </a:rPr>
                                <m:t>−</m:t>
                              </m:r>
                              <m:r>
                                <a:rPr kumimoji="1" lang="en-US" altLang="zh-CN" sz="1600" b="1" i="1">
                                  <a:solidFill>
                                    <a:schemeClr val="bg1"/>
                                  </a:solidFill>
                                  <a:latin typeface="Cambria Math" panose="02040503050406030204" pitchFamily="18" charset="0"/>
                                  <a:ea typeface="Microsoft YaHei" panose="020B0503020204020204" pitchFamily="34" charset="-122"/>
                                </a:rPr>
                                <m:t>𝟏</m:t>
                              </m:r>
                            </m:sup>
                          </m:sSubSup>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i="1">
                                  <a:solidFill>
                                    <a:schemeClr val="bg1"/>
                                  </a:solidFill>
                                  <a:latin typeface="Cambria Math" panose="02040503050406030204" pitchFamily="18" charset="0"/>
                                  <a:ea typeface="Microsoft YaHei" panose="020B0503020204020204" pitchFamily="34" charset="-122"/>
                                </a:rPr>
                                <m:t>𝜮</m:t>
                              </m:r>
                            </m:e>
                            <m:sub>
                              <m:r>
                                <a:rPr kumimoji="1" lang="en-US" altLang="zh-CN" sz="1600" b="1" i="1">
                                  <a:solidFill>
                                    <a:schemeClr val="bg1"/>
                                  </a:solidFill>
                                  <a:latin typeface="Cambria Math" panose="02040503050406030204" pitchFamily="18" charset="0"/>
                                  <a:ea typeface="Microsoft YaHei" panose="020B0503020204020204" pitchFamily="34" charset="-122"/>
                                </a:rPr>
                                <m:t>𝟐𝟏</m:t>
                              </m:r>
                            </m:sub>
                          </m:sSub>
                        </m:e>
                      </m:d>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16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𝟏𝟐</m:t>
                              </m:r>
                            </m:sub>
                          </m:sSub>
                          <m:sSubSup>
                            <m:sSubSup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16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d>
                            <m:d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16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e>
                          </m:d>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1600" b="1" i="1">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1600" b="1" i="1">
                                  <a:solidFill>
                                    <a:schemeClr val="bg1"/>
                                  </a:solidFill>
                                  <a:latin typeface="Cambria Math" panose="02040503050406030204" pitchFamily="18" charset="0"/>
                                  <a:ea typeface="Microsoft YaHei" panose="020B0503020204020204" pitchFamily="34" charset="-122"/>
                                </a:rPr>
                              </m:ctrlPr>
                            </m:sSubSupPr>
                            <m:e>
                              <m:r>
                                <a:rPr kumimoji="1" lang="en-US" altLang="zh-CN" sz="1600" b="1" i="1">
                                  <a:solidFill>
                                    <a:schemeClr val="bg1"/>
                                  </a:solidFill>
                                  <a:latin typeface="Cambria Math" panose="02040503050406030204" pitchFamily="18" charset="0"/>
                                  <a:ea typeface="Microsoft YaHei" panose="020B0503020204020204" pitchFamily="34" charset="-122"/>
                                </a:rPr>
                                <m:t>𝒙</m:t>
                              </m:r>
                            </m:e>
                            <m:sub>
                              <m:r>
                                <a:rPr kumimoji="1" lang="en-US" altLang="zh-CN" sz="1600" b="1" i="1">
                                  <a:solidFill>
                                    <a:schemeClr val="bg1"/>
                                  </a:solidFill>
                                  <a:latin typeface="Cambria Math" panose="02040503050406030204" pitchFamily="18" charset="0"/>
                                  <a:ea typeface="Microsoft YaHei" panose="020B0503020204020204" pitchFamily="34" charset="-122"/>
                                </a:rPr>
                                <m:t>𝟐</m:t>
                              </m:r>
                            </m:sub>
                            <m:sup>
                              <m:r>
                                <a:rPr kumimoji="1" lang="en-US" altLang="zh-CN" sz="1600" b="1" i="1">
                                  <a:solidFill>
                                    <a:schemeClr val="bg1"/>
                                  </a:solidFill>
                                  <a:latin typeface="Cambria Math" panose="02040503050406030204" pitchFamily="18" charset="0"/>
                                  <a:ea typeface="Microsoft YaHei" panose="020B0503020204020204" pitchFamily="34" charset="-122"/>
                                </a:rPr>
                                <m:t>⊤</m:t>
                              </m:r>
                            </m:sup>
                          </m:sSubSup>
                          <m:r>
                            <a:rPr kumimoji="1" lang="en-US" altLang="zh-CN" sz="1600" b="1" i="1">
                              <a:solidFill>
                                <a:schemeClr val="bg1"/>
                              </a:solidFill>
                              <a:latin typeface="Cambria Math" panose="02040503050406030204" pitchFamily="18" charset="0"/>
                              <a:ea typeface="Microsoft YaHei" panose="020B0503020204020204" pitchFamily="34" charset="-122"/>
                            </a:rPr>
                            <m:t>−</m:t>
                          </m:r>
                          <m:sSubSup>
                            <m:sSubSupPr>
                              <m:ctrlPr>
                                <a:rPr kumimoji="1" lang="en-US" altLang="zh-CN" sz="1600" b="1" i="1">
                                  <a:solidFill>
                                    <a:schemeClr val="bg1"/>
                                  </a:solidFill>
                                  <a:latin typeface="Cambria Math" panose="02040503050406030204" pitchFamily="18" charset="0"/>
                                  <a:ea typeface="Microsoft YaHei" panose="020B0503020204020204" pitchFamily="34" charset="-122"/>
                                </a:rPr>
                              </m:ctrlPr>
                            </m:sSubSupPr>
                            <m:e>
                              <m:r>
                                <a:rPr kumimoji="1" lang="en-US" altLang="zh-CN" sz="1600" b="1" i="1">
                                  <a:solidFill>
                                    <a:schemeClr val="bg1"/>
                                  </a:solidFill>
                                  <a:latin typeface="Cambria Math" panose="02040503050406030204" pitchFamily="18" charset="0"/>
                                  <a:ea typeface="Microsoft YaHei" panose="020B0503020204020204" pitchFamily="34" charset="-122"/>
                                </a:rPr>
                                <m:t>𝝁</m:t>
                              </m:r>
                            </m:e>
                            <m:sub>
                              <m:r>
                                <a:rPr kumimoji="1" lang="en-US" altLang="zh-CN" sz="1600" b="1" i="1">
                                  <a:solidFill>
                                    <a:schemeClr val="bg1"/>
                                  </a:solidFill>
                                  <a:latin typeface="Cambria Math" panose="02040503050406030204" pitchFamily="18" charset="0"/>
                                  <a:ea typeface="Microsoft YaHei" panose="020B0503020204020204" pitchFamily="34" charset="-122"/>
                                </a:rPr>
                                <m:t>𝟐</m:t>
                              </m:r>
                            </m:sub>
                            <m:sup>
                              <m:r>
                                <a:rPr kumimoji="1" lang="en-US" altLang="zh-CN" sz="1600" b="1" i="1">
                                  <a:solidFill>
                                    <a:schemeClr val="bg1"/>
                                  </a:solidFill>
                                  <a:latin typeface="Cambria Math" panose="02040503050406030204" pitchFamily="18" charset="0"/>
                                  <a:ea typeface="Microsoft YaHei" panose="020B0503020204020204" pitchFamily="34" charset="-122"/>
                                </a:rPr>
                                <m:t>⊤</m:t>
                              </m:r>
                            </m:sup>
                          </m:sSubSup>
                        </m:e>
                      </m:d>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r>
                            <a:rPr kumimoji="1" lang="en-US" altLang="zh-CN" sz="1600" b="1">
                              <a:solidFill>
                                <a:schemeClr val="bg1"/>
                              </a:solidFill>
                              <a:latin typeface="Cambria Math" panose="02040503050406030204" pitchFamily="18" charset="0"/>
                              <a:ea typeface="Microsoft YaHei" panose="020B0503020204020204" pitchFamily="34" charset="-122"/>
                            </a:rPr>
                            <m:t>𝚺</m:t>
                          </m:r>
                        </m:e>
                        <m:sub>
                          <m:r>
                            <a:rPr kumimoji="1" lang="en-US" altLang="zh-CN" sz="1600" b="1" i="1">
                              <a:solidFill>
                                <a:schemeClr val="bg1"/>
                              </a:solidFill>
                              <a:latin typeface="Cambria Math" panose="02040503050406030204" pitchFamily="18" charset="0"/>
                              <a:ea typeface="Microsoft YaHei" panose="020B0503020204020204" pitchFamily="34" charset="-122"/>
                            </a:rPr>
                            <m:t>𝟐𝟐</m:t>
                          </m:r>
                        </m:sub>
                      </m:sSub>
                      <m:d>
                        <m:dPr>
                          <m:ctrlPr>
                            <a:rPr kumimoji="1" lang="en-US" altLang="zh-CN" sz="16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6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1" i="1" smtClean="0">
                                  <a:solidFill>
                                    <a:schemeClr val="bg1"/>
                                  </a:solidFill>
                                  <a:latin typeface="Cambria Math" panose="02040503050406030204" pitchFamily="18" charset="0"/>
                                  <a:ea typeface="Microsoft YaHei" panose="020B0503020204020204" pitchFamily="34" charset="-122"/>
                                </a:rPr>
                                <m:t>𝒙</m:t>
                              </m:r>
                            </m:e>
                            <m:sub>
                              <m:r>
                                <a:rPr kumimoji="1" lang="en-US" altLang="zh-CN" sz="1600" b="1" i="1" smtClean="0">
                                  <a:solidFill>
                                    <a:schemeClr val="bg1"/>
                                  </a:solidFill>
                                  <a:latin typeface="Cambria Math" panose="02040503050406030204" pitchFamily="18" charset="0"/>
                                  <a:ea typeface="Microsoft YaHei" panose="020B0503020204020204" pitchFamily="34" charset="-122"/>
                                </a:rPr>
                                <m:t>𝟐</m:t>
                              </m:r>
                            </m:sub>
                          </m:sSub>
                          <m:r>
                            <a:rPr kumimoji="1" lang="en-US" altLang="zh-CN" sz="16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6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1600" b="1" i="1" smtClean="0">
                                  <a:solidFill>
                                    <a:schemeClr val="bg1"/>
                                  </a:solidFill>
                                  <a:latin typeface="Cambria Math" panose="02040503050406030204" pitchFamily="18" charset="0"/>
                                  <a:ea typeface="Microsoft YaHei" panose="020B0503020204020204" pitchFamily="34" charset="-122"/>
                                </a:rPr>
                                <m:t>𝟐</m:t>
                              </m:r>
                            </m:sub>
                          </m:sSub>
                        </m:e>
                      </m:d>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FAF21620-23D2-0C65-4E84-9CDCD40DE3ED}"/>
                  </a:ext>
                </a:extLst>
              </p:cNvPr>
              <p:cNvSpPr txBox="1">
                <a:spLocks noRot="1" noChangeAspect="1" noMove="1" noResize="1" noEditPoints="1" noAdjustHandles="1" noChangeArrowheads="1" noChangeShapeType="1" noTextEdit="1"/>
              </p:cNvSpPr>
              <p:nvPr/>
            </p:nvSpPr>
            <p:spPr>
              <a:xfrm>
                <a:off x="363794" y="4235604"/>
                <a:ext cx="9901083" cy="4608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EE86D63-9F84-01BE-9E8C-B078CFE977B1}"/>
                  </a:ext>
                </a:extLst>
              </p:cNvPr>
              <p:cNvSpPr txBox="1"/>
              <p:nvPr/>
            </p:nvSpPr>
            <p:spPr>
              <a:xfrm>
                <a:off x="2910349" y="5014451"/>
                <a:ext cx="8073942" cy="72686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e>
                          </m:d>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smtClean="0">
                              <a:solidFill>
                                <a:srgbClr val="FF0000"/>
                              </a:solidFill>
                              <a:latin typeface="Cambria Math" panose="02040503050406030204" pitchFamily="18" charset="0"/>
                              <a:ea typeface="Microsoft YaHei" panose="020B0503020204020204" pitchFamily="34" charset="-122"/>
                            </a:rPr>
                          </m:ctrlPr>
                        </m:sSupPr>
                        <m:e>
                          <m:d>
                            <m:dPr>
                              <m:begChr m:val="["/>
                              <m:endChr m:val="]"/>
                              <m:ctrlPr>
                                <a:rPr kumimoji="1" lang="en-US" altLang="zh-CN" sz="2000" b="1" i="1">
                                  <a:solidFill>
                                    <a:srgbClr val="FF0000"/>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1" i="1">
                                      <a:solidFill>
                                        <a:srgbClr val="FF0000"/>
                                      </a:solidFill>
                                      <a:latin typeface="Cambria Math" panose="02040503050406030204" pitchFamily="18" charset="0"/>
                                      <a:ea typeface="Microsoft YaHei" panose="020B0503020204020204" pitchFamily="34" charset="-122"/>
                                    </a:rPr>
                                  </m:ctrlPr>
                                </m:mPr>
                                <m:mr>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a:solidFill>
                                              <a:srgbClr val="FF0000"/>
                                            </a:solidFill>
                                            <a:latin typeface="Cambria Math" panose="02040503050406030204" pitchFamily="18" charset="0"/>
                                            <a:ea typeface="Microsoft YaHei" panose="020B0503020204020204" pitchFamily="34" charset="-122"/>
                                          </a:rPr>
                                          <m:t>𝟏𝟏</m:t>
                                        </m:r>
                                      </m:sub>
                                    </m:sSub>
                                  </m:e>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a:solidFill>
                                              <a:srgbClr val="FF0000"/>
                                            </a:solidFill>
                                            <a:latin typeface="Cambria Math" panose="02040503050406030204" pitchFamily="18" charset="0"/>
                                            <a:ea typeface="Microsoft YaHei" panose="020B0503020204020204" pitchFamily="34" charset="-122"/>
                                          </a:rPr>
                                          <m:t>𝟏𝟐</m:t>
                                        </m:r>
                                      </m:sub>
                                    </m:sSub>
                                  </m:e>
                                </m:mr>
                                <m:mr>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i="1">
                                            <a:solidFill>
                                              <a:srgbClr val="FF0000"/>
                                            </a:solidFill>
                                            <a:latin typeface="Cambria Math" panose="02040503050406030204" pitchFamily="18" charset="0"/>
                                            <a:ea typeface="Microsoft YaHei" panose="020B0503020204020204" pitchFamily="34" charset="-122"/>
                                          </a:rPr>
                                          <m:t>𝟐𝟏</m:t>
                                        </m:r>
                                      </m:sub>
                                    </m:sSub>
                                  </m:e>
                                  <m:e>
                                    <m:sSub>
                                      <m:sSubPr>
                                        <m:ctrlPr>
                                          <a:rPr kumimoji="1" lang="en-US" altLang="zh-CN" sz="2000" b="1" i="1">
                                            <a:solidFill>
                                              <a:srgbClr val="FF0000"/>
                                            </a:solidFill>
                                            <a:latin typeface="Cambria Math" panose="02040503050406030204" pitchFamily="18" charset="0"/>
                                            <a:ea typeface="Microsoft YaHei" panose="020B0503020204020204" pitchFamily="34" charset="-122"/>
                                          </a:rPr>
                                        </m:ctrlPr>
                                      </m:sSubPr>
                                      <m:e>
                                        <m:r>
                                          <a:rPr kumimoji="1" lang="en-US" altLang="zh-CN" sz="2000" b="1">
                                            <a:solidFill>
                                              <a:srgbClr val="FF0000"/>
                                            </a:solidFill>
                                            <a:latin typeface="Cambria Math" panose="02040503050406030204" pitchFamily="18" charset="0"/>
                                            <a:ea typeface="Microsoft YaHei" panose="020B0503020204020204" pitchFamily="34" charset="-122"/>
                                          </a:rPr>
                                          <m:t>𝚺</m:t>
                                        </m:r>
                                      </m:e>
                                      <m:sub>
                                        <m:r>
                                          <a:rPr kumimoji="1" lang="en-US" altLang="zh-CN" sz="2000" b="1" i="1">
                                            <a:solidFill>
                                              <a:srgbClr val="FF0000"/>
                                            </a:solidFill>
                                            <a:latin typeface="Cambria Math" panose="02040503050406030204" pitchFamily="18" charset="0"/>
                                            <a:ea typeface="Microsoft YaHei" panose="020B0503020204020204" pitchFamily="34" charset="-122"/>
                                          </a:rPr>
                                          <m:t>𝟐𝟐</m:t>
                                        </m:r>
                                      </m:sub>
                                    </m:sSub>
                                  </m:e>
                                </m:mr>
                              </m:m>
                            </m:e>
                          </m:d>
                        </m:e>
                        <m:sup>
                          <m:r>
                            <a:rPr kumimoji="1" lang="en-US" altLang="zh-CN" sz="2000" b="1" i="1">
                              <a:solidFill>
                                <a:srgbClr val="FF0000"/>
                              </a:solidFill>
                              <a:latin typeface="Cambria Math" panose="02040503050406030204" pitchFamily="18" charset="0"/>
                              <a:ea typeface="Microsoft YaHei" panose="020B0503020204020204" pitchFamily="34" charset="-122"/>
                            </a:rPr>
                            <m:t>−</m:t>
                          </m:r>
                          <m:r>
                            <a:rPr kumimoji="1" lang="en-US" altLang="zh-CN" sz="2000" b="1" i="1">
                              <a:solidFill>
                                <a:srgbClr val="FF0000"/>
                              </a:solidFill>
                              <a:latin typeface="Cambria Math" panose="02040503050406030204" pitchFamily="18" charset="0"/>
                              <a:ea typeface="Microsoft YaHei" panose="020B0503020204020204" pitchFamily="34" charset="-122"/>
                            </a:rPr>
                            <m:t>𝟏</m:t>
                          </m:r>
                        </m:sup>
                      </m:sSup>
                      <m:d>
                        <m:dPr>
                          <m:begChr m:val="["/>
                          <m:endChr m:val="]"/>
                          <m:ctrlPr>
                            <a:rPr kumimoji="1" lang="en-US" altLang="zh-CN" sz="2000" b="1" i="1">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e>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e>
                          </m:eqAr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e>
                          </m:d>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sSubSup>
                        <m:sSub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bSup>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9EE86D63-9F84-01BE-9E8C-B078CFE977B1}"/>
                  </a:ext>
                </a:extLst>
              </p:cNvPr>
              <p:cNvSpPr txBox="1">
                <a:spLocks noRot="1" noChangeAspect="1" noMove="1" noResize="1" noEditPoints="1" noAdjustHandles="1" noChangeArrowheads="1" noChangeShapeType="1" noTextEdit="1"/>
              </p:cNvSpPr>
              <p:nvPr/>
            </p:nvSpPr>
            <p:spPr>
              <a:xfrm>
                <a:off x="2910349" y="5014451"/>
                <a:ext cx="8073942" cy="726866"/>
              </a:xfrm>
              <a:prstGeom prst="rect">
                <a:avLst/>
              </a:prstGeom>
              <a:blipFill>
                <a:blip r:embed="rId6"/>
                <a:stretch>
                  <a:fillRect b="-1724"/>
                </a:stretch>
              </a:blipFill>
            </p:spPr>
            <p:txBody>
              <a:bodyPr/>
              <a:lstStyle/>
              <a:p>
                <a:r>
                  <a:rPr lang="zh-CN" altLang="en-US">
                    <a:noFill/>
                  </a:rPr>
                  <a:t> </a:t>
                </a:r>
              </a:p>
            </p:txBody>
          </p:sp>
        </mc:Fallback>
      </mc:AlternateContent>
      <p:sp>
        <p:nvSpPr>
          <p:cNvPr id="17" name="圆角矩形 16">
            <a:extLst>
              <a:ext uri="{FF2B5EF4-FFF2-40B4-BE49-F238E27FC236}">
                <a16:creationId xmlns:a16="http://schemas.microsoft.com/office/drawing/2014/main" id="{E39546B9-08C0-0971-9CB4-F72C6BC525B6}"/>
              </a:ext>
            </a:extLst>
          </p:cNvPr>
          <p:cNvSpPr/>
          <p:nvPr/>
        </p:nvSpPr>
        <p:spPr>
          <a:xfrm>
            <a:off x="7737987" y="4159045"/>
            <a:ext cx="3246304" cy="174031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EC464B7C-3CBA-2DFC-1BD7-FE3E73D0853E}"/>
              </a:ext>
            </a:extLst>
          </p:cNvPr>
          <p:cNvSpPr txBox="1"/>
          <p:nvPr/>
        </p:nvSpPr>
        <p:spPr>
          <a:xfrm>
            <a:off x="10030184" y="4745236"/>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抵消了</a:t>
            </a:r>
          </a:p>
        </p:txBody>
      </p:sp>
    </p:spTree>
    <p:extLst>
      <p:ext uri="{BB962C8B-B14F-4D97-AF65-F5344CB8AC3E}">
        <p14:creationId xmlns:p14="http://schemas.microsoft.com/office/powerpoint/2010/main" val="14038090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22515-4444-4CD6-1995-79C6581A57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0640245-3532-D26D-7A64-6BADAFB224EB}"/>
              </a:ext>
            </a:extLst>
          </p:cNvPr>
          <p:cNvSpPr>
            <a:spLocks noGrp="1"/>
          </p:cNvSpPr>
          <p:nvPr>
            <p:ph type="title"/>
          </p:nvPr>
        </p:nvSpPr>
        <p:spPr>
          <a:xfrm>
            <a:off x="838199" y="13978"/>
            <a:ext cx="10311731" cy="1000379"/>
          </a:xfrm>
        </p:spPr>
        <p:txBody>
          <a:bodyPr>
            <a:normAutofit fontScale="90000"/>
          </a:bodyPr>
          <a:lstStyle/>
          <a:p>
            <a:r>
              <a:rPr kumimoji="1" lang="en-US" altLang="zh-CN" dirty="0"/>
              <a:t>Conditional Distribution of Gaussian</a:t>
            </a:r>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F00D45C-1984-36A9-AA5E-CA7013ECF1E7}"/>
                  </a:ext>
                </a:extLst>
              </p:cNvPr>
              <p:cNvSpPr txBox="1"/>
              <p:nvPr/>
            </p:nvSpPr>
            <p:spPr>
              <a:xfrm>
                <a:off x="838199" y="1465007"/>
                <a:ext cx="9377504" cy="5529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m:rPr>
                                  <m:brk m:alnAt="7"/>
                                </m:r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m:rPr>
                                  <m:brk m:alnAt="7"/>
                                </m:r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d>
                            <m:d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e>
                          </m:d>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𝟐𝟏</m:t>
                              </m:r>
                            </m:sub>
                          </m:sSub>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𝟏𝟏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bg1"/>
                                  </a:solidFill>
                                  <a:latin typeface="Cambria Math" panose="02040503050406030204" pitchFamily="18" charset="0"/>
                                  <a:ea typeface="Microsoft YaHei" panose="020B0503020204020204" pitchFamily="34" charset="-122"/>
                                </a:rPr>
                              </m:ctrlPr>
                            </m:sSubSup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bSup>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d>
                            <m:dPr>
                              <m:begChr m:val="（"/>
                              <m:endChr m:val="）"/>
                              <m:ctrlPr>
                                <a:rPr kumimoji="1" lang="zh-CN" altLang="en-US" sz="2000" b="0" i="1" smtClean="0">
                                  <a:solidFill>
                                    <a:schemeClr val="accent5">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d>
                                <m:d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e>
                              </m:d>
                            </m:e>
                          </m:d>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F00D45C-1984-36A9-AA5E-CA7013ECF1E7}"/>
                  </a:ext>
                </a:extLst>
              </p:cNvPr>
              <p:cNvSpPr txBox="1">
                <a:spLocks noRot="1" noChangeAspect="1" noMove="1" noResize="1" noEditPoints="1" noAdjustHandles="1" noChangeArrowheads="1" noChangeShapeType="1" noTextEdit="1"/>
              </p:cNvSpPr>
              <p:nvPr/>
            </p:nvSpPr>
            <p:spPr>
              <a:xfrm>
                <a:off x="838199" y="1465007"/>
                <a:ext cx="9377504" cy="552972"/>
              </a:xfrm>
              <a:prstGeom prst="rect">
                <a:avLst/>
              </a:prstGeom>
              <a:blipFill>
                <a:blip r:embed="rId2"/>
                <a:stretch>
                  <a:fillRect/>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DDD57B0F-8069-AFAF-CEEB-82C74F443DAA}"/>
              </a:ext>
            </a:extLst>
          </p:cNvPr>
          <p:cNvSpPr/>
          <p:nvPr/>
        </p:nvSpPr>
        <p:spPr>
          <a:xfrm>
            <a:off x="7241309" y="1465007"/>
            <a:ext cx="2647990" cy="552972"/>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89285717-32A6-640C-B7FD-7F60C239CFA3}"/>
              </a:ext>
            </a:extLst>
          </p:cNvPr>
          <p:cNvSpPr txBox="1"/>
          <p:nvPr/>
        </p:nvSpPr>
        <p:spPr>
          <a:xfrm>
            <a:off x="7159890" y="2152207"/>
            <a:ext cx="2236510" cy="707886"/>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均值，这是个投影</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r>
              <a:rPr kumimoji="1" lang="zh-CN" altLang="en-US" sz="2000" dirty="0">
                <a:solidFill>
                  <a:schemeClr val="bg1"/>
                </a:solidFill>
                <a:latin typeface="Microsoft YaHei" panose="020B0503020204020204" pitchFamily="34" charset="-122"/>
                <a:ea typeface="Microsoft YaHei" panose="020B0503020204020204" pitchFamily="34" charset="-122"/>
              </a:rPr>
              <a:t>线性最优估计</a:t>
            </a:r>
          </a:p>
        </p:txBody>
      </p:sp>
      <p:sp>
        <p:nvSpPr>
          <p:cNvPr id="10" name="圆角矩形 9">
            <a:extLst>
              <a:ext uri="{FF2B5EF4-FFF2-40B4-BE49-F238E27FC236}">
                <a16:creationId xmlns:a16="http://schemas.microsoft.com/office/drawing/2014/main" id="{508C9799-F1C3-633F-2A9C-AC25048718A0}"/>
              </a:ext>
            </a:extLst>
          </p:cNvPr>
          <p:cNvSpPr/>
          <p:nvPr/>
        </p:nvSpPr>
        <p:spPr>
          <a:xfrm>
            <a:off x="4327742" y="1465007"/>
            <a:ext cx="2185792" cy="552972"/>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3C5926B5-D6B8-8127-FBB7-B91B609800BE}"/>
              </a:ext>
            </a:extLst>
          </p:cNvPr>
          <p:cNvSpPr txBox="1"/>
          <p:nvPr/>
        </p:nvSpPr>
        <p:spPr>
          <a:xfrm>
            <a:off x="3583358" y="2152207"/>
            <a:ext cx="3005951" cy="1015663"/>
          </a:xfrm>
          <a:prstGeom prst="rect">
            <a:avLst/>
          </a:prstGeom>
          <a:noFill/>
        </p:spPr>
        <p:txBody>
          <a:bodyPr wrap="none" rtlCol="0">
            <a:spAutoFit/>
          </a:bodyPr>
          <a:lstStyle/>
          <a:p>
            <a:pPr algn="ctr"/>
            <a:r>
              <a:rPr kumimoji="1" lang="zh-CN" altLang="en-US" sz="2000" dirty="0">
                <a:solidFill>
                  <a:schemeClr val="bg1"/>
                </a:solidFill>
                <a:latin typeface="Microsoft YaHei" panose="020B0503020204020204" pitchFamily="34" charset="-122"/>
                <a:ea typeface="Microsoft YaHei" panose="020B0503020204020204" pitchFamily="34" charset="-122"/>
              </a:rPr>
              <a:t>协方差矩阵</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ctr"/>
            <a:r>
              <a:rPr kumimoji="1" lang="zh-CN" altLang="en-US" sz="2000" dirty="0">
                <a:solidFill>
                  <a:schemeClr val="bg1"/>
                </a:solidFill>
                <a:latin typeface="Microsoft YaHei" panose="020B0503020204020204" pitchFamily="34" charset="-122"/>
                <a:ea typeface="Microsoft YaHei" panose="020B0503020204020204" pitchFamily="34" charset="-122"/>
              </a:rPr>
              <a:t>正定的，变小了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ctr"/>
            <a:r>
              <a:rPr kumimoji="1" lang="zh-CN" altLang="en-US" sz="2000" dirty="0">
                <a:solidFill>
                  <a:schemeClr val="bg1"/>
                </a:solidFill>
                <a:latin typeface="Microsoft YaHei" panose="020B0503020204020204" pitchFamily="34" charset="-122"/>
                <a:ea typeface="Microsoft YaHei" panose="020B0503020204020204" pitchFamily="34" charset="-122"/>
              </a:rPr>
              <a:t>柯西不等式（矩阵版本）</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B8E51818-434E-57A8-C423-7C9DFC01F168}"/>
              </a:ext>
            </a:extLst>
          </p:cNvPr>
          <p:cNvSpPr txBox="1"/>
          <p:nvPr/>
        </p:nvSpPr>
        <p:spPr>
          <a:xfrm>
            <a:off x="839971" y="3359888"/>
            <a:ext cx="10792047" cy="234622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300</a:t>
            </a:r>
            <a:r>
              <a:rPr kumimoji="1" lang="zh-CN" altLang="en-US" sz="2000" dirty="0">
                <a:solidFill>
                  <a:schemeClr val="bg1"/>
                </a:solidFill>
                <a:latin typeface="Microsoft YaHei" panose="020B0503020204020204" pitchFamily="34" charset="-122"/>
                <a:ea typeface="Microsoft YaHei" panose="020B0503020204020204" pitchFamily="34" charset="-122"/>
              </a:rPr>
              <a:t>多年以来，几乎</a:t>
            </a:r>
            <a:r>
              <a:rPr kumimoji="1" lang="en-US" altLang="zh-CN" sz="2000" dirty="0">
                <a:solidFill>
                  <a:schemeClr val="bg1"/>
                </a:solidFill>
                <a:latin typeface="Microsoft YaHei" panose="020B0503020204020204" pitchFamily="34" charset="-122"/>
                <a:ea typeface="Microsoft YaHei" panose="020B0503020204020204" pitchFamily="34" charset="-122"/>
              </a:rPr>
              <a:t>90%</a:t>
            </a:r>
            <a:r>
              <a:rPr kumimoji="1" lang="zh-CN" altLang="en-US" sz="2000" dirty="0">
                <a:solidFill>
                  <a:schemeClr val="bg1"/>
                </a:solidFill>
                <a:latin typeface="Microsoft YaHei" panose="020B0503020204020204" pitchFamily="34" charset="-122"/>
                <a:ea typeface="Microsoft YaHei" panose="020B0503020204020204" pitchFamily="34" charset="-122"/>
              </a:rPr>
              <a:t>的电子、通信、计算机和人工智能学科仍然以高斯为基础</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高斯的条件分布仍然是高斯分布</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均值吸收了条件的信息</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方差变小了，因为有了先验知识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高斯下的最优估计就是线性最优估计</a:t>
            </a:r>
          </a:p>
        </p:txBody>
      </p:sp>
    </p:spTree>
    <p:extLst>
      <p:ext uri="{BB962C8B-B14F-4D97-AF65-F5344CB8AC3E}">
        <p14:creationId xmlns:p14="http://schemas.microsoft.com/office/powerpoint/2010/main" val="2365036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A7CA5-E744-3B98-72CC-96723FE3E0A0}"/>
              </a:ext>
            </a:extLst>
          </p:cNvPr>
          <p:cNvSpPr>
            <a:spLocks noGrp="1"/>
          </p:cNvSpPr>
          <p:nvPr>
            <p:ph type="title"/>
          </p:nvPr>
        </p:nvSpPr>
        <p:spPr/>
        <p:txBody>
          <a:bodyPr/>
          <a:lstStyle/>
          <a:p>
            <a:r>
              <a:rPr kumimoji="1" lang="en-US" altLang="zh-CN" dirty="0"/>
              <a:t>Calculus</a:t>
            </a:r>
            <a:endParaRPr kumimoji="1" lang="zh-CN" altLang="en-US"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65D06770-45D3-00D3-7701-072240A50F46}"/>
                  </a:ext>
                </a:extLst>
              </p:cNvPr>
              <p:cNvSpPr txBox="1"/>
              <p:nvPr/>
            </p:nvSpPr>
            <p:spPr>
              <a:xfrm>
                <a:off x="1366220" y="1688951"/>
                <a:ext cx="9974879" cy="3269549"/>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微积分回顾：</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微积分的基础与核心有极限、导数和积分三大类概念，其中导数和积分都可以采用极限进行定义</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复变函数与积分变换：课程需要有在复平面空间</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ℂ</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的基本认识，会重点对傅立叶变换、拉普拉斯变换和</a:t>
                </a:r>
                <a:r>
                  <a:rPr kumimoji="1" lang="en-US" altLang="zh-CN" sz="2000" dirty="0">
                    <a:solidFill>
                      <a:schemeClr val="bg1"/>
                    </a:solidFill>
                    <a:latin typeface="Microsoft YaHei" panose="020B0503020204020204" pitchFamily="34" charset="-122"/>
                    <a:ea typeface="Microsoft YaHei" panose="020B0503020204020204" pitchFamily="34" charset="-122"/>
                  </a:rPr>
                  <a:t>z-</a:t>
                </a:r>
                <a:r>
                  <a:rPr kumimoji="1" lang="zh-CN" altLang="en-US" sz="2000" dirty="0">
                    <a:solidFill>
                      <a:schemeClr val="bg1"/>
                    </a:solidFill>
                    <a:latin typeface="Microsoft YaHei" panose="020B0503020204020204" pitchFamily="34" charset="-122"/>
                    <a:ea typeface="Microsoft YaHei" panose="020B0503020204020204" pitchFamily="34" charset="-122"/>
                  </a:rPr>
                  <a:t>变换进行详细讨论</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随机微积分：本课程中需要引入一门比较新的数学领域，就是随机微积分，从经典的微积分类比得出随机微积分的相关概念</a:t>
                </a:r>
              </a:p>
            </p:txBody>
          </p:sp>
        </mc:Choice>
        <mc:Fallback>
          <p:sp>
            <p:nvSpPr>
              <p:cNvPr id="3" name="文本框 2">
                <a:extLst>
                  <a:ext uri="{FF2B5EF4-FFF2-40B4-BE49-F238E27FC236}">
                    <a16:creationId xmlns:a16="http://schemas.microsoft.com/office/drawing/2014/main" id="{65D06770-45D3-00D3-7701-072240A50F46}"/>
                  </a:ext>
                </a:extLst>
              </p:cNvPr>
              <p:cNvSpPr txBox="1">
                <a:spLocks noRot="1" noChangeAspect="1" noMove="1" noResize="1" noEditPoints="1" noAdjustHandles="1" noChangeArrowheads="1" noChangeShapeType="1" noTextEdit="1"/>
              </p:cNvSpPr>
              <p:nvPr/>
            </p:nvSpPr>
            <p:spPr>
              <a:xfrm>
                <a:off x="1366220" y="1688951"/>
                <a:ext cx="9974879" cy="3269549"/>
              </a:xfrm>
              <a:prstGeom prst="rect">
                <a:avLst/>
              </a:prstGeom>
              <a:blipFill>
                <a:blip r:embed="rId2"/>
                <a:stretch>
                  <a:fillRect l="-509" b="-2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41861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4ECB9-66B0-2D78-DF0D-421797F4D0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80A8CE1-D49D-7096-586A-7F310DE211C2}"/>
              </a:ext>
            </a:extLst>
          </p:cNvPr>
          <p:cNvSpPr>
            <a:spLocks noGrp="1"/>
          </p:cNvSpPr>
          <p:nvPr>
            <p:ph type="title"/>
          </p:nvPr>
        </p:nvSpPr>
        <p:spPr>
          <a:xfrm>
            <a:off x="838199" y="13978"/>
            <a:ext cx="10311731" cy="1000379"/>
          </a:xfrm>
        </p:spPr>
        <p:txBody>
          <a:bodyPr>
            <a:normAutofit fontScale="90000"/>
          </a:bodyPr>
          <a:lstStyle/>
          <a:p>
            <a:r>
              <a:rPr kumimoji="1" lang="en-US" altLang="zh-CN" dirty="0"/>
              <a:t>Conditional Distribution of Gaussian</a:t>
            </a:r>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0492FD4-9F94-A2D9-CCD9-FE5F88AA5D7B}"/>
                  </a:ext>
                </a:extLst>
              </p:cNvPr>
              <p:cNvSpPr txBox="1"/>
              <p:nvPr/>
            </p:nvSpPr>
            <p:spPr>
              <a:xfrm>
                <a:off x="838199" y="1465007"/>
                <a:ext cx="9377504" cy="5529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m:rPr>
                                  <m:brk m:alnAt="7"/>
                                </m:r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m:rPr>
                                  <m:brk m:alnAt="7"/>
                                </m:r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d>
                            <m:d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e>
                          </m:d>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𝟐𝟏</m:t>
                              </m:r>
                            </m:sub>
                          </m:sSub>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𝟏𝟏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bg1"/>
                                  </a:solidFill>
                                  <a:latin typeface="Cambria Math" panose="02040503050406030204" pitchFamily="18" charset="0"/>
                                  <a:ea typeface="Microsoft YaHei" panose="020B0503020204020204" pitchFamily="34" charset="-122"/>
                                </a:rPr>
                              </m:ctrlPr>
                            </m:sSubSup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bSup>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d>
                            <m:dPr>
                              <m:begChr m:val="（"/>
                              <m:endChr m:val="）"/>
                              <m:ctrlPr>
                                <a:rPr kumimoji="1" lang="zh-CN" altLang="en-US" sz="2000" b="0" i="1" smtClean="0">
                                  <a:solidFill>
                                    <a:schemeClr val="accent5">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d>
                                <m:d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e>
                              </m:d>
                            </m:e>
                          </m:d>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F00D45C-1984-36A9-AA5E-CA7013ECF1E7}"/>
                  </a:ext>
                </a:extLst>
              </p:cNvPr>
              <p:cNvSpPr txBox="1">
                <a:spLocks noRot="1" noChangeAspect="1" noMove="1" noResize="1" noEditPoints="1" noAdjustHandles="1" noChangeArrowheads="1" noChangeShapeType="1" noTextEdit="1"/>
              </p:cNvSpPr>
              <p:nvPr/>
            </p:nvSpPr>
            <p:spPr>
              <a:xfrm>
                <a:off x="838199" y="1465007"/>
                <a:ext cx="9377504" cy="552972"/>
              </a:xfrm>
              <a:prstGeom prst="rect">
                <a:avLst/>
              </a:prstGeom>
              <a:blipFill>
                <a:blip r:embed="rId2"/>
                <a:stretch>
                  <a:fillRect/>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C2E9B8FC-A886-DA87-5AA6-8DF850BFC210}"/>
              </a:ext>
            </a:extLst>
          </p:cNvPr>
          <p:cNvSpPr/>
          <p:nvPr/>
        </p:nvSpPr>
        <p:spPr>
          <a:xfrm>
            <a:off x="7241309" y="1465007"/>
            <a:ext cx="2647990" cy="552972"/>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2BBEE33E-C8B3-1327-C54F-87BB2607524D}"/>
              </a:ext>
            </a:extLst>
          </p:cNvPr>
          <p:cNvSpPr txBox="1"/>
          <p:nvPr/>
        </p:nvSpPr>
        <p:spPr>
          <a:xfrm>
            <a:off x="7159890" y="2152207"/>
            <a:ext cx="2236510" cy="707886"/>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均值，这是个投影</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r>
              <a:rPr kumimoji="1" lang="zh-CN" altLang="en-US" sz="2000" dirty="0">
                <a:solidFill>
                  <a:schemeClr val="bg1"/>
                </a:solidFill>
                <a:latin typeface="Microsoft YaHei" panose="020B0503020204020204" pitchFamily="34" charset="-122"/>
                <a:ea typeface="Microsoft YaHei" panose="020B0503020204020204" pitchFamily="34" charset="-122"/>
              </a:rPr>
              <a:t>线性最优估计</a:t>
            </a:r>
          </a:p>
        </p:txBody>
      </p:sp>
      <p:sp>
        <p:nvSpPr>
          <p:cNvPr id="10" name="圆角矩形 9">
            <a:extLst>
              <a:ext uri="{FF2B5EF4-FFF2-40B4-BE49-F238E27FC236}">
                <a16:creationId xmlns:a16="http://schemas.microsoft.com/office/drawing/2014/main" id="{D455A019-85C6-E3A4-DAC0-7C8041328BF3}"/>
              </a:ext>
            </a:extLst>
          </p:cNvPr>
          <p:cNvSpPr/>
          <p:nvPr/>
        </p:nvSpPr>
        <p:spPr>
          <a:xfrm>
            <a:off x="4327742" y="1465007"/>
            <a:ext cx="2185792" cy="552972"/>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ADDB1CD2-0FDE-B478-1D2A-C13EB5C1D039}"/>
              </a:ext>
            </a:extLst>
          </p:cNvPr>
          <p:cNvSpPr txBox="1"/>
          <p:nvPr/>
        </p:nvSpPr>
        <p:spPr>
          <a:xfrm>
            <a:off x="3583358" y="2152207"/>
            <a:ext cx="3005951" cy="1015663"/>
          </a:xfrm>
          <a:prstGeom prst="rect">
            <a:avLst/>
          </a:prstGeom>
          <a:noFill/>
        </p:spPr>
        <p:txBody>
          <a:bodyPr wrap="none" rtlCol="0">
            <a:spAutoFit/>
          </a:bodyPr>
          <a:lstStyle/>
          <a:p>
            <a:pPr algn="ctr"/>
            <a:r>
              <a:rPr kumimoji="1" lang="zh-CN" altLang="en-US" sz="2000" dirty="0">
                <a:solidFill>
                  <a:schemeClr val="bg1"/>
                </a:solidFill>
                <a:latin typeface="Microsoft YaHei" panose="020B0503020204020204" pitchFamily="34" charset="-122"/>
                <a:ea typeface="Microsoft YaHei" panose="020B0503020204020204" pitchFamily="34" charset="-122"/>
              </a:rPr>
              <a:t>协方差矩阵</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ctr"/>
            <a:r>
              <a:rPr kumimoji="1" lang="zh-CN" altLang="en-US" sz="2000" dirty="0">
                <a:solidFill>
                  <a:schemeClr val="bg1"/>
                </a:solidFill>
                <a:latin typeface="Microsoft YaHei" panose="020B0503020204020204" pitchFamily="34" charset="-122"/>
                <a:ea typeface="Microsoft YaHei" panose="020B0503020204020204" pitchFamily="34" charset="-122"/>
              </a:rPr>
              <a:t>正定的，变小了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ctr"/>
            <a:r>
              <a:rPr kumimoji="1" lang="zh-CN" altLang="en-US" sz="2000" dirty="0">
                <a:solidFill>
                  <a:schemeClr val="bg1"/>
                </a:solidFill>
                <a:latin typeface="Microsoft YaHei" panose="020B0503020204020204" pitchFamily="34" charset="-122"/>
                <a:ea typeface="Microsoft YaHei" panose="020B0503020204020204" pitchFamily="34" charset="-122"/>
              </a:rPr>
              <a:t>柯西不等式（矩阵版本）</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B76A9BA-0F69-E9F5-C778-6C100E57F55A}"/>
                  </a:ext>
                </a:extLst>
              </p:cNvPr>
              <p:cNvSpPr txBox="1"/>
              <p:nvPr/>
            </p:nvSpPr>
            <p:spPr>
              <a:xfrm>
                <a:off x="839971" y="3359888"/>
                <a:ext cx="10792047" cy="280788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机器学习和深度学习，经济学、工程学等中有这样的任务</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有一组数据</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，数据肯定是服从高斯的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有一个模型，假设是线性模型系统：</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𝑌</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𝐴𝑋</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，噪声是标准高斯分布，数据与噪声独立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目标是：</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𝑌</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如果离开高斯假设，那么将无法做出任何理论分析，几乎得不出任何有价值的结论</a:t>
                </a:r>
              </a:p>
            </p:txBody>
          </p:sp>
        </mc:Choice>
        <mc:Fallback xmlns="">
          <p:sp>
            <p:nvSpPr>
              <p:cNvPr id="12" name="文本框 11">
                <a:extLst>
                  <a:ext uri="{FF2B5EF4-FFF2-40B4-BE49-F238E27FC236}">
                    <a16:creationId xmlns:a16="http://schemas.microsoft.com/office/drawing/2014/main" id="{EB76A9BA-0F69-E9F5-C778-6C100E57F55A}"/>
                  </a:ext>
                </a:extLst>
              </p:cNvPr>
              <p:cNvSpPr txBox="1">
                <a:spLocks noRot="1" noChangeAspect="1" noMove="1" noResize="1" noEditPoints="1" noAdjustHandles="1" noChangeArrowheads="1" noChangeShapeType="1" noTextEdit="1"/>
              </p:cNvSpPr>
              <p:nvPr/>
            </p:nvSpPr>
            <p:spPr>
              <a:xfrm>
                <a:off x="839971" y="3359888"/>
                <a:ext cx="10792047" cy="2807885"/>
              </a:xfrm>
              <a:prstGeom prst="rect">
                <a:avLst/>
              </a:prstGeom>
              <a:blipFill>
                <a:blip r:embed="rId3"/>
                <a:stretch>
                  <a:fillRect l="-588" b="-31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46301CA-557F-1129-ADDD-48CC70382850}"/>
                  </a:ext>
                </a:extLst>
              </p:cNvPr>
              <p:cNvSpPr txBox="1"/>
              <p:nvPr/>
            </p:nvSpPr>
            <p:spPr>
              <a:xfrm>
                <a:off x="5607902" y="4802580"/>
                <a:ext cx="2142766" cy="60349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e>
                              <m:r>
                                <a:rPr lang="en-US" altLang="zh-CN" b="0" i="1" smtClean="0">
                                  <a:solidFill>
                                    <a:schemeClr val="bg1"/>
                                  </a:solidFill>
                                  <a:latin typeface="Cambria Math" panose="02040503050406030204" pitchFamily="18" charset="0"/>
                                </a:rPr>
                                <m:t>𝑌</m:t>
                              </m:r>
                            </m:e>
                          </m:eqAr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𝐼</m:t>
                                </m:r>
                              </m:e>
                              <m:e>
                                <m:r>
                                  <a:rPr kumimoji="1" lang="en-US" altLang="zh-CN" sz="2000" b="0" i="1" smtClean="0">
                                    <a:solidFill>
                                      <a:schemeClr val="bg1"/>
                                    </a:solidFill>
                                    <a:latin typeface="Cambria Math" panose="02040503050406030204" pitchFamily="18" charset="0"/>
                                    <a:ea typeface="Microsoft YaHei" panose="020B0503020204020204" pitchFamily="34" charset="-122"/>
                                  </a:rPr>
                                  <m:t>𝑂</m:t>
                                </m:r>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e>
                                <m:r>
                                  <a:rPr kumimoji="1" lang="en-US" altLang="zh-CN" sz="2000" b="0" i="1" smtClean="0">
                                    <a:solidFill>
                                      <a:schemeClr val="bg1"/>
                                    </a:solidFill>
                                    <a:latin typeface="Cambria Math" panose="02040503050406030204" pitchFamily="18" charset="0"/>
                                    <a:ea typeface="Microsoft YaHei" panose="020B0503020204020204" pitchFamily="34" charset="-122"/>
                                  </a:rPr>
                                  <m:t>𝐼</m:t>
                                </m:r>
                              </m:e>
                            </m:mr>
                          </m:m>
                        </m:e>
                      </m:d>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e>
                              <m:r>
                                <a:rPr lang="en-US" altLang="zh-CN" b="0" i="1" smtClean="0">
                                  <a:solidFill>
                                    <a:schemeClr val="bg1"/>
                                  </a:solidFill>
                                  <a:latin typeface="Cambria Math" panose="02040503050406030204" pitchFamily="18" charset="0"/>
                                </a:rPr>
                                <m:t>𝜀</m:t>
                              </m:r>
                            </m:e>
                          </m:eqAr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746301CA-557F-1129-ADDD-48CC70382850}"/>
                  </a:ext>
                </a:extLst>
              </p:cNvPr>
              <p:cNvSpPr txBox="1">
                <a:spLocks noRot="1" noChangeAspect="1" noMove="1" noResize="1" noEditPoints="1" noAdjustHandles="1" noChangeArrowheads="1" noChangeShapeType="1" noTextEdit="1"/>
              </p:cNvSpPr>
              <p:nvPr/>
            </p:nvSpPr>
            <p:spPr>
              <a:xfrm>
                <a:off x="5607902" y="4802580"/>
                <a:ext cx="2142766" cy="603499"/>
              </a:xfrm>
              <a:prstGeom prst="rect">
                <a:avLst/>
              </a:prstGeom>
              <a:blipFill>
                <a:blip r:embed="rId4"/>
                <a:stretch>
                  <a:fillRect b="-625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0BEC1E44-0DD6-22D9-B86C-8DEE8AAE93D9}"/>
              </a:ext>
            </a:extLst>
          </p:cNvPr>
          <p:cNvSpPr txBox="1"/>
          <p:nvPr/>
        </p:nvSpPr>
        <p:spPr>
          <a:xfrm>
            <a:off x="7703529" y="4904274"/>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联合高斯分布</a:t>
            </a:r>
          </a:p>
        </p:txBody>
      </p:sp>
    </p:spTree>
    <p:extLst>
      <p:ext uri="{BB962C8B-B14F-4D97-AF65-F5344CB8AC3E}">
        <p14:creationId xmlns:p14="http://schemas.microsoft.com/office/powerpoint/2010/main" val="8425229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2C682-7FCE-FC96-0448-7F642750A16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90073EA-8DC5-B6EF-F92A-5B6F76DD1AC9}"/>
              </a:ext>
            </a:extLst>
          </p:cNvPr>
          <p:cNvSpPr>
            <a:spLocks noGrp="1"/>
          </p:cNvSpPr>
          <p:nvPr>
            <p:ph type="title"/>
          </p:nvPr>
        </p:nvSpPr>
        <p:spPr>
          <a:xfrm>
            <a:off x="838199" y="13978"/>
            <a:ext cx="10311731" cy="1000379"/>
          </a:xfrm>
        </p:spPr>
        <p:txBody>
          <a:bodyPr>
            <a:normAutofit fontScale="90000"/>
          </a:bodyPr>
          <a:lstStyle/>
          <a:p>
            <a:r>
              <a:rPr kumimoji="1" lang="en-US" altLang="zh-CN" dirty="0"/>
              <a:t>Conditional Distribution of Gaussian</a:t>
            </a:r>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74FDAFA-37B1-779C-6ED9-DF4A4626F92C}"/>
                  </a:ext>
                </a:extLst>
              </p:cNvPr>
              <p:cNvSpPr txBox="1"/>
              <p:nvPr/>
            </p:nvSpPr>
            <p:spPr>
              <a:xfrm>
                <a:off x="838199" y="1465007"/>
                <a:ext cx="9377504" cy="5529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m:rPr>
                                  <m:brk m:alnAt="7"/>
                                </m:r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m:rPr>
                                  <m:brk m:alnAt="7"/>
                                </m:r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d>
                            <m:d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up>
                              </m:sSubSup>
                            </m:e>
                          </m:d>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𝟐𝟏</m:t>
                              </m:r>
                            </m:sub>
                          </m:sSub>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𝟏𝟏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bg1"/>
                                  </a:solidFill>
                                  <a:latin typeface="Cambria Math" panose="02040503050406030204" pitchFamily="18" charset="0"/>
                                  <a:ea typeface="Microsoft YaHei" panose="020B0503020204020204" pitchFamily="34" charset="-122"/>
                                </a:rPr>
                              </m:ctrlPr>
                            </m:sSubSup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𝟐𝟐</m:t>
                              </m:r>
                            </m:sub>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bSup>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𝟐𝟏</m:t>
                              </m:r>
                            </m:sub>
                          </m:sSub>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d>
                            <m:dPr>
                              <m:begChr m:val="（"/>
                              <m:endChr m:val="）"/>
                              <m:ctrlPr>
                                <a:rPr kumimoji="1" lang="zh-CN" altLang="en-US" sz="2000" b="0" i="1" smtClean="0">
                                  <a:solidFill>
                                    <a:schemeClr val="accent5">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d>
                                <m:d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e>
                              </m:d>
                            </m:e>
                          </m:d>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F00D45C-1984-36A9-AA5E-CA7013ECF1E7}"/>
                  </a:ext>
                </a:extLst>
              </p:cNvPr>
              <p:cNvSpPr txBox="1">
                <a:spLocks noRot="1" noChangeAspect="1" noMove="1" noResize="1" noEditPoints="1" noAdjustHandles="1" noChangeArrowheads="1" noChangeShapeType="1" noTextEdit="1"/>
              </p:cNvSpPr>
              <p:nvPr/>
            </p:nvSpPr>
            <p:spPr>
              <a:xfrm>
                <a:off x="838199" y="1465007"/>
                <a:ext cx="9377504" cy="552972"/>
              </a:xfrm>
              <a:prstGeom prst="rect">
                <a:avLst/>
              </a:prstGeom>
              <a:blipFill>
                <a:blip r:embed="rId2"/>
                <a:stretch>
                  <a:fillRect/>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662E0DDC-A075-A9CA-615C-7B290957A230}"/>
              </a:ext>
            </a:extLst>
          </p:cNvPr>
          <p:cNvSpPr/>
          <p:nvPr/>
        </p:nvSpPr>
        <p:spPr>
          <a:xfrm>
            <a:off x="7241309" y="1465007"/>
            <a:ext cx="2647990" cy="552972"/>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0" name="圆角矩形 9">
            <a:extLst>
              <a:ext uri="{FF2B5EF4-FFF2-40B4-BE49-F238E27FC236}">
                <a16:creationId xmlns:a16="http://schemas.microsoft.com/office/drawing/2014/main" id="{A7AA0E81-54FF-1EE5-FBF4-8533A5FD7654}"/>
              </a:ext>
            </a:extLst>
          </p:cNvPr>
          <p:cNvSpPr/>
          <p:nvPr/>
        </p:nvSpPr>
        <p:spPr>
          <a:xfrm>
            <a:off x="4327742" y="1465007"/>
            <a:ext cx="2185792" cy="552972"/>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66E6A9A-FD12-F1F6-BEF9-AC04A42D9B9A}"/>
                  </a:ext>
                </a:extLst>
              </p:cNvPr>
              <p:cNvSpPr txBox="1"/>
              <p:nvPr/>
            </p:nvSpPr>
            <p:spPr>
              <a:xfrm>
                <a:off x="1033153" y="2619295"/>
                <a:ext cx="151984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𝑌</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𝐴𝑋</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466E6A9A-FD12-F1F6-BEF9-AC04A42D9B9A}"/>
                  </a:ext>
                </a:extLst>
              </p:cNvPr>
              <p:cNvSpPr txBox="1">
                <a:spLocks noRot="1" noChangeAspect="1" noMove="1" noResize="1" noEditPoints="1" noAdjustHandles="1" noChangeArrowheads="1" noChangeShapeType="1" noTextEdit="1"/>
              </p:cNvSpPr>
              <p:nvPr/>
            </p:nvSpPr>
            <p:spPr>
              <a:xfrm>
                <a:off x="1033153" y="2619295"/>
                <a:ext cx="1519840"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26E8BF9-BFD8-420D-6CBD-57DDB9E0355B}"/>
                  </a:ext>
                </a:extLst>
              </p:cNvPr>
              <p:cNvSpPr txBox="1"/>
              <p:nvPr/>
            </p:nvSpPr>
            <p:spPr>
              <a:xfrm>
                <a:off x="3146961" y="2517569"/>
                <a:ext cx="2142766" cy="603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e>
                              <m:r>
                                <a:rPr lang="en-US" altLang="zh-CN" sz="2000" b="0" i="1" smtClean="0">
                                  <a:solidFill>
                                    <a:schemeClr val="bg1"/>
                                  </a:solidFill>
                                  <a:latin typeface="Cambria Math" panose="02040503050406030204" pitchFamily="18" charset="0"/>
                                </a:rPr>
                                <m:t>𝑌</m:t>
                              </m:r>
                            </m:e>
                          </m:eqAr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𝐼</m:t>
                                </m:r>
                              </m:e>
                              <m:e>
                                <m:r>
                                  <a:rPr kumimoji="1" lang="en-US" altLang="zh-CN" sz="2000" b="0" i="1" smtClean="0">
                                    <a:solidFill>
                                      <a:schemeClr val="bg1"/>
                                    </a:solidFill>
                                    <a:latin typeface="Cambria Math" panose="02040503050406030204" pitchFamily="18" charset="0"/>
                                    <a:ea typeface="Microsoft YaHei" panose="020B0503020204020204" pitchFamily="34" charset="-122"/>
                                  </a:rPr>
                                  <m:t>𝑂</m:t>
                                </m:r>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e>
                                <m:r>
                                  <a:rPr kumimoji="1" lang="en-US" altLang="zh-CN" sz="2000" b="0" i="1" smtClean="0">
                                    <a:solidFill>
                                      <a:schemeClr val="bg1"/>
                                    </a:solidFill>
                                    <a:latin typeface="Cambria Math" panose="02040503050406030204" pitchFamily="18" charset="0"/>
                                    <a:ea typeface="Microsoft YaHei" panose="020B0503020204020204" pitchFamily="34" charset="-122"/>
                                  </a:rPr>
                                  <m:t>𝐼</m:t>
                                </m:r>
                              </m:e>
                            </m:mr>
                          </m:m>
                        </m:e>
                      </m:d>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e>
                              <m:r>
                                <a:rPr lang="en-US" altLang="zh-CN" sz="2000" b="0" i="1" smtClean="0">
                                  <a:solidFill>
                                    <a:schemeClr val="bg1"/>
                                  </a:solidFill>
                                  <a:latin typeface="Cambria Math" panose="02040503050406030204" pitchFamily="18" charset="0"/>
                                </a:rPr>
                                <m:t>𝜀</m:t>
                              </m:r>
                            </m:e>
                          </m:eqAr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326E8BF9-BFD8-420D-6CBD-57DDB9E0355B}"/>
                  </a:ext>
                </a:extLst>
              </p:cNvPr>
              <p:cNvSpPr txBox="1">
                <a:spLocks noRot="1" noChangeAspect="1" noMove="1" noResize="1" noEditPoints="1" noAdjustHandles="1" noChangeArrowheads="1" noChangeShapeType="1" noTextEdit="1"/>
              </p:cNvSpPr>
              <p:nvPr/>
            </p:nvSpPr>
            <p:spPr>
              <a:xfrm>
                <a:off x="3146961" y="2517569"/>
                <a:ext cx="2142766" cy="603563"/>
              </a:xfrm>
              <a:prstGeom prst="rect">
                <a:avLst/>
              </a:prstGeom>
              <a:blipFill>
                <a:blip r:embed="rId4"/>
                <a:stretch>
                  <a:fillRect b="-6250"/>
                </a:stretch>
              </a:blipFill>
            </p:spPr>
            <p:txBody>
              <a:bodyPr/>
              <a:lstStyle/>
              <a:p>
                <a:r>
                  <a:rPr lang="zh-CN" altLang="en-US">
                    <a:noFill/>
                  </a:rPr>
                  <a:t> </a:t>
                </a:r>
              </a:p>
            </p:txBody>
          </p:sp>
        </mc:Fallback>
      </mc:AlternateContent>
      <p:cxnSp>
        <p:nvCxnSpPr>
          <p:cNvPr id="14" name="直线连接符 13">
            <a:extLst>
              <a:ext uri="{FF2B5EF4-FFF2-40B4-BE49-F238E27FC236}">
                <a16:creationId xmlns:a16="http://schemas.microsoft.com/office/drawing/2014/main" id="{E4217572-EC1B-BC57-A706-AD208A9A5C7C}"/>
              </a:ext>
            </a:extLst>
          </p:cNvPr>
          <p:cNvCxnSpPr/>
          <p:nvPr/>
        </p:nvCxnSpPr>
        <p:spPr>
          <a:xfrm>
            <a:off x="1033153" y="3646967"/>
            <a:ext cx="9897117"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4685112-3C1E-2C1B-9B2A-91839BBD6376}"/>
                  </a:ext>
                </a:extLst>
              </p:cNvPr>
              <p:cNvSpPr txBox="1"/>
              <p:nvPr/>
            </p:nvSpPr>
            <p:spPr>
              <a:xfrm>
                <a:off x="1185333" y="3962400"/>
                <a:ext cx="125720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74685112-3C1E-2C1B-9B2A-91839BBD6376}"/>
                  </a:ext>
                </a:extLst>
              </p:cNvPr>
              <p:cNvSpPr txBox="1">
                <a:spLocks noRot="1" noChangeAspect="1" noMove="1" noResize="1" noEditPoints="1" noAdjustHandles="1" noChangeArrowheads="1" noChangeShapeType="1" noTextEdit="1"/>
              </p:cNvSpPr>
              <p:nvPr/>
            </p:nvSpPr>
            <p:spPr>
              <a:xfrm>
                <a:off x="1185333" y="3962400"/>
                <a:ext cx="1257204" cy="400110"/>
              </a:xfrm>
              <a:prstGeom prst="rect">
                <a:avLst/>
              </a:prstGeom>
              <a:blipFill>
                <a:blip r:embed="rId5"/>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D5A19B7-A3F2-3C96-D02B-3C2EE1065D07}"/>
                  </a:ext>
                </a:extLst>
              </p:cNvPr>
              <p:cNvSpPr txBox="1"/>
              <p:nvPr/>
            </p:nvSpPr>
            <p:spPr>
              <a:xfrm>
                <a:off x="1033153" y="4451684"/>
                <a:ext cx="3759491" cy="2400657"/>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𝑿𝒀</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𝑿</m:t>
                              </m:r>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𝑿</m:t>
                                  </m:r>
                                </m:sub>
                              </m:sSub>
                            </m:e>
                          </m:d>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𝒀</m:t>
                                  </m:r>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𝒀</m:t>
                                      </m:r>
                                    </m:sub>
                                  </m:sSub>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e>
                      </m:d>
                    </m:oMath>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𝑿</m:t>
                              </m:r>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𝑿</m:t>
                                  </m:r>
                                </m:sub>
                              </m:sSub>
                            </m:e>
                          </m:d>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𝑨𝑿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𝜺</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𝑨</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e>
                      </m:d>
                    </m:oMath>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𝑋</m:t>
                              </m:r>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𝜇</m:t>
                                  </m:r>
                                </m:e>
                                <m:sub>
                                  <m:r>
                                    <a:rPr kumimoji="1" lang="en-US" altLang="zh-CN" sz="2000" i="1">
                                      <a:solidFill>
                                        <a:schemeClr val="bg1"/>
                                      </a:solidFill>
                                      <a:latin typeface="Cambria Math" panose="02040503050406030204" pitchFamily="18" charset="0"/>
                                      <a:ea typeface="Microsoft YaHei" panose="020B0503020204020204" pitchFamily="34" charset="-122"/>
                                    </a:rPr>
                                    <m:t>𝑋</m:t>
                                  </m:r>
                                </m:sub>
                              </m:sSub>
                            </m:e>
                          </m:d>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𝑋</m:t>
                                      </m:r>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𝜇</m:t>
                                          </m:r>
                                        </m:e>
                                        <m:sub>
                                          <m:r>
                                            <a:rPr kumimoji="1" lang="en-US" altLang="zh-CN" sz="2000" i="1">
                                              <a:solidFill>
                                                <a:schemeClr val="bg1"/>
                                              </a:solidFill>
                                              <a:latin typeface="Cambria Math" panose="02040503050406030204" pitchFamily="18" charset="0"/>
                                              <a:ea typeface="Microsoft YaHei" panose="020B0503020204020204" pitchFamily="34" charset="-122"/>
                                            </a:rPr>
                                            <m:t>𝑋</m:t>
                                          </m:r>
                                        </m:sub>
                                      </m:sSub>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𝜺</m:t>
                                  </m:r>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e>
                      </m:d>
                    </m:oMath>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𝑋</m:t>
                              </m:r>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𝜇</m:t>
                                  </m:r>
                                </m:e>
                                <m:sub>
                                  <m:r>
                                    <a:rPr kumimoji="1" lang="en-US" altLang="zh-CN" sz="2000" i="1">
                                      <a:solidFill>
                                        <a:schemeClr val="bg1"/>
                                      </a:solidFill>
                                      <a:latin typeface="Cambria Math" panose="02040503050406030204" pitchFamily="18" charset="0"/>
                                      <a:ea typeface="Microsoft YaHei" panose="020B0503020204020204" pitchFamily="34" charset="-122"/>
                                    </a:rPr>
                                    <m:t>𝑋</m:t>
                                  </m:r>
                                </m:sub>
                              </m:sSub>
                            </m:e>
                          </m:d>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𝑋</m:t>
                                  </m:r>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𝜇</m:t>
                                      </m:r>
                                    </m:e>
                                    <m:sub>
                                      <m:r>
                                        <a:rPr kumimoji="1" lang="en-US" altLang="zh-CN" sz="2000" i="1">
                                          <a:solidFill>
                                            <a:schemeClr val="bg1"/>
                                          </a:solidFill>
                                          <a:latin typeface="Cambria Math" panose="02040503050406030204" pitchFamily="18" charset="0"/>
                                          <a:ea typeface="Microsoft YaHei" panose="020B0503020204020204" pitchFamily="34" charset="-122"/>
                                        </a:rPr>
                                        <m:t>𝑋</m:t>
                                      </m:r>
                                    </m:sub>
                                  </m:sSub>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e>
                      </m:d>
                    </m:oMath>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0D5A19B7-A3F2-3C96-D02B-3C2EE1065D07}"/>
                  </a:ext>
                </a:extLst>
              </p:cNvPr>
              <p:cNvSpPr txBox="1">
                <a:spLocks noRot="1" noChangeAspect="1" noMove="1" noResize="1" noEditPoints="1" noAdjustHandles="1" noChangeArrowheads="1" noChangeShapeType="1" noTextEdit="1"/>
              </p:cNvSpPr>
              <p:nvPr/>
            </p:nvSpPr>
            <p:spPr>
              <a:xfrm>
                <a:off x="1033153" y="4451684"/>
                <a:ext cx="3759491" cy="240065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370A406-A6E3-2715-E301-6845EE031EEE}"/>
                  </a:ext>
                </a:extLst>
              </p:cNvPr>
              <p:cNvSpPr txBox="1"/>
              <p:nvPr/>
            </p:nvSpPr>
            <p:spPr>
              <a:xfrm>
                <a:off x="5606716" y="4451684"/>
                <a:ext cx="4567982" cy="1938992"/>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𝒀</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𝒀</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𝒀</m:t>
                                  </m:r>
                                </m:sub>
                              </m:sSub>
                            </m:e>
                          </m:d>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𝒀</m:t>
                                  </m:r>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𝒀</m:t>
                                      </m:r>
                                    </m:sub>
                                  </m:sSub>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e>
                      </m:d>
                    </m:oMath>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𝑨𝑿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𝑨</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𝜺</m:t>
                              </m:r>
                            </m:e>
                          </m:d>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𝑨𝑿</m:t>
                                  </m:r>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𝑨</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𝝁</m:t>
                                      </m:r>
                                    </m:e>
                                    <m:sub>
                                      <m:r>
                                        <a:rPr kumimoji="1" lang="en-US" altLang="zh-CN" sz="2000" b="1" i="1">
                                          <a:solidFill>
                                            <a:schemeClr val="bg1"/>
                                          </a:solidFill>
                                          <a:latin typeface="Cambria Math" panose="02040503050406030204" pitchFamily="18" charset="0"/>
                                          <a:ea typeface="Microsoft YaHei" panose="020B0503020204020204" pitchFamily="34" charset="-122"/>
                                        </a:rPr>
                                        <m:t>𝑿</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𝜺</m:t>
                                  </m:r>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e>
                      </m:d>
                    </m:oMath>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𝑨</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e>
                          </m:d>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e>
                      </m:d>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𝜺</m:t>
                          </m:r>
                        </m:sub>
                      </m:sSub>
                    </m:oMath>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𝑨</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𝜺</m:t>
                          </m:r>
                        </m:sub>
                      </m:sSub>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F370A406-A6E3-2715-E301-6845EE031EEE}"/>
                  </a:ext>
                </a:extLst>
              </p:cNvPr>
              <p:cNvSpPr txBox="1">
                <a:spLocks noRot="1" noChangeAspect="1" noMove="1" noResize="1" noEditPoints="1" noAdjustHandles="1" noChangeArrowheads="1" noChangeShapeType="1" noTextEdit="1"/>
              </p:cNvSpPr>
              <p:nvPr/>
            </p:nvSpPr>
            <p:spPr>
              <a:xfrm>
                <a:off x="5606716" y="4451684"/>
                <a:ext cx="4567982" cy="193899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DB2C3F1-4E1C-176F-FCF9-C0F3925A4B38}"/>
                  </a:ext>
                </a:extLst>
              </p:cNvPr>
              <p:cNvSpPr txBox="1"/>
              <p:nvPr/>
            </p:nvSpPr>
            <p:spPr>
              <a:xfrm>
                <a:off x="5420638" y="2407254"/>
                <a:ext cx="5284908" cy="4070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𝑨</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𝑿</m:t>
                                  </m:r>
                                </m:sub>
                              </m:sSub>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i="1">
                                      <a:solidFill>
                                        <a:schemeClr val="bg1"/>
                                      </a:solidFill>
                                      <a:latin typeface="Cambria Math" panose="02040503050406030204" pitchFamily="18" charset="0"/>
                                      <a:ea typeface="Microsoft YaHei" panose="020B0503020204020204" pitchFamily="34" charset="-122"/>
                                    </a:rPr>
                                    <m:t>𝑨</m:t>
                                  </m:r>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𝜮</m:t>
                                  </m:r>
                                </m:e>
                                <m:sub>
                                  <m:r>
                                    <a:rPr kumimoji="1" lang="en-US" altLang="zh-CN" sz="2000" b="1" i="1">
                                      <a:solidFill>
                                        <a:schemeClr val="bg1"/>
                                      </a:solidFill>
                                      <a:latin typeface="Cambria Math" panose="02040503050406030204" pitchFamily="18" charset="0"/>
                                      <a:ea typeface="Microsoft YaHei" panose="020B0503020204020204" pitchFamily="34" charset="-122"/>
                                    </a:rPr>
                                    <m:t>𝜺</m:t>
                                  </m:r>
                                </m:sub>
                              </m:sSub>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p>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𝒀</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𝑨</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6DB2C3F1-4E1C-176F-FCF9-C0F3925A4B38}"/>
                  </a:ext>
                </a:extLst>
              </p:cNvPr>
              <p:cNvSpPr txBox="1">
                <a:spLocks noRot="1" noChangeAspect="1" noMove="1" noResize="1" noEditPoints="1" noAdjustHandles="1" noChangeArrowheads="1" noChangeShapeType="1" noTextEdit="1"/>
              </p:cNvSpPr>
              <p:nvPr/>
            </p:nvSpPr>
            <p:spPr>
              <a:xfrm>
                <a:off x="5420638" y="2407254"/>
                <a:ext cx="5284908" cy="407099"/>
              </a:xfrm>
              <a:prstGeom prst="rect">
                <a:avLst/>
              </a:prstGeom>
              <a:blipFill>
                <a:blip r:embed="rId8"/>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5C7BEC3-5CF4-627C-B569-1C8462F6B169}"/>
                  </a:ext>
                </a:extLst>
              </p:cNvPr>
              <p:cNvSpPr txBox="1"/>
              <p:nvPr/>
            </p:nvSpPr>
            <p:spPr>
              <a:xfrm>
                <a:off x="5420638" y="2926236"/>
                <a:ext cx="4504245" cy="4417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𝒀</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𝒙</m:t>
                          </m:r>
                        </m:sub>
                      </m:sSub>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𝑨</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𝑿</m:t>
                                  </m:r>
                                </m:sub>
                              </m:sSub>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i="1">
                                      <a:solidFill>
                                        <a:schemeClr val="bg1"/>
                                      </a:solidFill>
                                      <a:latin typeface="Cambria Math" panose="02040503050406030204" pitchFamily="18" charset="0"/>
                                      <a:ea typeface="Microsoft YaHei" panose="020B0503020204020204" pitchFamily="34" charset="-122"/>
                                    </a:rPr>
                                    <m:t>𝑨</m:t>
                                  </m:r>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a:solidFill>
                                        <a:schemeClr val="bg1"/>
                                      </a:solidFill>
                                      <a:latin typeface="Cambria Math" panose="02040503050406030204" pitchFamily="18" charset="0"/>
                                      <a:ea typeface="Microsoft YaHei" panose="020B0503020204020204" pitchFamily="34" charset="-122"/>
                                    </a:rPr>
                                    <m:t>𝚺</m:t>
                                  </m:r>
                                </m:e>
                                <m:sub>
                                  <m:r>
                                    <a:rPr kumimoji="1" lang="en-US" altLang="zh-CN" sz="2000" b="1" i="1">
                                      <a:solidFill>
                                        <a:schemeClr val="bg1"/>
                                      </a:solidFill>
                                      <a:latin typeface="Cambria Math" panose="02040503050406030204" pitchFamily="18" charset="0"/>
                                      <a:ea typeface="Microsoft YaHei" panose="020B0503020204020204" pitchFamily="34" charset="-122"/>
                                    </a:rPr>
                                    <m:t>𝜺</m:t>
                                  </m:r>
                                </m:sub>
                              </m:sSub>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𝑨</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E5C7BEC3-5CF4-627C-B569-1C8462F6B169}"/>
                  </a:ext>
                </a:extLst>
              </p:cNvPr>
              <p:cNvSpPr txBox="1">
                <a:spLocks noRot="1" noChangeAspect="1" noMove="1" noResize="1" noEditPoints="1" noAdjustHandles="1" noChangeArrowheads="1" noChangeShapeType="1" noTextEdit="1"/>
              </p:cNvSpPr>
              <p:nvPr/>
            </p:nvSpPr>
            <p:spPr>
              <a:xfrm>
                <a:off x="5420638" y="2926236"/>
                <a:ext cx="4504245" cy="441724"/>
              </a:xfrm>
              <a:prstGeom prst="rect">
                <a:avLst/>
              </a:prstGeom>
              <a:blipFill>
                <a:blip r:embed="rId9"/>
                <a:stretch>
                  <a:fillRect b="-8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65242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08683A-4219-EC25-D09E-57DEB6A47434}"/>
              </a:ext>
            </a:extLst>
          </p:cNvPr>
          <p:cNvSpPr>
            <a:spLocks noGrp="1"/>
          </p:cNvSpPr>
          <p:nvPr>
            <p:ph type="title"/>
          </p:nvPr>
        </p:nvSpPr>
        <p:spPr/>
        <p:txBody>
          <a:bodyPr>
            <a:normAutofit fontScale="90000"/>
          </a:bodyPr>
          <a:lstStyle/>
          <a:p>
            <a:r>
              <a:rPr kumimoji="1" lang="en-US" altLang="zh-CN" dirty="0"/>
              <a:t>Gaussian Nonlinear Transform</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3C04EEC-1D8C-ECFB-5ADE-4FA0E1AB1A3A}"/>
                  </a:ext>
                </a:extLst>
              </p:cNvPr>
              <p:cNvSpPr txBox="1"/>
              <p:nvPr/>
            </p:nvSpPr>
            <p:spPr>
              <a:xfrm>
                <a:off x="535259" y="1597306"/>
                <a:ext cx="11151219" cy="280788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假设随机向量</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是高斯过程（</a:t>
                </a:r>
                <a:r>
                  <a:rPr kumimoji="1" lang="en-US" altLang="zh-CN" sz="2000" dirty="0">
                    <a:solidFill>
                      <a:schemeClr val="bg1"/>
                    </a:solidFill>
                    <a:latin typeface="Microsoft YaHei" panose="020B0503020204020204" pitchFamily="34" charset="-122"/>
                    <a:ea typeface="Microsoft YaHei" panose="020B0503020204020204" pitchFamily="34" charset="-122"/>
                  </a:rPr>
                  <a:t>GP</a:t>
                </a:r>
                <a:r>
                  <a:rPr kumimoji="1" lang="zh-CN" altLang="en-US" sz="2000" dirty="0">
                    <a:solidFill>
                      <a:schemeClr val="bg1"/>
                    </a:solidFill>
                    <a:latin typeface="Microsoft YaHei" panose="020B0503020204020204" pitchFamily="34" charset="-122"/>
                    <a:ea typeface="Microsoft YaHei" panose="020B0503020204020204" pitchFamily="34" charset="-122"/>
                  </a:rPr>
                  <a:t>），在经过非线性变换</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后，考察变换后的过程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我们关注</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均值</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协方差</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相关函数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通过具体的非线性变换进行研究</a:t>
                </a:r>
              </a:p>
            </p:txBody>
          </p:sp>
        </mc:Choice>
        <mc:Fallback xmlns="">
          <p:sp>
            <p:nvSpPr>
              <p:cNvPr id="3" name="文本框 2">
                <a:extLst>
                  <a:ext uri="{FF2B5EF4-FFF2-40B4-BE49-F238E27FC236}">
                    <a16:creationId xmlns:a16="http://schemas.microsoft.com/office/drawing/2014/main" id="{83C04EEC-1D8C-ECFB-5ADE-4FA0E1AB1A3A}"/>
                  </a:ext>
                </a:extLst>
              </p:cNvPr>
              <p:cNvSpPr txBox="1">
                <a:spLocks noRot="1" noChangeAspect="1" noMove="1" noResize="1" noEditPoints="1" noAdjustHandles="1" noChangeArrowheads="1" noChangeShapeType="1" noTextEdit="1"/>
              </p:cNvSpPr>
              <p:nvPr/>
            </p:nvSpPr>
            <p:spPr>
              <a:xfrm>
                <a:off x="535259" y="1597306"/>
                <a:ext cx="11151219" cy="2807885"/>
              </a:xfrm>
              <a:prstGeom prst="rect">
                <a:avLst/>
              </a:prstGeom>
              <a:blipFill>
                <a:blip r:embed="rId2"/>
                <a:stretch>
                  <a:fillRect l="-569" b="-26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65579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FB975-5650-AF56-1A07-45F3C8C2D1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0C8C95F-6399-230A-1A00-84B23ED22744}"/>
              </a:ext>
            </a:extLst>
          </p:cNvPr>
          <p:cNvSpPr>
            <a:spLocks noGrp="1"/>
          </p:cNvSpPr>
          <p:nvPr>
            <p:ph type="title"/>
          </p:nvPr>
        </p:nvSpPr>
        <p:spPr/>
        <p:txBody>
          <a:bodyPr>
            <a:normAutofit fontScale="90000"/>
          </a:bodyPr>
          <a:lstStyle/>
          <a:p>
            <a:r>
              <a:rPr kumimoji="1" lang="en-US" altLang="zh-CN" dirty="0"/>
              <a:t>Gaussian Nonlinear Transform</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EBB31BC-C870-17B3-0478-B60E38A1E5B4}"/>
                  </a:ext>
                </a:extLst>
              </p:cNvPr>
              <p:cNvSpPr txBox="1"/>
              <p:nvPr/>
            </p:nvSpPr>
            <p:spPr>
              <a:xfrm>
                <a:off x="535259" y="1597306"/>
                <a:ext cx="11151219" cy="2424253"/>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假设随机向量</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是高斯过程（</a:t>
                </a:r>
                <a:r>
                  <a:rPr kumimoji="1" lang="en-US" altLang="zh-CN" sz="2000" dirty="0">
                    <a:solidFill>
                      <a:schemeClr val="bg1"/>
                    </a:solidFill>
                    <a:latin typeface="Microsoft YaHei" panose="020B0503020204020204" pitchFamily="34" charset="-122"/>
                    <a:ea typeface="Microsoft YaHei" panose="020B0503020204020204" pitchFamily="34" charset="-122"/>
                  </a:rPr>
                  <a:t>GP</a:t>
                </a:r>
                <a:r>
                  <a:rPr kumimoji="1" lang="zh-CN" altLang="en-US" sz="2000" dirty="0">
                    <a:solidFill>
                      <a:schemeClr val="bg1"/>
                    </a:solidFill>
                    <a:latin typeface="Microsoft YaHei" panose="020B0503020204020204" pitchFamily="34" charset="-122"/>
                    <a:ea typeface="Microsoft YaHei" panose="020B0503020204020204" pitchFamily="34" charset="-122"/>
                  </a:rPr>
                  <a:t>），在经过非线性变换</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后，考察变换后的过程</a:t>
                </a: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嘉定</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是高斯过程，均值</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，宽平稳（</a:t>
                </a:r>
                <a:r>
                  <a:rPr kumimoji="1" lang="en-US" altLang="zh-CN" sz="2000" dirty="0" err="1">
                    <a:solidFill>
                      <a:schemeClr val="bg1"/>
                    </a:solidFill>
                    <a:latin typeface="Microsoft YaHei" panose="020B0503020204020204" pitchFamily="34" charset="-122"/>
                    <a:ea typeface="Microsoft YaHei" panose="020B0503020204020204" pitchFamily="34" charset="-122"/>
                  </a:rPr>
                  <a:t>w.s.s</a:t>
                </a:r>
                <a:r>
                  <a:rPr kumimoji="1" lang="zh-CN" altLang="en-US" sz="2000" dirty="0">
                    <a:solidFill>
                      <a:schemeClr val="bg1"/>
                    </a:solidFill>
                    <a:latin typeface="Microsoft YaHei" panose="020B0503020204020204" pitchFamily="34" charset="-122"/>
                    <a:ea typeface="Microsoft YaHei" panose="020B0503020204020204" pitchFamily="34" charset="-122"/>
                  </a:rPr>
                  <a:t>）</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，考察</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首先肯定不会是高斯，高斯不可能非负</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，因为</a:t>
                </a:r>
                <a:r>
                  <a:rPr kumimoji="1" lang="en-US" altLang="zh-CN" sz="2000" dirty="0" err="1">
                    <a:solidFill>
                      <a:schemeClr val="bg1"/>
                    </a:solidFill>
                    <a:latin typeface="Microsoft YaHei" panose="020B0503020204020204" pitchFamily="34" charset="-122"/>
                    <a:ea typeface="Microsoft YaHei" panose="020B0503020204020204" pitchFamily="34" charset="-122"/>
                  </a:rPr>
                  <a:t>w.s.s</a:t>
                </a:r>
                <a:r>
                  <a:rPr kumimoji="1" lang="zh-CN" altLang="en-US" sz="2000" dirty="0">
                    <a:solidFill>
                      <a:schemeClr val="bg1"/>
                    </a:solidFill>
                    <a:latin typeface="Microsoft YaHei" panose="020B0503020204020204" pitchFamily="34" charset="-122"/>
                    <a:ea typeface="Microsoft YaHei" panose="020B0503020204020204" pitchFamily="34" charset="-122"/>
                  </a:rPr>
                  <a:t>，相同时刻的相关为相关函数在</a:t>
                </a:r>
                <a:r>
                  <a:rPr kumimoji="1" lang="en-US" altLang="zh-CN" sz="2000" dirty="0">
                    <a:solidFill>
                      <a:schemeClr val="bg1"/>
                    </a:solidFill>
                    <a:latin typeface="Microsoft YaHei" panose="020B0503020204020204" pitchFamily="34" charset="-122"/>
                    <a:ea typeface="Microsoft YaHei" panose="020B0503020204020204" pitchFamily="34" charset="-122"/>
                  </a:rPr>
                  <a:t>0</a:t>
                </a:r>
                <a:r>
                  <a:rPr kumimoji="1" lang="zh-CN" altLang="en-US" sz="2000" dirty="0">
                    <a:solidFill>
                      <a:schemeClr val="bg1"/>
                    </a:solidFill>
                    <a:latin typeface="Microsoft YaHei" panose="020B0503020204020204" pitchFamily="34" charset="-122"/>
                    <a:ea typeface="Microsoft YaHei" panose="020B0503020204020204" pitchFamily="34" charset="-122"/>
                  </a:rPr>
                  <a:t>点的取值</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相关函数</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𝑌</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9EBB31BC-C870-17B3-0478-B60E38A1E5B4}"/>
                  </a:ext>
                </a:extLst>
              </p:cNvPr>
              <p:cNvSpPr txBox="1">
                <a:spLocks noRot="1" noChangeAspect="1" noMove="1" noResize="1" noEditPoints="1" noAdjustHandles="1" noChangeArrowheads="1" noChangeShapeType="1" noTextEdit="1"/>
              </p:cNvSpPr>
              <p:nvPr/>
            </p:nvSpPr>
            <p:spPr>
              <a:xfrm>
                <a:off x="535259" y="1597306"/>
                <a:ext cx="11151219" cy="2424253"/>
              </a:xfrm>
              <a:prstGeom prst="rect">
                <a:avLst/>
              </a:prstGeom>
              <a:blipFill>
                <a:blip r:embed="rId2"/>
                <a:stretch>
                  <a:fillRect l="-569" b="-521"/>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CAD5C6D6-216A-3AC9-BCE5-8F456B0BF0EE}"/>
              </a:ext>
            </a:extLst>
          </p:cNvPr>
          <p:cNvSpPr/>
          <p:nvPr/>
        </p:nvSpPr>
        <p:spPr>
          <a:xfrm>
            <a:off x="5144756" y="3567165"/>
            <a:ext cx="1929284" cy="35169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3E587FD-5F1B-D201-B760-0DB25EFD828A}"/>
                  </a:ext>
                </a:extLst>
              </p:cNvPr>
              <p:cNvSpPr txBox="1"/>
              <p:nvPr/>
            </p:nvSpPr>
            <p:spPr>
              <a:xfrm>
                <a:off x="613186" y="4475181"/>
                <a:ext cx="5891741" cy="400110"/>
              </a:xfrm>
              <a:prstGeom prst="rect">
                <a:avLst/>
              </a:prstGeom>
              <a:noFill/>
            </p:spPr>
            <p:txBody>
              <a:bodyPr wrap="none" rtlCol="0">
                <a:spAutoFit/>
              </a:bodyPr>
              <a:lstStyle/>
              <a:p>
                <a:pPr algn="l"/>
                <a14:m>
                  <m:oMath xmlns:m="http://schemas.openxmlformats.org/officeDocument/2006/math">
                    <m:d>
                      <m:dPr>
                        <m:begChr m:val="（"/>
                        <m:endChr m:val="）"/>
                        <m:ctrlPr>
                          <a:rPr kumimoji="1" lang="zh-CN" altLang="en-US"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4</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，计算</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4</m:t>
                            </m:r>
                          </m:sub>
                        </m:sSub>
                      </m:e>
                    </m:d>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83E587FD-5F1B-D201-B760-0DB25EFD828A}"/>
                  </a:ext>
                </a:extLst>
              </p:cNvPr>
              <p:cNvSpPr txBox="1">
                <a:spLocks noRot="1" noChangeAspect="1" noMove="1" noResize="1" noEditPoints="1" noAdjustHandles="1" noChangeArrowheads="1" noChangeShapeType="1" noTextEdit="1"/>
              </p:cNvSpPr>
              <p:nvPr/>
            </p:nvSpPr>
            <p:spPr>
              <a:xfrm>
                <a:off x="613186" y="4475181"/>
                <a:ext cx="5891741" cy="400110"/>
              </a:xfrm>
              <a:prstGeom prst="rect">
                <a:avLst/>
              </a:prstGeom>
              <a:blipFill>
                <a:blip r:embed="rId3"/>
                <a:stretch>
                  <a:fillRect t="-9375" b="-2812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9CD9266-9614-B932-0F2A-4649818EA732}"/>
              </a:ext>
            </a:extLst>
          </p:cNvPr>
          <p:cNvSpPr txBox="1"/>
          <p:nvPr/>
        </p:nvSpPr>
        <p:spPr>
          <a:xfrm>
            <a:off x="6332048" y="4475181"/>
            <a:ext cx="2689711"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High Order Moment</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7" name="下箭头 6">
            <a:extLst>
              <a:ext uri="{FF2B5EF4-FFF2-40B4-BE49-F238E27FC236}">
                <a16:creationId xmlns:a16="http://schemas.microsoft.com/office/drawing/2014/main" id="{56A912BE-FF31-5C35-5038-89D63BA564D3}"/>
              </a:ext>
            </a:extLst>
          </p:cNvPr>
          <p:cNvSpPr/>
          <p:nvPr/>
        </p:nvSpPr>
        <p:spPr>
          <a:xfrm>
            <a:off x="5094514" y="5053263"/>
            <a:ext cx="405636" cy="309384"/>
          </a:xfrm>
          <a:prstGeom prst="down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BF629C0-DBB3-8AFE-0068-A883CCEE0358}"/>
                  </a:ext>
                </a:extLst>
              </p:cNvPr>
              <p:cNvSpPr txBox="1"/>
              <p:nvPr/>
            </p:nvSpPr>
            <p:spPr>
              <a:xfrm>
                <a:off x="2132363" y="5488606"/>
                <a:ext cx="632993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4</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4</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4</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ABF629C0-DBB3-8AFE-0068-A883CCEE0358}"/>
                  </a:ext>
                </a:extLst>
              </p:cNvPr>
              <p:cNvSpPr txBox="1">
                <a:spLocks noRot="1" noChangeAspect="1" noMove="1" noResize="1" noEditPoints="1" noAdjustHandles="1" noChangeArrowheads="1" noChangeShapeType="1" noTextEdit="1"/>
              </p:cNvSpPr>
              <p:nvPr/>
            </p:nvSpPr>
            <p:spPr>
              <a:xfrm>
                <a:off x="2132363" y="5488606"/>
                <a:ext cx="6329938" cy="400110"/>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9C7C54A-8F5D-CDB1-24F6-C4BC78BA3FD2}"/>
              </a:ext>
            </a:extLst>
          </p:cNvPr>
          <p:cNvSpPr txBox="1"/>
          <p:nvPr/>
        </p:nvSpPr>
        <p:spPr>
          <a:xfrm>
            <a:off x="5608645" y="4981893"/>
            <a:ext cx="3413114"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无论多复杂，只与</a:t>
            </a:r>
            <a:r>
              <a:rPr kumimoji="1" lang="en-US" altLang="zh-CN" sz="2000" dirty="0">
                <a:solidFill>
                  <a:schemeClr val="bg1"/>
                </a:solidFill>
                <a:latin typeface="Microsoft YaHei" panose="020B0503020204020204" pitchFamily="34" charset="-122"/>
                <a:ea typeface="Microsoft YaHei" panose="020B0503020204020204" pitchFamily="34" charset="-122"/>
              </a:rPr>
              <a:t>2</a:t>
            </a:r>
            <a:r>
              <a:rPr kumimoji="1" lang="zh-CN" altLang="en-US" sz="2000" dirty="0">
                <a:solidFill>
                  <a:schemeClr val="bg1"/>
                </a:solidFill>
                <a:latin typeface="Microsoft YaHei" panose="020B0503020204020204" pitchFamily="34" charset="-122"/>
                <a:ea typeface="Microsoft YaHei" panose="020B0503020204020204" pitchFamily="34" charset="-122"/>
              </a:rPr>
              <a:t>阶矩相关</a:t>
            </a:r>
          </a:p>
        </p:txBody>
      </p:sp>
      <p:sp>
        <p:nvSpPr>
          <p:cNvPr id="10" name="文本框 9">
            <a:extLst>
              <a:ext uri="{FF2B5EF4-FFF2-40B4-BE49-F238E27FC236}">
                <a16:creationId xmlns:a16="http://schemas.microsoft.com/office/drawing/2014/main" id="{E07D63D1-1361-10E8-0C49-AE54EA39175B}"/>
              </a:ext>
            </a:extLst>
          </p:cNvPr>
          <p:cNvSpPr txBox="1"/>
          <p:nvPr/>
        </p:nvSpPr>
        <p:spPr>
          <a:xfrm>
            <a:off x="2306149" y="5888716"/>
            <a:ext cx="2505814"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1234</a:t>
            </a:r>
            <a:r>
              <a:rPr kumimoji="1" lang="zh-CN" altLang="en-US" sz="2000" dirty="0">
                <a:solidFill>
                  <a:schemeClr val="bg1"/>
                </a:solidFill>
                <a:latin typeface="Microsoft YaHei" panose="020B0503020204020204" pitchFamily="34" charset="-122"/>
                <a:ea typeface="Microsoft YaHei" panose="020B0503020204020204" pitchFamily="34" charset="-122"/>
              </a:rPr>
              <a:t>，</a:t>
            </a:r>
            <a:r>
              <a:rPr kumimoji="1" lang="en-US" altLang="zh-CN" sz="2000" dirty="0">
                <a:solidFill>
                  <a:schemeClr val="bg1"/>
                </a:solidFill>
                <a:latin typeface="Microsoft YaHei" panose="020B0503020204020204" pitchFamily="34" charset="-122"/>
                <a:ea typeface="Microsoft YaHei" panose="020B0503020204020204" pitchFamily="34" charset="-122"/>
              </a:rPr>
              <a:t>1324</a:t>
            </a:r>
            <a:r>
              <a:rPr kumimoji="1" lang="zh-CN" altLang="en-US" sz="2000" dirty="0">
                <a:solidFill>
                  <a:schemeClr val="bg1"/>
                </a:solidFill>
                <a:latin typeface="Microsoft YaHei" panose="020B0503020204020204" pitchFamily="34" charset="-122"/>
                <a:ea typeface="Microsoft YaHei" panose="020B0503020204020204" pitchFamily="34" charset="-122"/>
              </a:rPr>
              <a:t>，</a:t>
            </a:r>
            <a:r>
              <a:rPr kumimoji="1" lang="en-US" altLang="zh-CN" sz="2000" dirty="0">
                <a:solidFill>
                  <a:schemeClr val="bg1"/>
                </a:solidFill>
                <a:latin typeface="Microsoft YaHei" panose="020B0503020204020204" pitchFamily="34" charset="-122"/>
                <a:ea typeface="Microsoft YaHei" panose="020B0503020204020204" pitchFamily="34" charset="-122"/>
              </a:rPr>
              <a:t>1423</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4CF66DD-806A-6F77-CA4C-DBE1F1878CE2}"/>
                  </a:ext>
                </a:extLst>
              </p:cNvPr>
              <p:cNvSpPr txBox="1"/>
              <p:nvPr/>
            </p:nvSpPr>
            <p:spPr>
              <a:xfrm>
                <a:off x="9738911" y="5888716"/>
                <a:ext cx="1823897" cy="58477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zh-CN" altLang="en-US" sz="3200" b="0" i="1" smtClean="0">
                              <a:solidFill>
                                <a:schemeClr val="bg1"/>
                              </a:solidFill>
                              <a:latin typeface="Cambria Math" panose="02040503050406030204" pitchFamily="18" charset="0"/>
                              <a:ea typeface="Microsoft YaHei" panose="020B0503020204020204" pitchFamily="34" charset="-122"/>
                            </a:rPr>
                          </m:ctrlPr>
                        </m:dPr>
                        <m:e>
                          <m:r>
                            <a:rPr kumimoji="1" lang="en-US" altLang="zh-CN" sz="3200" b="0" i="1" smtClean="0">
                              <a:solidFill>
                                <a:schemeClr val="bg1"/>
                              </a:solidFill>
                              <a:latin typeface="Cambria Math" panose="02040503050406030204" pitchFamily="18" charset="0"/>
                              <a:ea typeface="Microsoft YaHei" panose="020B0503020204020204" pitchFamily="34" charset="-122"/>
                            </a:rPr>
                            <m:t>𝑛</m:t>
                          </m:r>
                          <m:r>
                            <a:rPr kumimoji="1" lang="en-US" altLang="zh-CN" sz="3200" b="0" i="1" smtClean="0">
                              <a:solidFill>
                                <a:schemeClr val="bg1"/>
                              </a:solidFill>
                              <a:latin typeface="Cambria Math" panose="02040503050406030204" pitchFamily="18" charset="0"/>
                              <a:ea typeface="Microsoft YaHei" panose="020B0503020204020204" pitchFamily="34" charset="-122"/>
                            </a:rPr>
                            <m:t>−1</m:t>
                          </m:r>
                        </m:e>
                      </m:d>
                      <m:r>
                        <a:rPr kumimoji="1" lang="en-US" altLang="zh-CN" sz="3200" b="0" i="1" smtClean="0">
                          <a:solidFill>
                            <a:schemeClr val="bg1"/>
                          </a:solidFill>
                          <a:latin typeface="Cambria Math" panose="02040503050406030204" pitchFamily="18" charset="0"/>
                          <a:ea typeface="Microsoft YaHei" panose="020B0503020204020204" pitchFamily="34" charset="-122"/>
                        </a:rPr>
                        <m:t>‼</m:t>
                      </m:r>
                    </m:oMath>
                  </m:oMathPara>
                </a14:m>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84CF66DD-806A-6F77-CA4C-DBE1F1878CE2}"/>
                  </a:ext>
                </a:extLst>
              </p:cNvPr>
              <p:cNvSpPr txBox="1">
                <a:spLocks noRot="1" noChangeAspect="1" noMove="1" noResize="1" noEditPoints="1" noAdjustHandles="1" noChangeArrowheads="1" noChangeShapeType="1" noTextEdit="1"/>
              </p:cNvSpPr>
              <p:nvPr/>
            </p:nvSpPr>
            <p:spPr>
              <a:xfrm>
                <a:off x="9738911" y="5888716"/>
                <a:ext cx="1823897" cy="584775"/>
              </a:xfrm>
              <a:prstGeom prst="rect">
                <a:avLst/>
              </a:prstGeom>
              <a:blipFill>
                <a:blip r:embed="rId5"/>
                <a:stretch>
                  <a:fillRect b="-21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1856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ED015-3D70-EB6C-455D-241BBDDECCEC}"/>
              </a:ext>
            </a:extLst>
          </p:cNvPr>
          <p:cNvSpPr>
            <a:spLocks noGrp="1"/>
          </p:cNvSpPr>
          <p:nvPr>
            <p:ph type="title"/>
          </p:nvPr>
        </p:nvSpPr>
        <p:spPr/>
        <p:txBody>
          <a:bodyPr/>
          <a:lstStyle/>
          <a:p>
            <a:r>
              <a:rPr kumimoji="1" lang="en-US" altLang="zh-CN" dirty="0"/>
              <a:t>Moments by CF</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2BD853B-0F61-301D-72C4-078FA25AA5C9}"/>
                  </a:ext>
                </a:extLst>
              </p:cNvPr>
              <p:cNvSpPr txBox="1"/>
              <p:nvPr/>
            </p:nvSpPr>
            <p:spPr>
              <a:xfrm>
                <a:off x="629920" y="1595120"/>
                <a:ext cx="10779760" cy="198548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用特征函数求高阶矩</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假设有</a:t>
                </a:r>
                <a14:m>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oMath>
                </a14:m>
                <a:r>
                  <a:rPr kumimoji="1" lang="zh-CN" altLang="en-US" sz="2000" dirty="0">
                    <a:solidFill>
                      <a:schemeClr val="bg1"/>
                    </a:solidFill>
                    <a:latin typeface="Microsoft YaHei" panose="020B0503020204020204" pitchFamily="34" charset="-122"/>
                    <a:ea typeface="Microsoft YaHei" panose="020B0503020204020204" pitchFamily="34" charset="-122"/>
                  </a:rPr>
                  <a:t>，其特征函数为</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d>
                          </m:e>
                        </m:func>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，则</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up>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sup>
                          </m:sSubSup>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up>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sup>
                          </m:sSubSup>
                          <m:r>
                            <a:rPr kumimoji="1" lang="en-US" altLang="zh-CN" sz="2000" i="1">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𝑛</m:t>
                              </m:r>
                            </m:sub>
                            <m:sup>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𝑛</m:t>
                                  </m:r>
                                </m:sub>
                              </m:sSub>
                            </m:sup>
                          </m:sSubSup>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fPr>
                        <m:num>
                          <m:r>
                            <a:rPr kumimoji="1" lang="en-US" altLang="zh-CN" sz="2000" b="0" i="1" smtClean="0">
                              <a:solidFill>
                                <a:srgbClr val="FFC000"/>
                              </a:solidFill>
                              <a:latin typeface="Cambria Math" panose="02040503050406030204" pitchFamily="18" charset="0"/>
                              <a:ea typeface="Microsoft YaHei" panose="020B0503020204020204" pitchFamily="34" charset="-122"/>
                            </a:rPr>
                            <m:t>1</m:t>
                          </m:r>
                        </m:num>
                        <m:den>
                          <m:sSup>
                            <m:sSup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FFC000"/>
                                  </a:solidFill>
                                  <a:latin typeface="Cambria Math" panose="02040503050406030204" pitchFamily="18" charset="0"/>
                                  <a:ea typeface="Microsoft YaHei" panose="020B0503020204020204" pitchFamily="34" charset="-122"/>
                                </a:rPr>
                                <m:t>𝑗</m:t>
                              </m:r>
                            </m:e>
                            <m:sup>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𝛼</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𝛼</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2</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𝛼</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𝑛</m:t>
                                  </m:r>
                                </m:sub>
                              </m:sSub>
                            </m:sup>
                          </m:sSup>
                        </m:den>
                      </m:f>
                      <m:f>
                        <m:f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accent4"/>
                                  </a:solidFill>
                                  <a:latin typeface="Cambria Math" panose="02040503050406030204" pitchFamily="18" charset="0"/>
                                  <a:ea typeface="Microsoft YaHei" panose="020B0503020204020204" pitchFamily="34" charset="-122"/>
                                </a:rPr>
                                <m:t>𝜕</m:t>
                              </m:r>
                            </m:e>
                            <m:sup>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2 </m:t>
                                  </m:r>
                                </m:sub>
                              </m:sSub>
                              <m:r>
                                <a:rPr kumimoji="1" lang="en-US" altLang="zh-CN" sz="2000" b="0" i="1" smtClean="0">
                                  <a:solidFill>
                                    <a:schemeClr val="accent4"/>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𝑛</m:t>
                                  </m:r>
                                </m:sub>
                              </m:sSub>
                            </m:sup>
                          </m:sSup>
                        </m:num>
                        <m:den>
                          <m:r>
                            <a:rPr kumimoji="1" lang="en-US" altLang="zh-CN" sz="2000" b="0" i="1" smtClean="0">
                              <a:solidFill>
                                <a:schemeClr val="accent4"/>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4"/>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accent4"/>
                              </a:solidFill>
                              <a:latin typeface="Cambria Math" panose="02040503050406030204" pitchFamily="18" charset="0"/>
                              <a:ea typeface="Microsoft YaHei" panose="020B0503020204020204" pitchFamily="34" charset="-122"/>
                            </a:rPr>
                            <m:t>⋯</m:t>
                          </m:r>
                          <m:r>
                            <a:rPr kumimoji="1" lang="en-US" altLang="zh-CN" sz="2000" b="0" i="1" smtClean="0">
                              <a:solidFill>
                                <a:schemeClr val="accent4"/>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𝑛</m:t>
                              </m:r>
                            </m:sub>
                          </m:sSub>
                        </m:den>
                      </m:f>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accent4"/>
                              </a:solidFill>
                              <a:latin typeface="Cambria Math" panose="02040503050406030204" pitchFamily="18" charset="0"/>
                              <a:ea typeface="Microsoft YaHei" panose="020B0503020204020204" pitchFamily="34" charset="-122"/>
                            </a:rPr>
                            <m:t>Φ</m:t>
                          </m:r>
                        </m:e>
                        <m:sub>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4"/>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accent4"/>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𝑛</m:t>
                              </m:r>
                            </m:sub>
                          </m:sSub>
                        </m:sub>
                      </m:sSub>
                      <m:d>
                        <m:d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4"/>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accent4"/>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4"/>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accent4"/>
                                  </a:solidFill>
                                  <a:latin typeface="Cambria Math" panose="02040503050406030204" pitchFamily="18" charset="0"/>
                                  <a:ea typeface="Microsoft YaHei" panose="020B0503020204020204" pitchFamily="34" charset="-122"/>
                                </a:rPr>
                                <m:t>𝑛</m:t>
                              </m:r>
                            </m:sub>
                          </m:sSub>
                        </m:e>
                      </m:d>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d>
                            <m:dPr>
                              <m:begChr m:val=""/>
                              <m:endChr m:val="|"/>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r>
                                <a:rPr lang="zh-CN" altLang="en-US">
                                  <a:solidFill>
                                    <a:schemeClr val="accent5"/>
                                  </a:solidFill>
                                  <a:latin typeface="Cambria Math" panose="02040503050406030204" pitchFamily="18" charset="0"/>
                                </a:rPr>
                                <m:t>​</m:t>
                              </m:r>
                            </m:e>
                          </m:d>
                        </m:e>
                        <m:sub>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𝑛</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2BD853B-0F61-301D-72C4-078FA25AA5C9}"/>
                  </a:ext>
                </a:extLst>
              </p:cNvPr>
              <p:cNvSpPr txBox="1">
                <a:spLocks noRot="1" noChangeAspect="1" noMove="1" noResize="1" noEditPoints="1" noAdjustHandles="1" noChangeArrowheads="1" noChangeShapeType="1" noTextEdit="1"/>
              </p:cNvSpPr>
              <p:nvPr/>
            </p:nvSpPr>
            <p:spPr>
              <a:xfrm>
                <a:off x="629920" y="1595120"/>
                <a:ext cx="10779760" cy="1985480"/>
              </a:xfrm>
              <a:prstGeom prst="rect">
                <a:avLst/>
              </a:prstGeom>
              <a:blipFill>
                <a:blip r:embed="rId2"/>
                <a:stretch>
                  <a:fillRect l="-471" b="-63057"/>
                </a:stretch>
              </a:blipFill>
            </p:spPr>
            <p:txBody>
              <a:bodyPr/>
              <a:lstStyle/>
              <a:p>
                <a:r>
                  <a:rPr lang="zh-CN" altLang="en-US">
                    <a:noFill/>
                  </a:rPr>
                  <a:t> </a:t>
                </a:r>
              </a:p>
            </p:txBody>
          </p:sp>
        </mc:Fallback>
      </mc:AlternateContent>
      <p:sp>
        <p:nvSpPr>
          <p:cNvPr id="4" name="圆角矩形 3">
            <a:extLst>
              <a:ext uri="{FF2B5EF4-FFF2-40B4-BE49-F238E27FC236}">
                <a16:creationId xmlns:a16="http://schemas.microsoft.com/office/drawing/2014/main" id="{E9825FFD-770E-2864-80E4-A0A2425D9889}"/>
              </a:ext>
            </a:extLst>
          </p:cNvPr>
          <p:cNvSpPr/>
          <p:nvPr/>
        </p:nvSpPr>
        <p:spPr>
          <a:xfrm>
            <a:off x="7109460" y="2194560"/>
            <a:ext cx="1165860" cy="35433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A6A9B4D-8CCB-9CA4-710A-08140FC8F50A}"/>
                  </a:ext>
                </a:extLst>
              </p:cNvPr>
              <p:cNvSpPr txBox="1"/>
              <p:nvPr/>
            </p:nvSpPr>
            <p:spPr>
              <a:xfrm>
                <a:off x="7012418" y="1706614"/>
                <a:ext cx="4444486"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求多少次导，都不会变，</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就没了</a:t>
                </a:r>
              </a:p>
            </p:txBody>
          </p:sp>
        </mc:Choice>
        <mc:Fallback xmlns="">
          <p:sp>
            <p:nvSpPr>
              <p:cNvPr id="5" name="文本框 4">
                <a:extLst>
                  <a:ext uri="{FF2B5EF4-FFF2-40B4-BE49-F238E27FC236}">
                    <a16:creationId xmlns:a16="http://schemas.microsoft.com/office/drawing/2014/main" id="{EA6A9B4D-8CCB-9CA4-710A-08140FC8F50A}"/>
                  </a:ext>
                </a:extLst>
              </p:cNvPr>
              <p:cNvSpPr txBox="1">
                <a:spLocks noRot="1" noChangeAspect="1" noMove="1" noResize="1" noEditPoints="1" noAdjustHandles="1" noChangeArrowheads="1" noChangeShapeType="1" noTextEdit="1"/>
              </p:cNvSpPr>
              <p:nvPr/>
            </p:nvSpPr>
            <p:spPr>
              <a:xfrm>
                <a:off x="7012418" y="1706614"/>
                <a:ext cx="4444486" cy="400110"/>
              </a:xfrm>
              <a:prstGeom prst="rect">
                <a:avLst/>
              </a:prstGeom>
              <a:blipFill>
                <a:blip r:embed="rId3"/>
                <a:stretch>
                  <a:fillRect l="-1429" t="-9091" r="-571" b="-24242"/>
                </a:stretch>
              </a:blipFill>
            </p:spPr>
            <p:txBody>
              <a:bodyPr/>
              <a:lstStyle/>
              <a:p>
                <a:r>
                  <a:rPr lang="zh-CN" altLang="en-US">
                    <a:noFill/>
                  </a:rPr>
                  <a:t> </a:t>
                </a:r>
              </a:p>
            </p:txBody>
          </p:sp>
        </mc:Fallback>
      </mc:AlternateContent>
      <p:cxnSp>
        <p:nvCxnSpPr>
          <p:cNvPr id="7" name="直线连接符 6">
            <a:extLst>
              <a:ext uri="{FF2B5EF4-FFF2-40B4-BE49-F238E27FC236}">
                <a16:creationId xmlns:a16="http://schemas.microsoft.com/office/drawing/2014/main" id="{DA65B148-EC8D-6EE3-A659-571C86A4FEE8}"/>
              </a:ext>
            </a:extLst>
          </p:cNvPr>
          <p:cNvCxnSpPr>
            <a:cxnSpLocks/>
          </p:cNvCxnSpPr>
          <p:nvPr/>
        </p:nvCxnSpPr>
        <p:spPr>
          <a:xfrm>
            <a:off x="279722" y="3530279"/>
            <a:ext cx="11632557"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E094CD1-DE58-FF94-F027-643C5994E716}"/>
                  </a:ext>
                </a:extLst>
              </p:cNvPr>
              <p:cNvSpPr txBox="1"/>
              <p:nvPr/>
            </p:nvSpPr>
            <p:spPr>
              <a:xfrm>
                <a:off x="555585" y="3842795"/>
                <a:ext cx="3966407" cy="67698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𝚽</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𝓝</m:t>
                          </m:r>
                        </m:sub>
                      </m:sSub>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1" i="1" smtClean="0">
                                      <a:solidFill>
                                        <a:schemeClr val="bg1"/>
                                      </a:solidFill>
                                      <a:latin typeface="Cambria Math" panose="02040503050406030204" pitchFamily="18" charset="0"/>
                                      <a:ea typeface="Microsoft YaHei" panose="020B0503020204020204" pitchFamily="34" charset="-122"/>
                                    </a:rPr>
                                    <m:t>𝟏</m:t>
                                  </m:r>
                                </m:num>
                                <m:den>
                                  <m:r>
                                    <a:rPr kumimoji="1" lang="en-US" altLang="zh-CN" sz="2000" b="1" i="1" smtClean="0">
                                      <a:solidFill>
                                        <a:schemeClr val="bg1"/>
                                      </a:solidFill>
                                      <a:latin typeface="Cambria Math" panose="02040503050406030204" pitchFamily="18" charset="0"/>
                                      <a:ea typeface="Microsoft YaHei" panose="020B0503020204020204" pitchFamily="34" charset="-122"/>
                                    </a:rPr>
                                    <m:t>𝟐</m:t>
                                  </m:r>
                                </m:den>
                              </m:f>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0" smtClean="0">
                                  <a:solidFill>
                                    <a:schemeClr val="bg1"/>
                                  </a:solidFill>
                                  <a:latin typeface="Cambria Math" panose="02040503050406030204" pitchFamily="18" charset="0"/>
                                  <a:ea typeface="Microsoft YaHei" panose="020B0503020204020204" pitchFamily="34" charset="-122"/>
                                </a:rPr>
                                <m:t>𝚺</m:t>
                              </m:r>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e>
                      </m:func>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AE094CD1-DE58-FF94-F027-643C5994E716}"/>
                  </a:ext>
                </a:extLst>
              </p:cNvPr>
              <p:cNvSpPr txBox="1">
                <a:spLocks noRot="1" noChangeAspect="1" noMove="1" noResize="1" noEditPoints="1" noAdjustHandles="1" noChangeArrowheads="1" noChangeShapeType="1" noTextEdit="1"/>
              </p:cNvSpPr>
              <p:nvPr/>
            </p:nvSpPr>
            <p:spPr>
              <a:xfrm>
                <a:off x="555585" y="3842795"/>
                <a:ext cx="3966407" cy="676980"/>
              </a:xfrm>
              <a:prstGeom prst="rect">
                <a:avLst/>
              </a:prstGeom>
              <a:blipFill>
                <a:blip r:embed="rId4"/>
                <a:stretch>
                  <a:fillRect b="-740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BA91D2D5-3133-6CFA-5CD6-C734C37B667A}"/>
              </a:ext>
            </a:extLst>
          </p:cNvPr>
          <p:cNvSpPr txBox="1"/>
          <p:nvPr/>
        </p:nvSpPr>
        <p:spPr>
          <a:xfrm>
            <a:off x="4711484" y="3786250"/>
            <a:ext cx="1620957" cy="307777"/>
          </a:xfrm>
          <a:prstGeom prst="rect">
            <a:avLst/>
          </a:prstGeom>
          <a:noFill/>
        </p:spPr>
        <p:txBody>
          <a:bodyPr wrap="none" rtlCol="0">
            <a:spAutoFit/>
          </a:bodyPr>
          <a:lstStyle/>
          <a:p>
            <a:pPr algn="l"/>
            <a:r>
              <a:rPr kumimoji="1" lang="zh-CN" altLang="en-US" sz="1400" dirty="0">
                <a:solidFill>
                  <a:schemeClr val="bg1"/>
                </a:solidFill>
                <a:latin typeface="Microsoft YaHei" panose="020B0503020204020204" pitchFamily="34" charset="-122"/>
                <a:ea typeface="Microsoft YaHei" panose="020B0503020204020204" pitchFamily="34" charset="-122"/>
              </a:rPr>
              <a:t>矩阵微积分不习惯</a:t>
            </a:r>
          </a:p>
        </p:txBody>
      </p:sp>
      <p:sp>
        <p:nvSpPr>
          <p:cNvPr id="10" name="右箭头 9">
            <a:extLst>
              <a:ext uri="{FF2B5EF4-FFF2-40B4-BE49-F238E27FC236}">
                <a16:creationId xmlns:a16="http://schemas.microsoft.com/office/drawing/2014/main" id="{F756E81A-42BD-E856-E74C-3ECE04F06FB0}"/>
              </a:ext>
            </a:extLst>
          </p:cNvPr>
          <p:cNvSpPr/>
          <p:nvPr/>
        </p:nvSpPr>
        <p:spPr>
          <a:xfrm>
            <a:off x="4657240" y="4162141"/>
            <a:ext cx="2064762" cy="11309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C8E8209-0BC5-F02F-5FBD-4FDAB67B8C2B}"/>
                  </a:ext>
                </a:extLst>
              </p:cNvPr>
              <p:cNvSpPr txBox="1"/>
              <p:nvPr/>
            </p:nvSpPr>
            <p:spPr>
              <a:xfrm>
                <a:off x="6682639" y="3637923"/>
                <a:ext cx="3075650"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𝑖</m:t>
                                  </m:r>
                                  <m:r>
                                    <a:rPr kumimoji="1" lang="en-US" altLang="zh-CN" sz="2000" i="1">
                                      <a:solidFill>
                                        <a:schemeClr val="bg1"/>
                                      </a:solidFill>
                                      <a:latin typeface="Cambria Math" panose="02040503050406030204" pitchFamily="18" charset="0"/>
                                      <a:ea typeface="Microsoft YaHei" panose="020B0503020204020204" pitchFamily="34" charset="-122"/>
                                    </a:rPr>
                                    <m:t>=1</m:t>
                                  </m:r>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e>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=1</m:t>
                                      </m:r>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e>
                                        <m:sub>
                                          <m:r>
                                            <a:rPr kumimoji="1" lang="en-US" altLang="zh-CN" sz="2000" i="1">
                                              <a:solidFill>
                                                <a:schemeClr val="bg1"/>
                                              </a:solidFill>
                                              <a:latin typeface="Cambria Math" panose="02040503050406030204" pitchFamily="18" charset="0"/>
                                              <a:ea typeface="Microsoft YaHei" panose="020B0503020204020204" pitchFamily="34" charset="-122"/>
                                            </a:rPr>
                                            <m:t>𝑖𝑗</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𝜔</m:t>
                                          </m:r>
                                        </m:e>
                                        <m:sub>
                                          <m:r>
                                            <a:rPr kumimoji="1" lang="en-US" altLang="zh-CN" sz="2000" i="1">
                                              <a:solidFill>
                                                <a:schemeClr val="bg1"/>
                                              </a:solidFill>
                                              <a:latin typeface="Cambria Math" panose="02040503050406030204" pitchFamily="18" charset="0"/>
                                              <a:ea typeface="Microsoft YaHei" panose="020B0503020204020204" pitchFamily="34" charset="-122"/>
                                            </a:rPr>
                                            <m:t>𝑖</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𝜔</m:t>
                                          </m:r>
                                        </m:e>
                                        <m:sub>
                                          <m:r>
                                            <a:rPr kumimoji="1" lang="en-US" altLang="zh-CN" sz="2000" i="1">
                                              <a:solidFill>
                                                <a:schemeClr val="bg1"/>
                                              </a:solidFill>
                                              <a:latin typeface="Cambria Math" panose="02040503050406030204" pitchFamily="18" charset="0"/>
                                              <a:ea typeface="Microsoft YaHei" panose="020B0503020204020204" pitchFamily="34" charset="-122"/>
                                            </a:rPr>
                                            <m:t>𝑗</m:t>
                                          </m:r>
                                        </m:sub>
                                      </m:sSub>
                                    </m:e>
                                  </m:nary>
                                </m:e>
                              </m:nary>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DC8E8209-0BC5-F02F-5FBD-4FDAB67B8C2B}"/>
                  </a:ext>
                </a:extLst>
              </p:cNvPr>
              <p:cNvSpPr txBox="1">
                <a:spLocks noRot="1" noChangeAspect="1" noMove="1" noResize="1" noEditPoints="1" noAdjustHandles="1" noChangeArrowheads="1" noChangeShapeType="1" noTextEdit="1"/>
              </p:cNvSpPr>
              <p:nvPr/>
            </p:nvSpPr>
            <p:spPr>
              <a:xfrm>
                <a:off x="6682639" y="3637923"/>
                <a:ext cx="3075650" cy="1083182"/>
              </a:xfrm>
              <a:prstGeom prst="rect">
                <a:avLst/>
              </a:prstGeom>
              <a:blipFill>
                <a:blip r:embed="rId5"/>
                <a:stretch>
                  <a:fillRect t="-81395" b="-1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FEE30AA-FD83-42C8-EF0B-DC3AC6FDCAE4}"/>
                  </a:ext>
                </a:extLst>
              </p:cNvPr>
              <p:cNvSpPr txBox="1"/>
              <p:nvPr/>
            </p:nvSpPr>
            <p:spPr>
              <a:xfrm>
                <a:off x="5182160" y="4344883"/>
                <a:ext cx="91384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𝟎</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9FEE30AA-FD83-42C8-EF0B-DC3AC6FDCAE4}"/>
                  </a:ext>
                </a:extLst>
              </p:cNvPr>
              <p:cNvSpPr txBox="1">
                <a:spLocks noRot="1" noChangeAspect="1" noMove="1" noResize="1" noEditPoints="1" noAdjustHandles="1" noChangeArrowheads="1" noChangeShapeType="1" noTextEdit="1"/>
              </p:cNvSpPr>
              <p:nvPr/>
            </p:nvSpPr>
            <p:spPr>
              <a:xfrm>
                <a:off x="5182160" y="4344883"/>
                <a:ext cx="913840" cy="400110"/>
              </a:xfrm>
              <a:prstGeom prst="rect">
                <a:avLst/>
              </a:prstGeom>
              <a:blipFill>
                <a:blip r:embed="rId6"/>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8A01B56-D2F8-60CD-6B2C-543FEA35B0C3}"/>
                  </a:ext>
                </a:extLst>
              </p:cNvPr>
              <p:cNvSpPr txBox="1"/>
              <p:nvPr/>
            </p:nvSpPr>
            <p:spPr>
              <a:xfrm>
                <a:off x="777360" y="4744993"/>
                <a:ext cx="3818161"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计算</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4</m:t>
                            </m:r>
                          </m:sub>
                        </m:sSub>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，就是求</a:t>
                </a:r>
                <a:r>
                  <a:rPr kumimoji="1" lang="en-US" altLang="zh-CN" sz="2000" dirty="0">
                    <a:solidFill>
                      <a:schemeClr val="bg1"/>
                    </a:solidFill>
                    <a:latin typeface="Microsoft YaHei" panose="020B0503020204020204" pitchFamily="34" charset="-122"/>
                    <a:ea typeface="Microsoft YaHei" panose="020B0503020204020204" pitchFamily="34" charset="-122"/>
                  </a:rPr>
                  <a:t>4</a:t>
                </a:r>
                <a:r>
                  <a:rPr kumimoji="1" lang="zh-CN" altLang="en-US" sz="2000" dirty="0">
                    <a:solidFill>
                      <a:schemeClr val="bg1"/>
                    </a:solidFill>
                    <a:latin typeface="Microsoft YaHei" panose="020B0503020204020204" pitchFamily="34" charset="-122"/>
                    <a:ea typeface="Microsoft YaHei" panose="020B0503020204020204" pitchFamily="34" charset="-122"/>
                  </a:rPr>
                  <a:t>阶导</a:t>
                </a:r>
              </a:p>
            </p:txBody>
          </p:sp>
        </mc:Choice>
        <mc:Fallback xmlns="">
          <p:sp>
            <p:nvSpPr>
              <p:cNvPr id="13" name="文本框 12">
                <a:extLst>
                  <a:ext uri="{FF2B5EF4-FFF2-40B4-BE49-F238E27FC236}">
                    <a16:creationId xmlns:a16="http://schemas.microsoft.com/office/drawing/2014/main" id="{08A01B56-D2F8-60CD-6B2C-543FEA35B0C3}"/>
                  </a:ext>
                </a:extLst>
              </p:cNvPr>
              <p:cNvSpPr txBox="1">
                <a:spLocks noRot="1" noChangeAspect="1" noMove="1" noResize="1" noEditPoints="1" noAdjustHandles="1" noChangeArrowheads="1" noChangeShapeType="1" noTextEdit="1"/>
              </p:cNvSpPr>
              <p:nvPr/>
            </p:nvSpPr>
            <p:spPr>
              <a:xfrm>
                <a:off x="777360" y="4744993"/>
                <a:ext cx="3818161" cy="400110"/>
              </a:xfrm>
              <a:prstGeom prst="rect">
                <a:avLst/>
              </a:prstGeom>
              <a:blipFill>
                <a:blip r:embed="rId7"/>
                <a:stretch>
                  <a:fillRect l="-1661" t="-6061" r="-664"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DDDAFF6-565F-898A-B8E1-92479C42688E}"/>
                  </a:ext>
                </a:extLst>
              </p:cNvPr>
              <p:cNvSpPr txBox="1"/>
              <p:nvPr/>
            </p:nvSpPr>
            <p:spPr>
              <a:xfrm>
                <a:off x="1944767" y="5310472"/>
                <a:ext cx="8910580"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3</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4</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4</m:t>
                              </m:r>
                            </m:sup>
                          </m:sSup>
                        </m:den>
                      </m:f>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4</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4</m:t>
                              </m:r>
                            </m:sub>
                          </m:sSub>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nary>
                                <m:naryPr>
                                  <m: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4</m:t>
                                  </m:r>
                                </m:sup>
                                <m:e>
                                  <m:nary>
                                    <m:naryPr>
                                      <m: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4</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𝑖𝑗</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ub>
                                      </m:sSub>
                                    </m:e>
                                  </m:nary>
                                </m:e>
                              </m:nary>
                            </m:e>
                          </m:d>
                        </m:e>
                      </m:func>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lang="zh-CN" altLang="en-US">
                                  <a:latin typeface="Cambria Math" panose="02040503050406030204" pitchFamily="18" charset="0"/>
                                </a:rPr>
                                <m:t>​</m:t>
                              </m:r>
                            </m:e>
                          </m:d>
                        </m:e>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4</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6DDDAFF6-565F-898A-B8E1-92479C42688E}"/>
                  </a:ext>
                </a:extLst>
              </p:cNvPr>
              <p:cNvSpPr txBox="1">
                <a:spLocks noRot="1" noChangeAspect="1" noMove="1" noResize="1" noEditPoints="1" noAdjustHandles="1" noChangeArrowheads="1" noChangeShapeType="1" noTextEdit="1"/>
              </p:cNvSpPr>
              <p:nvPr/>
            </p:nvSpPr>
            <p:spPr>
              <a:xfrm>
                <a:off x="1944767" y="5310472"/>
                <a:ext cx="8910580" cy="1083182"/>
              </a:xfrm>
              <a:prstGeom prst="rect">
                <a:avLst/>
              </a:prstGeom>
              <a:blipFill>
                <a:blip r:embed="rId8"/>
                <a:stretch>
                  <a:fillRect t="-82558" b="-1279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0601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D72CD-DC36-1AD6-5AED-46C4B51D099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3C20A83-DF10-B035-3412-4F6C1F05476D}"/>
              </a:ext>
            </a:extLst>
          </p:cNvPr>
          <p:cNvSpPr>
            <a:spLocks noGrp="1"/>
          </p:cNvSpPr>
          <p:nvPr>
            <p:ph type="title"/>
          </p:nvPr>
        </p:nvSpPr>
        <p:spPr/>
        <p:txBody>
          <a:bodyPr>
            <a:normAutofit fontScale="90000"/>
          </a:bodyPr>
          <a:lstStyle/>
          <a:p>
            <a:r>
              <a:rPr kumimoji="1" lang="en-US" altLang="zh-CN" dirty="0"/>
              <a:t>Gaussian Nonlinear Transform</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AF6223D-98C8-D20B-0438-9FCF2BBFB929}"/>
                  </a:ext>
                </a:extLst>
              </p:cNvPr>
              <p:cNvSpPr txBox="1"/>
              <p:nvPr/>
            </p:nvSpPr>
            <p:spPr>
              <a:xfrm>
                <a:off x="535259" y="1597306"/>
                <a:ext cx="11151219" cy="2863989"/>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假设随机向量</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是高斯过程（</a:t>
                </a:r>
                <a:r>
                  <a:rPr kumimoji="1" lang="en-US" altLang="zh-CN" sz="2000" dirty="0">
                    <a:solidFill>
                      <a:schemeClr val="bg1"/>
                    </a:solidFill>
                    <a:latin typeface="Microsoft YaHei" panose="020B0503020204020204" pitchFamily="34" charset="-122"/>
                    <a:ea typeface="Microsoft YaHei" panose="020B0503020204020204" pitchFamily="34" charset="-122"/>
                  </a:rPr>
                  <a:t>GP</a:t>
                </a:r>
                <a:r>
                  <a:rPr kumimoji="1" lang="zh-CN" altLang="en-US" sz="2000" dirty="0">
                    <a:solidFill>
                      <a:schemeClr val="bg1"/>
                    </a:solidFill>
                    <a:latin typeface="Microsoft YaHei" panose="020B0503020204020204" pitchFamily="34" charset="-122"/>
                    <a:ea typeface="Microsoft YaHei" panose="020B0503020204020204" pitchFamily="34" charset="-122"/>
                  </a:rPr>
                  <a:t>），在经过非线性变换</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后，考察变换后的过程</a:t>
                </a: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嘉定</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是高斯过程，均值</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，宽平稳（</a:t>
                </a:r>
                <a:r>
                  <a:rPr kumimoji="1" lang="en-US" altLang="zh-CN" sz="2000" dirty="0" err="1">
                    <a:solidFill>
                      <a:schemeClr val="bg1"/>
                    </a:solidFill>
                    <a:latin typeface="Microsoft YaHei" panose="020B0503020204020204" pitchFamily="34" charset="-122"/>
                    <a:ea typeface="Microsoft YaHei" panose="020B0503020204020204" pitchFamily="34" charset="-122"/>
                  </a:rPr>
                  <a:t>w.s.s</a:t>
                </a:r>
                <a:r>
                  <a:rPr kumimoji="1" lang="zh-CN" altLang="en-US" sz="2000" dirty="0">
                    <a:solidFill>
                      <a:schemeClr val="bg1"/>
                    </a:solidFill>
                    <a:latin typeface="Microsoft YaHei" panose="020B0503020204020204" pitchFamily="34" charset="-122"/>
                    <a:ea typeface="Microsoft YaHei" panose="020B0503020204020204" pitchFamily="34" charset="-122"/>
                  </a:rPr>
                  <a:t>）</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，考察</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首先肯定不会是高斯，高斯不可能非负</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，因为</a:t>
                </a:r>
                <a:r>
                  <a:rPr kumimoji="1" lang="en-US" altLang="zh-CN" sz="2000" dirty="0" err="1">
                    <a:solidFill>
                      <a:schemeClr val="bg1"/>
                    </a:solidFill>
                    <a:latin typeface="Microsoft YaHei" panose="020B0503020204020204" pitchFamily="34" charset="-122"/>
                    <a:ea typeface="Microsoft YaHei" panose="020B0503020204020204" pitchFamily="34" charset="-122"/>
                  </a:rPr>
                  <a:t>w.s.s</a:t>
                </a:r>
                <a:r>
                  <a:rPr kumimoji="1" lang="zh-CN" altLang="en-US" sz="2000" dirty="0">
                    <a:solidFill>
                      <a:schemeClr val="bg1"/>
                    </a:solidFill>
                    <a:latin typeface="Microsoft YaHei" panose="020B0503020204020204" pitchFamily="34" charset="-122"/>
                    <a:ea typeface="Microsoft YaHei" panose="020B0503020204020204" pitchFamily="34" charset="-122"/>
                  </a:rPr>
                  <a:t>，相同时刻的相关为相关函数在</a:t>
                </a:r>
                <a:r>
                  <a:rPr kumimoji="1" lang="en-US" altLang="zh-CN" sz="2000" dirty="0">
                    <a:solidFill>
                      <a:schemeClr val="bg1"/>
                    </a:solidFill>
                    <a:latin typeface="Microsoft YaHei" panose="020B0503020204020204" pitchFamily="34" charset="-122"/>
                    <a:ea typeface="Microsoft YaHei" panose="020B0503020204020204" pitchFamily="34" charset="-122"/>
                  </a:rPr>
                  <a:t>0</a:t>
                </a:r>
                <a:r>
                  <a:rPr kumimoji="1" lang="zh-CN" altLang="en-US" sz="2000" dirty="0">
                    <a:solidFill>
                      <a:schemeClr val="bg1"/>
                    </a:solidFill>
                    <a:latin typeface="Microsoft YaHei" panose="020B0503020204020204" pitchFamily="34" charset="-122"/>
                    <a:ea typeface="Microsoft YaHei" panose="020B0503020204020204" pitchFamily="34" charset="-122"/>
                  </a:rPr>
                  <a:t>点的取值</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相关函数</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𝑌</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+2</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7AF6223D-98C8-D20B-0438-9FCF2BBFB929}"/>
                  </a:ext>
                </a:extLst>
              </p:cNvPr>
              <p:cNvSpPr txBox="1">
                <a:spLocks noRot="1" noChangeAspect="1" noMove="1" noResize="1" noEditPoints="1" noAdjustHandles="1" noChangeArrowheads="1" noChangeShapeType="1" noTextEdit="1"/>
              </p:cNvSpPr>
              <p:nvPr/>
            </p:nvSpPr>
            <p:spPr>
              <a:xfrm>
                <a:off x="535259" y="1597306"/>
                <a:ext cx="11151219" cy="2863989"/>
              </a:xfrm>
              <a:prstGeom prst="rect">
                <a:avLst/>
              </a:prstGeom>
              <a:blipFill>
                <a:blip r:embed="rId2"/>
                <a:stretch>
                  <a:fillRect l="-569"/>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946A3E58-204F-C4BF-4940-B00E11ABDB46}"/>
              </a:ext>
            </a:extLst>
          </p:cNvPr>
          <p:cNvSpPr/>
          <p:nvPr/>
        </p:nvSpPr>
        <p:spPr>
          <a:xfrm>
            <a:off x="5131358" y="3549580"/>
            <a:ext cx="1929284" cy="35169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842722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EB4C2-F6A9-3DB1-E954-9A5DBB9F4C01}"/>
              </a:ext>
            </a:extLst>
          </p:cNvPr>
          <p:cNvSpPr>
            <a:spLocks noGrp="1"/>
          </p:cNvSpPr>
          <p:nvPr>
            <p:ph type="title"/>
          </p:nvPr>
        </p:nvSpPr>
        <p:spPr/>
        <p:txBody>
          <a:bodyPr/>
          <a:lstStyle/>
          <a:p>
            <a:r>
              <a:rPr kumimoji="1" lang="en-US" altLang="zh-CN" dirty="0"/>
              <a:t>Hard Limiter</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7EB7502-4BEC-6216-06F2-6A6A6E2D7B58}"/>
                  </a:ext>
                </a:extLst>
              </p:cNvPr>
              <p:cNvSpPr txBox="1"/>
              <p:nvPr/>
            </p:nvSpPr>
            <p:spPr>
              <a:xfrm>
                <a:off x="1456152" y="1360590"/>
                <a:ext cx="4109908" cy="77886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sign</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&gt;0</m:t>
                              </m:r>
                            </m:e>
                            <m:e>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e>
                          </m:eqAr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97EB7502-4BEC-6216-06F2-6A6A6E2D7B58}"/>
                  </a:ext>
                </a:extLst>
              </p:cNvPr>
              <p:cNvSpPr txBox="1">
                <a:spLocks noRot="1" noChangeAspect="1" noMove="1" noResize="1" noEditPoints="1" noAdjustHandles="1" noChangeArrowheads="1" noChangeShapeType="1" noTextEdit="1"/>
              </p:cNvSpPr>
              <p:nvPr/>
            </p:nvSpPr>
            <p:spPr>
              <a:xfrm>
                <a:off x="1456152" y="1360590"/>
                <a:ext cx="4109908" cy="778868"/>
              </a:xfrm>
              <a:prstGeom prst="rect">
                <a:avLst/>
              </a:prstGeom>
              <a:blipFill>
                <a:blip r:embed="rId2"/>
                <a:stretch>
                  <a:fillRect t="-195161" b="-28387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2F11F0D9-1211-A0C1-3E88-C7F0A13E4B47}"/>
              </a:ext>
            </a:extLst>
          </p:cNvPr>
          <p:cNvSpPr txBox="1"/>
          <p:nvPr/>
        </p:nvSpPr>
        <p:spPr>
          <a:xfrm>
            <a:off x="669074" y="1549969"/>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限幅器</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44227E4-345A-F107-5833-76AA477225D1}"/>
                  </a:ext>
                </a:extLst>
              </p:cNvPr>
              <p:cNvSpPr txBox="1"/>
              <p:nvPr/>
            </p:nvSpPr>
            <p:spPr>
              <a:xfrm>
                <a:off x="669074" y="2265823"/>
                <a:ext cx="764581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i="1">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944227E4-345A-F107-5833-76AA477225D1}"/>
                  </a:ext>
                </a:extLst>
              </p:cNvPr>
              <p:cNvSpPr txBox="1">
                <a:spLocks noRot="1" noChangeAspect="1" noMove="1" noResize="1" noEditPoints="1" noAdjustHandles="1" noChangeArrowheads="1" noChangeShapeType="1" noTextEdit="1"/>
              </p:cNvSpPr>
              <p:nvPr/>
            </p:nvSpPr>
            <p:spPr>
              <a:xfrm>
                <a:off x="669074" y="2265823"/>
                <a:ext cx="7645811"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2389221-BD10-868C-EDC5-62B5FAEFD1F9}"/>
                  </a:ext>
                </a:extLst>
              </p:cNvPr>
              <p:cNvSpPr txBox="1"/>
              <p:nvPr/>
            </p:nvSpPr>
            <p:spPr>
              <a:xfrm>
                <a:off x="669074" y="2801435"/>
                <a:ext cx="799969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𝑌</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&gt;0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D2389221-BD10-868C-EDC5-62B5FAEFD1F9}"/>
                  </a:ext>
                </a:extLst>
              </p:cNvPr>
              <p:cNvSpPr txBox="1">
                <a:spLocks noRot="1" noChangeAspect="1" noMove="1" noResize="1" noEditPoints="1" noAdjustHandles="1" noChangeArrowheads="1" noChangeShapeType="1" noTextEdit="1"/>
              </p:cNvSpPr>
              <p:nvPr/>
            </p:nvSpPr>
            <p:spPr>
              <a:xfrm>
                <a:off x="669074" y="2801435"/>
                <a:ext cx="7999690" cy="400110"/>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512B981B-9503-C974-A771-EF8ACAD9B4A3}"/>
              </a:ext>
            </a:extLst>
          </p:cNvPr>
          <p:cNvSpPr txBox="1"/>
          <p:nvPr/>
        </p:nvSpPr>
        <p:spPr>
          <a:xfrm>
            <a:off x="8668764" y="2801435"/>
            <a:ext cx="198002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算一个既可以了</a:t>
            </a:r>
          </a:p>
        </p:txBody>
      </p:sp>
      <p:cxnSp>
        <p:nvCxnSpPr>
          <p:cNvPr id="8" name="直线箭头连接符 7">
            <a:extLst>
              <a:ext uri="{FF2B5EF4-FFF2-40B4-BE49-F238E27FC236}">
                <a16:creationId xmlns:a16="http://schemas.microsoft.com/office/drawing/2014/main" id="{5F67598A-7E66-0C22-E3FD-010A98CA7F61}"/>
              </a:ext>
            </a:extLst>
          </p:cNvPr>
          <p:cNvCxnSpPr>
            <a:cxnSpLocks/>
          </p:cNvCxnSpPr>
          <p:nvPr/>
        </p:nvCxnSpPr>
        <p:spPr>
          <a:xfrm>
            <a:off x="938252" y="4897787"/>
            <a:ext cx="210620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线箭头连接符 8">
            <a:extLst>
              <a:ext uri="{FF2B5EF4-FFF2-40B4-BE49-F238E27FC236}">
                <a16:creationId xmlns:a16="http://schemas.microsoft.com/office/drawing/2014/main" id="{B8C7D7B0-DE3E-5099-AFD7-DFB82A260AA3}"/>
              </a:ext>
            </a:extLst>
          </p:cNvPr>
          <p:cNvCxnSpPr>
            <a:cxnSpLocks/>
          </p:cNvCxnSpPr>
          <p:nvPr/>
        </p:nvCxnSpPr>
        <p:spPr>
          <a:xfrm flipV="1">
            <a:off x="1991353" y="3988524"/>
            <a:ext cx="0" cy="18185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0B8A1AF-E834-F945-FB53-A9C3F067365D}"/>
                  </a:ext>
                </a:extLst>
              </p:cNvPr>
              <p:cNvSpPr txBox="1"/>
              <p:nvPr/>
            </p:nvSpPr>
            <p:spPr>
              <a:xfrm>
                <a:off x="2824683" y="4921486"/>
                <a:ext cx="43954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20B8A1AF-E834-F945-FB53-A9C3F067365D}"/>
                  </a:ext>
                </a:extLst>
              </p:cNvPr>
              <p:cNvSpPr txBox="1">
                <a:spLocks noRot="1" noChangeAspect="1" noMove="1" noResize="1" noEditPoints="1" noAdjustHandles="1" noChangeArrowheads="1" noChangeShapeType="1" noTextEdit="1"/>
              </p:cNvSpPr>
              <p:nvPr/>
            </p:nvSpPr>
            <p:spPr>
              <a:xfrm>
                <a:off x="2824683" y="4921486"/>
                <a:ext cx="439543"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E467B05-EC16-3CCE-C95C-6312826C8CC1}"/>
                  </a:ext>
                </a:extLst>
              </p:cNvPr>
              <p:cNvSpPr txBox="1"/>
              <p:nvPr/>
            </p:nvSpPr>
            <p:spPr>
              <a:xfrm>
                <a:off x="1954271" y="3842758"/>
                <a:ext cx="439543" cy="40197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1E467B05-EC16-3CCE-C95C-6312826C8CC1}"/>
                  </a:ext>
                </a:extLst>
              </p:cNvPr>
              <p:cNvSpPr txBox="1">
                <a:spLocks noRot="1" noChangeAspect="1" noMove="1" noResize="1" noEditPoints="1" noAdjustHandles="1" noChangeArrowheads="1" noChangeShapeType="1" noTextEdit="1"/>
              </p:cNvSpPr>
              <p:nvPr/>
            </p:nvSpPr>
            <p:spPr>
              <a:xfrm>
                <a:off x="1954271" y="3842758"/>
                <a:ext cx="439543" cy="401970"/>
              </a:xfrm>
              <a:prstGeom prst="rect">
                <a:avLst/>
              </a:prstGeom>
              <a:blipFill>
                <a:blip r:embed="rId6"/>
                <a:stretch>
                  <a:fillRect/>
                </a:stretch>
              </a:blipFill>
            </p:spPr>
            <p:txBody>
              <a:bodyPr/>
              <a:lstStyle/>
              <a:p>
                <a:r>
                  <a:rPr lang="zh-CN" altLang="en-US">
                    <a:noFill/>
                  </a:rPr>
                  <a:t> </a:t>
                </a:r>
              </a:p>
            </p:txBody>
          </p:sp>
        </mc:Fallback>
      </mc:AlternateContent>
      <p:cxnSp>
        <p:nvCxnSpPr>
          <p:cNvPr id="12" name="直线箭头连接符 11">
            <a:extLst>
              <a:ext uri="{FF2B5EF4-FFF2-40B4-BE49-F238E27FC236}">
                <a16:creationId xmlns:a16="http://schemas.microsoft.com/office/drawing/2014/main" id="{FB8CBB81-0673-E20E-DEB3-3660D6198BF6}"/>
              </a:ext>
            </a:extLst>
          </p:cNvPr>
          <p:cNvCxnSpPr>
            <a:cxnSpLocks/>
          </p:cNvCxnSpPr>
          <p:nvPr/>
        </p:nvCxnSpPr>
        <p:spPr>
          <a:xfrm>
            <a:off x="3860431" y="4897787"/>
            <a:ext cx="210620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线箭头连接符 12">
            <a:extLst>
              <a:ext uri="{FF2B5EF4-FFF2-40B4-BE49-F238E27FC236}">
                <a16:creationId xmlns:a16="http://schemas.microsoft.com/office/drawing/2014/main" id="{F25C0625-AAA7-E907-3353-5B3121996DA9}"/>
              </a:ext>
            </a:extLst>
          </p:cNvPr>
          <p:cNvCxnSpPr>
            <a:cxnSpLocks/>
          </p:cNvCxnSpPr>
          <p:nvPr/>
        </p:nvCxnSpPr>
        <p:spPr>
          <a:xfrm flipV="1">
            <a:off x="4913532" y="3988524"/>
            <a:ext cx="0" cy="18185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6A55B5A-8B38-6636-8FE0-D579638AC6F9}"/>
                  </a:ext>
                </a:extLst>
              </p:cNvPr>
              <p:cNvSpPr txBox="1"/>
              <p:nvPr/>
            </p:nvSpPr>
            <p:spPr>
              <a:xfrm>
                <a:off x="5746862" y="4921486"/>
                <a:ext cx="43954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46A55B5A-8B38-6636-8FE0-D579638AC6F9}"/>
                  </a:ext>
                </a:extLst>
              </p:cNvPr>
              <p:cNvSpPr txBox="1">
                <a:spLocks noRot="1" noChangeAspect="1" noMove="1" noResize="1" noEditPoints="1" noAdjustHandles="1" noChangeArrowheads="1" noChangeShapeType="1" noTextEdit="1"/>
              </p:cNvSpPr>
              <p:nvPr/>
            </p:nvSpPr>
            <p:spPr>
              <a:xfrm>
                <a:off x="5746862" y="4921486"/>
                <a:ext cx="439543"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66749C8-055A-D11C-41DE-EF4A505AA69E}"/>
                  </a:ext>
                </a:extLst>
              </p:cNvPr>
              <p:cNvSpPr txBox="1"/>
              <p:nvPr/>
            </p:nvSpPr>
            <p:spPr>
              <a:xfrm>
                <a:off x="4876450" y="3842758"/>
                <a:ext cx="439543" cy="40197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366749C8-055A-D11C-41DE-EF4A505AA69E}"/>
                  </a:ext>
                </a:extLst>
              </p:cNvPr>
              <p:cNvSpPr txBox="1">
                <a:spLocks noRot="1" noChangeAspect="1" noMove="1" noResize="1" noEditPoints="1" noAdjustHandles="1" noChangeArrowheads="1" noChangeShapeType="1" noTextEdit="1"/>
              </p:cNvSpPr>
              <p:nvPr/>
            </p:nvSpPr>
            <p:spPr>
              <a:xfrm>
                <a:off x="4876450" y="3842758"/>
                <a:ext cx="439543" cy="401970"/>
              </a:xfrm>
              <a:prstGeom prst="rect">
                <a:avLst/>
              </a:prstGeom>
              <a:blipFill>
                <a:blip r:embed="rId6"/>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6EF0A444-E8B5-6483-3EDB-51CB29254BFF}"/>
              </a:ext>
            </a:extLst>
          </p:cNvPr>
          <p:cNvSpPr/>
          <p:nvPr/>
        </p:nvSpPr>
        <p:spPr>
          <a:xfrm>
            <a:off x="1320882" y="4523465"/>
            <a:ext cx="1341465" cy="780175"/>
          </a:xfrm>
          <a:prstGeom prst="ellipse">
            <a:avLst/>
          </a:prstGeom>
          <a:solidFill>
            <a:schemeClr val="accent3">
              <a:lumMod val="60000"/>
              <a:lumOff val="40000"/>
              <a:alpha val="5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7" name="椭圆 16">
            <a:extLst>
              <a:ext uri="{FF2B5EF4-FFF2-40B4-BE49-F238E27FC236}">
                <a16:creationId xmlns:a16="http://schemas.microsoft.com/office/drawing/2014/main" id="{6FECD5FD-0463-1EC2-0B52-8723612B6640}"/>
              </a:ext>
            </a:extLst>
          </p:cNvPr>
          <p:cNvSpPr/>
          <p:nvPr/>
        </p:nvSpPr>
        <p:spPr>
          <a:xfrm rot="19420013">
            <a:off x="4217441" y="4507699"/>
            <a:ext cx="1341465" cy="780175"/>
          </a:xfrm>
          <a:prstGeom prst="ellipse">
            <a:avLst/>
          </a:prstGeom>
          <a:solidFill>
            <a:srgbClr val="7030A0">
              <a:alpha val="59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F916C38C-BF66-43A7-5B91-6A9AE48968B7}"/>
              </a:ext>
            </a:extLst>
          </p:cNvPr>
          <p:cNvSpPr txBox="1"/>
          <p:nvPr/>
        </p:nvSpPr>
        <p:spPr>
          <a:xfrm>
            <a:off x="4613611" y="6018614"/>
            <a:ext cx="599844" cy="400110"/>
          </a:xfrm>
          <a:prstGeom prst="rect">
            <a:avLst/>
          </a:prstGeom>
          <a:noFill/>
        </p:spPr>
        <p:txBody>
          <a:bodyPr wrap="none" rtlCol="0">
            <a:spAutoFit/>
          </a:bodyP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rPr>
              <a:t>图</a:t>
            </a:r>
            <a:r>
              <a:rPr kumimoji="1" lang="en-US" altLang="zh-CN" sz="2000" b="1" dirty="0">
                <a:solidFill>
                  <a:schemeClr val="bg1"/>
                </a:solidFill>
                <a:latin typeface="Microsoft YaHei" panose="020B0503020204020204" pitchFamily="34" charset="-122"/>
                <a:ea typeface="Microsoft YaHei" panose="020B0503020204020204" pitchFamily="34" charset="-122"/>
              </a:rPr>
              <a:t>2</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EF6C43F-1DE3-5C39-16DD-B0BF025FBC71}"/>
                  </a:ext>
                </a:extLst>
              </p:cNvPr>
              <p:cNvSpPr txBox="1"/>
              <p:nvPr/>
            </p:nvSpPr>
            <p:spPr>
              <a:xfrm>
                <a:off x="6517758" y="3785191"/>
                <a:ext cx="5380075" cy="182550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如果独立（图</a:t>
                </a:r>
                <a:r>
                  <a:rPr kumimoji="1" lang="en-US" altLang="zh-CN" sz="2000" dirty="0">
                    <a:solidFill>
                      <a:schemeClr val="bg1"/>
                    </a:solidFill>
                    <a:latin typeface="Microsoft YaHei" panose="020B0503020204020204" pitchFamily="34" charset="-122"/>
                    <a:ea typeface="Microsoft YaHei" panose="020B0503020204020204" pitchFamily="34" charset="-122"/>
                  </a:rPr>
                  <a:t>1</a:t>
                </a:r>
                <a:r>
                  <a:rPr kumimoji="1" lang="zh-CN" altLang="en-US" sz="2000" dirty="0">
                    <a:solidFill>
                      <a:schemeClr val="bg1"/>
                    </a:solidFill>
                    <a:latin typeface="Microsoft YaHei" panose="020B0503020204020204" pitchFamily="34" charset="-122"/>
                    <a:ea typeface="Microsoft YaHei" panose="020B0503020204020204" pitchFamily="34" charset="-122"/>
                  </a:rPr>
                  <a:t>），那么此时</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&gt;0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肯定不独立（图</a:t>
                </a:r>
                <a:r>
                  <a:rPr kumimoji="1" lang="en-US" altLang="zh-CN" sz="2000" dirty="0">
                    <a:solidFill>
                      <a:schemeClr val="bg1"/>
                    </a:solidFill>
                    <a:latin typeface="Microsoft YaHei" panose="020B0503020204020204" pitchFamily="34" charset="-122"/>
                    <a:ea typeface="Microsoft YaHei" panose="020B0503020204020204" pitchFamily="34" charset="-122"/>
                  </a:rPr>
                  <a:t>2</a:t>
                </a:r>
                <a:r>
                  <a:rPr kumimoji="1" lang="zh-CN" altLang="en-US" sz="2000" dirty="0">
                    <a:solidFill>
                      <a:schemeClr val="bg1"/>
                    </a:solidFill>
                    <a:latin typeface="Microsoft YaHei" panose="020B0503020204020204" pitchFamily="34" charset="-122"/>
                    <a:ea typeface="Microsoft YaHei" panose="020B0503020204020204" pitchFamily="34" charset="-122"/>
                  </a:rPr>
                  <a:t>），一三象限是多少</a:t>
                </a:r>
              </a:p>
            </p:txBody>
          </p:sp>
        </mc:Choice>
        <mc:Fallback xmlns="">
          <p:sp>
            <p:nvSpPr>
              <p:cNvPr id="19" name="文本框 18">
                <a:extLst>
                  <a:ext uri="{FF2B5EF4-FFF2-40B4-BE49-F238E27FC236}">
                    <a16:creationId xmlns:a16="http://schemas.microsoft.com/office/drawing/2014/main" id="{9EF6C43F-1DE3-5C39-16DD-B0BF025FBC71}"/>
                  </a:ext>
                </a:extLst>
              </p:cNvPr>
              <p:cNvSpPr txBox="1">
                <a:spLocks noRot="1" noChangeAspect="1" noMove="1" noResize="1" noEditPoints="1" noAdjustHandles="1" noChangeArrowheads="1" noChangeShapeType="1" noTextEdit="1"/>
              </p:cNvSpPr>
              <p:nvPr/>
            </p:nvSpPr>
            <p:spPr>
              <a:xfrm>
                <a:off x="6517758" y="3785191"/>
                <a:ext cx="5380075" cy="1825500"/>
              </a:xfrm>
              <a:prstGeom prst="rect">
                <a:avLst/>
              </a:prstGeom>
              <a:blipFill>
                <a:blip r:embed="rId8"/>
                <a:stretch>
                  <a:fillRect l="-943" b="-4861"/>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0E5D65F4-897D-D7D4-B878-C2E36D78F816}"/>
              </a:ext>
            </a:extLst>
          </p:cNvPr>
          <p:cNvSpPr txBox="1"/>
          <p:nvPr/>
        </p:nvSpPr>
        <p:spPr>
          <a:xfrm>
            <a:off x="1796902" y="6018614"/>
            <a:ext cx="59182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图</a:t>
            </a:r>
            <a:r>
              <a:rPr kumimoji="1" lang="en-US" altLang="zh-CN" sz="2000" dirty="0">
                <a:solidFill>
                  <a:schemeClr val="bg1"/>
                </a:solidFill>
                <a:latin typeface="Microsoft YaHei" panose="020B0503020204020204" pitchFamily="34" charset="-122"/>
                <a:ea typeface="Microsoft YaHei" panose="020B0503020204020204" pitchFamily="34" charset="-122"/>
              </a:rPr>
              <a:t>1</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5" name="椭圆 24">
            <a:extLst>
              <a:ext uri="{FF2B5EF4-FFF2-40B4-BE49-F238E27FC236}">
                <a16:creationId xmlns:a16="http://schemas.microsoft.com/office/drawing/2014/main" id="{92A3C5DF-116A-8CE8-85F0-ED892D0CD1F7}"/>
              </a:ext>
            </a:extLst>
          </p:cNvPr>
          <p:cNvSpPr/>
          <p:nvPr/>
        </p:nvSpPr>
        <p:spPr>
          <a:xfrm>
            <a:off x="5069113" y="4552098"/>
            <a:ext cx="246880" cy="246880"/>
          </a:xfrm>
          <a:prstGeom prst="ellipse">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6" name="椭圆 25">
            <a:extLst>
              <a:ext uri="{FF2B5EF4-FFF2-40B4-BE49-F238E27FC236}">
                <a16:creationId xmlns:a16="http://schemas.microsoft.com/office/drawing/2014/main" id="{627367D2-50C0-1654-44B6-AD042983662D}"/>
              </a:ext>
            </a:extLst>
          </p:cNvPr>
          <p:cNvSpPr/>
          <p:nvPr/>
        </p:nvSpPr>
        <p:spPr>
          <a:xfrm>
            <a:off x="4545479" y="5047255"/>
            <a:ext cx="246880" cy="246880"/>
          </a:xfrm>
          <a:prstGeom prst="ellipse">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7" name="椭圆 26">
            <a:extLst>
              <a:ext uri="{FF2B5EF4-FFF2-40B4-BE49-F238E27FC236}">
                <a16:creationId xmlns:a16="http://schemas.microsoft.com/office/drawing/2014/main" id="{D9AAF69E-261C-2773-AF03-5F38F1B597A6}"/>
              </a:ext>
            </a:extLst>
          </p:cNvPr>
          <p:cNvSpPr/>
          <p:nvPr/>
        </p:nvSpPr>
        <p:spPr>
          <a:xfrm>
            <a:off x="2092816" y="4587186"/>
            <a:ext cx="246880" cy="246880"/>
          </a:xfrm>
          <a:prstGeom prst="ellipse">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8" name="椭圆 27">
            <a:extLst>
              <a:ext uri="{FF2B5EF4-FFF2-40B4-BE49-F238E27FC236}">
                <a16:creationId xmlns:a16="http://schemas.microsoft.com/office/drawing/2014/main" id="{F8981763-0963-82A4-0F5A-067B4391326A}"/>
              </a:ext>
            </a:extLst>
          </p:cNvPr>
          <p:cNvSpPr/>
          <p:nvPr/>
        </p:nvSpPr>
        <p:spPr>
          <a:xfrm>
            <a:off x="1623300" y="4975905"/>
            <a:ext cx="246880" cy="246880"/>
          </a:xfrm>
          <a:prstGeom prst="ellipse">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831909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2FE10-D085-A00F-1BED-EFAB3B12EE87}"/>
              </a:ext>
            </a:extLst>
          </p:cNvPr>
          <p:cNvSpPr>
            <a:spLocks noGrp="1"/>
          </p:cNvSpPr>
          <p:nvPr>
            <p:ph type="title"/>
          </p:nvPr>
        </p:nvSpPr>
        <p:spPr/>
        <p:txBody>
          <a:bodyPr/>
          <a:lstStyle/>
          <a:p>
            <a:r>
              <a:rPr kumimoji="1" lang="en-US" altLang="zh-CN" dirty="0"/>
              <a:t>Hard Limit</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DEBD232-4C09-0F15-5E42-4E206AE4D101}"/>
                  </a:ext>
                </a:extLst>
              </p:cNvPr>
              <p:cNvSpPr txBox="1"/>
              <p:nvPr/>
            </p:nvSpPr>
            <p:spPr>
              <a:xfrm>
                <a:off x="1222070" y="1187532"/>
                <a:ext cx="9747861" cy="108318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rad>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den>
                                          </m:f>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den>
                                      </m:f>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e>
                                  </m:d>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2DEBD232-4C09-0F15-5E42-4E206AE4D101}"/>
                  </a:ext>
                </a:extLst>
              </p:cNvPr>
              <p:cNvSpPr txBox="1">
                <a:spLocks noRot="1" noChangeAspect="1" noMove="1" noResize="1" noEditPoints="1" noAdjustHandles="1" noChangeArrowheads="1" noChangeShapeType="1" noTextEdit="1"/>
              </p:cNvSpPr>
              <p:nvPr/>
            </p:nvSpPr>
            <p:spPr>
              <a:xfrm>
                <a:off x="1222070" y="1187532"/>
                <a:ext cx="9747861" cy="108318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B49D0BA-7B4F-5C4D-4929-41EA699DCD25}"/>
                  </a:ext>
                </a:extLst>
              </p:cNvPr>
              <p:cNvSpPr txBox="1"/>
              <p:nvPr/>
            </p:nvSpPr>
            <p:spPr>
              <a:xfrm>
                <a:off x="197270" y="2588821"/>
                <a:ext cx="11677749" cy="20740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nary>
                            </m:e>
                          </m:nary>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0</m:t>
                              </m:r>
                            </m:sup>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0</m:t>
                                  </m:r>
                                </m:sup>
                                <m:e/>
                              </m:nary>
                            </m:e>
                          </m:nary>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rad>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den>
                                  </m:f>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den>
                                              </m:f>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den>
                                              </m:f>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𝜌</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den>
                                          </m:f>
                                        </m:e>
                                      </m:d>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den>
                                          </m:f>
                                        </m:e>
                                      </m:d>
                                    </m:e>
                                  </m:d>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=2</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rad>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den>
                                      </m:f>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den>
                                                  </m:f>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den>
                                                  </m:f>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𝜌</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den>
                                              </m:f>
                                            </m:e>
                                          </m:d>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den>
                                              </m:f>
                                            </m:e>
                                          </m:d>
                                        </m:e>
                                      </m:d>
                                    </m:e>
                                  </m:d>
                                </m:e>
                              </m:func>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FB49D0BA-7B4F-5C4D-4929-41EA699DCD25}"/>
                  </a:ext>
                </a:extLst>
              </p:cNvPr>
              <p:cNvSpPr txBox="1">
                <a:spLocks noRot="1" noChangeAspect="1" noMove="1" noResize="1" noEditPoints="1" noAdjustHandles="1" noChangeArrowheads="1" noChangeShapeType="1" noTextEdit="1"/>
              </p:cNvSpPr>
              <p:nvPr/>
            </p:nvSpPr>
            <p:spPr>
              <a:xfrm>
                <a:off x="197270" y="2588821"/>
                <a:ext cx="11677749" cy="2074029"/>
              </a:xfrm>
              <a:prstGeom prst="rect">
                <a:avLst/>
              </a:prstGeom>
              <a:blipFill>
                <a:blip r:embed="rId3"/>
                <a:stretch>
                  <a:fillRect l="-6515" t="-51829" b="-79268"/>
                </a:stretch>
              </a:blipFill>
            </p:spPr>
            <p:txBody>
              <a:bodyPr/>
              <a:lstStyle/>
              <a:p>
                <a:r>
                  <a:rPr lang="zh-CN" altLang="en-US">
                    <a:noFill/>
                  </a:rPr>
                  <a:t> </a:t>
                </a:r>
              </a:p>
            </p:txBody>
          </p:sp>
        </mc:Fallback>
      </mc:AlternateContent>
      <p:cxnSp>
        <p:nvCxnSpPr>
          <p:cNvPr id="5" name="直线箭头连接符 4">
            <a:extLst>
              <a:ext uri="{FF2B5EF4-FFF2-40B4-BE49-F238E27FC236}">
                <a16:creationId xmlns:a16="http://schemas.microsoft.com/office/drawing/2014/main" id="{613C2A2A-B3B7-0CA7-84D4-855DE2597B08}"/>
              </a:ext>
            </a:extLst>
          </p:cNvPr>
          <p:cNvCxnSpPr>
            <a:cxnSpLocks/>
          </p:cNvCxnSpPr>
          <p:nvPr/>
        </p:nvCxnSpPr>
        <p:spPr>
          <a:xfrm>
            <a:off x="9668755" y="4727031"/>
            <a:ext cx="210620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6" name="直线箭头连接符 5">
            <a:extLst>
              <a:ext uri="{FF2B5EF4-FFF2-40B4-BE49-F238E27FC236}">
                <a16:creationId xmlns:a16="http://schemas.microsoft.com/office/drawing/2014/main" id="{8CE4AACC-B745-3EBE-DF25-E47137021A17}"/>
              </a:ext>
            </a:extLst>
          </p:cNvPr>
          <p:cNvCxnSpPr>
            <a:cxnSpLocks/>
          </p:cNvCxnSpPr>
          <p:nvPr/>
        </p:nvCxnSpPr>
        <p:spPr>
          <a:xfrm flipV="1">
            <a:off x="10721856" y="3817768"/>
            <a:ext cx="0" cy="18185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70920BB-3D6F-4644-CEF7-A01FB37FF362}"/>
                  </a:ext>
                </a:extLst>
              </p:cNvPr>
              <p:cNvSpPr txBox="1"/>
              <p:nvPr/>
            </p:nvSpPr>
            <p:spPr>
              <a:xfrm>
                <a:off x="11555186" y="4750730"/>
                <a:ext cx="43954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570920BB-3D6F-4644-CEF7-A01FB37FF362}"/>
                  </a:ext>
                </a:extLst>
              </p:cNvPr>
              <p:cNvSpPr txBox="1">
                <a:spLocks noRot="1" noChangeAspect="1" noMove="1" noResize="1" noEditPoints="1" noAdjustHandles="1" noChangeArrowheads="1" noChangeShapeType="1" noTextEdit="1"/>
              </p:cNvSpPr>
              <p:nvPr/>
            </p:nvSpPr>
            <p:spPr>
              <a:xfrm>
                <a:off x="11555186" y="4750730"/>
                <a:ext cx="439543"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6CC408A-4447-A3C8-CA35-21A2EBB62D94}"/>
                  </a:ext>
                </a:extLst>
              </p:cNvPr>
              <p:cNvSpPr txBox="1"/>
              <p:nvPr/>
            </p:nvSpPr>
            <p:spPr>
              <a:xfrm>
                <a:off x="10684774" y="3672002"/>
                <a:ext cx="439543" cy="40197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76CC408A-4447-A3C8-CA35-21A2EBB62D94}"/>
                  </a:ext>
                </a:extLst>
              </p:cNvPr>
              <p:cNvSpPr txBox="1">
                <a:spLocks noRot="1" noChangeAspect="1" noMove="1" noResize="1" noEditPoints="1" noAdjustHandles="1" noChangeArrowheads="1" noChangeShapeType="1" noTextEdit="1"/>
              </p:cNvSpPr>
              <p:nvPr/>
            </p:nvSpPr>
            <p:spPr>
              <a:xfrm>
                <a:off x="10684774" y="3672002"/>
                <a:ext cx="439543" cy="401970"/>
              </a:xfrm>
              <a:prstGeom prst="rect">
                <a:avLst/>
              </a:prstGeom>
              <a:blipFill>
                <a:blip r:embed="rId5"/>
                <a:stretch>
                  <a:fillRect/>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4760B7A7-324A-546E-A4A4-BB0E9AB11619}"/>
              </a:ext>
            </a:extLst>
          </p:cNvPr>
          <p:cNvSpPr/>
          <p:nvPr/>
        </p:nvSpPr>
        <p:spPr>
          <a:xfrm rot="19420013">
            <a:off x="10025765" y="4336943"/>
            <a:ext cx="1341465" cy="780175"/>
          </a:xfrm>
          <a:prstGeom prst="ellipse">
            <a:avLst/>
          </a:prstGeom>
          <a:solidFill>
            <a:srgbClr val="7030A0">
              <a:alpha val="59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8244C868-F009-9EB8-1D25-F136AC7EF961}"/>
              </a:ext>
            </a:extLst>
          </p:cNvPr>
          <p:cNvSpPr txBox="1"/>
          <p:nvPr/>
        </p:nvSpPr>
        <p:spPr>
          <a:xfrm>
            <a:off x="10421935" y="5847858"/>
            <a:ext cx="599844" cy="400110"/>
          </a:xfrm>
          <a:prstGeom prst="rect">
            <a:avLst/>
          </a:prstGeom>
          <a:noFill/>
        </p:spPr>
        <p:txBody>
          <a:bodyPr wrap="none" rtlCol="0">
            <a:spAutoFit/>
          </a:bodyP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rPr>
              <a:t>图</a:t>
            </a:r>
            <a:r>
              <a:rPr kumimoji="1" lang="en-US" altLang="zh-CN" sz="2000" b="1" dirty="0">
                <a:solidFill>
                  <a:schemeClr val="bg1"/>
                </a:solidFill>
                <a:latin typeface="Microsoft YaHei" panose="020B0503020204020204" pitchFamily="34" charset="-122"/>
                <a:ea typeface="Microsoft YaHei" panose="020B0503020204020204" pitchFamily="34" charset="-122"/>
              </a:rPr>
              <a:t>2</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11" name="椭圆 10">
            <a:extLst>
              <a:ext uri="{FF2B5EF4-FFF2-40B4-BE49-F238E27FC236}">
                <a16:creationId xmlns:a16="http://schemas.microsoft.com/office/drawing/2014/main" id="{2DE8E415-892A-CA2D-7117-23E400E78389}"/>
              </a:ext>
            </a:extLst>
          </p:cNvPr>
          <p:cNvSpPr/>
          <p:nvPr/>
        </p:nvSpPr>
        <p:spPr>
          <a:xfrm>
            <a:off x="10877437" y="4381342"/>
            <a:ext cx="246880" cy="246880"/>
          </a:xfrm>
          <a:prstGeom prst="ellipse">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2" name="椭圆 11">
            <a:extLst>
              <a:ext uri="{FF2B5EF4-FFF2-40B4-BE49-F238E27FC236}">
                <a16:creationId xmlns:a16="http://schemas.microsoft.com/office/drawing/2014/main" id="{8EE22B0F-C056-F1C8-92F9-DA77508012A9}"/>
              </a:ext>
            </a:extLst>
          </p:cNvPr>
          <p:cNvSpPr/>
          <p:nvPr/>
        </p:nvSpPr>
        <p:spPr>
          <a:xfrm>
            <a:off x="10353803" y="4876499"/>
            <a:ext cx="246880" cy="246880"/>
          </a:xfrm>
          <a:prstGeom prst="ellipse">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9AD0E279-799D-3147-32F4-F49CFE57C637}"/>
              </a:ext>
            </a:extLst>
          </p:cNvPr>
          <p:cNvSpPr txBox="1"/>
          <p:nvPr/>
        </p:nvSpPr>
        <p:spPr>
          <a:xfrm>
            <a:off x="11002832" y="3681076"/>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对称区间</a:t>
            </a:r>
          </a:p>
        </p:txBody>
      </p:sp>
      <p:sp>
        <p:nvSpPr>
          <p:cNvPr id="14" name="文本框 13">
            <a:extLst>
              <a:ext uri="{FF2B5EF4-FFF2-40B4-BE49-F238E27FC236}">
                <a16:creationId xmlns:a16="http://schemas.microsoft.com/office/drawing/2014/main" id="{A63DE4C7-2489-5846-FC77-8D939A965C01}"/>
              </a:ext>
            </a:extLst>
          </p:cNvPr>
          <p:cNvSpPr txBox="1"/>
          <p:nvPr/>
        </p:nvSpPr>
        <p:spPr>
          <a:xfrm>
            <a:off x="1138573" y="5231000"/>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换元</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E45521A-F44C-43F4-3EDC-0CB7329F8C30}"/>
                  </a:ext>
                </a:extLst>
              </p:cNvPr>
              <p:cNvSpPr txBox="1"/>
              <p:nvPr/>
            </p:nvSpPr>
            <p:spPr>
              <a:xfrm>
                <a:off x="1825171" y="4627790"/>
                <a:ext cx="8428140" cy="15554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den>
                              </m:f>
                            </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e>
                          </m:eqAr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eqAr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𝐽</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mPr>
                            <m:mr>
                              <m:e>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e>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mr>
                          </m:m>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EE45521A-F44C-43F4-3EDC-0CB7329F8C30}"/>
                  </a:ext>
                </a:extLst>
              </p:cNvPr>
              <p:cNvSpPr txBox="1">
                <a:spLocks noRot="1" noChangeAspect="1" noMove="1" noResize="1" noEditPoints="1" noAdjustHandles="1" noChangeArrowheads="1" noChangeShapeType="1" noTextEdit="1"/>
              </p:cNvSpPr>
              <p:nvPr/>
            </p:nvSpPr>
            <p:spPr>
              <a:xfrm>
                <a:off x="1825171" y="4627790"/>
                <a:ext cx="8428140" cy="1555490"/>
              </a:xfrm>
              <a:prstGeom prst="rect">
                <a:avLst/>
              </a:prstGeom>
              <a:blipFill>
                <a:blip r:embed="rId6"/>
                <a:stretch>
                  <a:fillRect t="-130894" b="-191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45077AE-A7A0-E29A-3162-36C74398325A}"/>
                  </a:ext>
                </a:extLst>
              </p:cNvPr>
              <p:cNvSpPr txBox="1"/>
              <p:nvPr/>
            </p:nvSpPr>
            <p:spPr>
              <a:xfrm>
                <a:off x="6772709" y="5915928"/>
                <a:ext cx="315233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𝐽</m:t>
                                  </m:r>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945077AE-A7A0-E29A-3162-36C74398325A}"/>
                  </a:ext>
                </a:extLst>
              </p:cNvPr>
              <p:cNvSpPr txBox="1">
                <a:spLocks noRot="1" noChangeAspect="1" noMove="1" noResize="1" noEditPoints="1" noAdjustHandles="1" noChangeArrowheads="1" noChangeShapeType="1" noTextEdit="1"/>
              </p:cNvSpPr>
              <p:nvPr/>
            </p:nvSpPr>
            <p:spPr>
              <a:xfrm>
                <a:off x="6772709" y="5915928"/>
                <a:ext cx="3152337" cy="400110"/>
              </a:xfrm>
              <a:prstGeom prst="rect">
                <a:avLst/>
              </a:prstGeom>
              <a:blipFill>
                <a:blip r:embed="rId7"/>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4946F37-3E5A-DF92-EF97-1C44E67315FF}"/>
                  </a:ext>
                </a:extLst>
              </p:cNvPr>
              <p:cNvSpPr txBox="1"/>
              <p:nvPr/>
            </p:nvSpPr>
            <p:spPr>
              <a:xfrm>
                <a:off x="6772709" y="6339046"/>
                <a:ext cx="407771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44946F37-3E5A-DF92-EF97-1C44E67315FF}"/>
                  </a:ext>
                </a:extLst>
              </p:cNvPr>
              <p:cNvSpPr txBox="1">
                <a:spLocks noRot="1" noChangeAspect="1" noMove="1" noResize="1" noEditPoints="1" noAdjustHandles="1" noChangeArrowheads="1" noChangeShapeType="1" noTextEdit="1"/>
              </p:cNvSpPr>
              <p:nvPr/>
            </p:nvSpPr>
            <p:spPr>
              <a:xfrm>
                <a:off x="6772709" y="6339046"/>
                <a:ext cx="4077719" cy="400110"/>
              </a:xfrm>
              <a:prstGeom prst="rect">
                <a:avLst/>
              </a:prstGeom>
              <a:blipFill>
                <a:blip r:embed="rId8"/>
                <a:stretch>
                  <a:fillRect b="-6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71232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9C258-8EDD-2BF7-D369-2187BDB092B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D57C995-A40B-5FD8-AFE5-4CF058A2F81B}"/>
              </a:ext>
            </a:extLst>
          </p:cNvPr>
          <p:cNvSpPr>
            <a:spLocks noGrp="1"/>
          </p:cNvSpPr>
          <p:nvPr>
            <p:ph type="title"/>
          </p:nvPr>
        </p:nvSpPr>
        <p:spPr/>
        <p:txBody>
          <a:bodyPr/>
          <a:lstStyle/>
          <a:p>
            <a:r>
              <a:rPr kumimoji="1" lang="en-US" altLang="zh-CN" dirty="0"/>
              <a:t>Hard Limit</a:t>
            </a:r>
            <a:endParaRPr kumimoji="1"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9C37DD0-D98A-F1AF-6395-B686F9B4AA34}"/>
                  </a:ext>
                </a:extLst>
              </p:cNvPr>
              <p:cNvSpPr txBox="1"/>
              <p:nvPr/>
            </p:nvSpPr>
            <p:spPr>
              <a:xfrm>
                <a:off x="51590" y="1712057"/>
                <a:ext cx="9990877" cy="108324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2</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rad>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den>
                                      </m:f>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den>
                                                  </m:f>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den>
                                                  </m:f>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𝜌</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den>
                                              </m:f>
                                            </m:e>
                                          </m:d>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den>
                                              </m:f>
                                            </m:e>
                                          </m:d>
                                        </m:e>
                                      </m:d>
                                    </m:e>
                                  </m:d>
                                </m:e>
                              </m:func>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Para>
                </a14:m>
                <a:br>
                  <a:rPr kumimoji="1" lang="en-US" altLang="zh-CN" sz="2000" b="0" dirty="0">
                    <a:solidFill>
                      <a:schemeClr val="bg1"/>
                    </a:solidFill>
                    <a:latin typeface="Microsoft YaHei" panose="020B0503020204020204" pitchFamily="34" charset="-122"/>
                    <a:ea typeface="Microsoft YaHei" panose="020B0503020204020204" pitchFamily="34" charset="-122"/>
                  </a:rPr>
                </a:b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F9C37DD0-D98A-F1AF-6395-B686F9B4AA34}"/>
                  </a:ext>
                </a:extLst>
              </p:cNvPr>
              <p:cNvSpPr txBox="1">
                <a:spLocks noRot="1" noChangeAspect="1" noMove="1" noResize="1" noEditPoints="1" noAdjustHandles="1" noChangeArrowheads="1" noChangeShapeType="1" noTextEdit="1"/>
              </p:cNvSpPr>
              <p:nvPr/>
            </p:nvSpPr>
            <p:spPr>
              <a:xfrm>
                <a:off x="51590" y="1712057"/>
                <a:ext cx="9990877" cy="1083245"/>
              </a:xfrm>
              <a:prstGeom prst="rect">
                <a:avLst/>
              </a:prstGeom>
              <a:blipFill>
                <a:blip r:embed="rId2"/>
                <a:stretch>
                  <a:fillRect l="-6853" t="-97701" b="-1505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1BC05E1-94B5-2924-E03E-792C6BDEA29E}"/>
                  </a:ext>
                </a:extLst>
              </p:cNvPr>
              <p:cNvSpPr txBox="1"/>
              <p:nvPr/>
            </p:nvSpPr>
            <p:spPr>
              <a:xfrm>
                <a:off x="8284029" y="1163152"/>
                <a:ext cx="366209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E1BC05E1-94B5-2924-E03E-792C6BDEA29E}"/>
                  </a:ext>
                </a:extLst>
              </p:cNvPr>
              <p:cNvSpPr txBox="1">
                <a:spLocks noRot="1" noChangeAspect="1" noMove="1" noResize="1" noEditPoints="1" noAdjustHandles="1" noChangeArrowheads="1" noChangeShapeType="1" noTextEdit="1"/>
              </p:cNvSpPr>
              <p:nvPr/>
            </p:nvSpPr>
            <p:spPr>
              <a:xfrm>
                <a:off x="8284029" y="1163152"/>
                <a:ext cx="3662093" cy="400110"/>
              </a:xfrm>
              <a:prstGeom prst="rect">
                <a:avLst/>
              </a:prstGeom>
              <a:blipFill>
                <a:blip r:embed="rId3"/>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EABB3EE-CEDE-02D7-B0C8-23063FE0E0C0}"/>
                  </a:ext>
                </a:extLst>
              </p:cNvPr>
              <p:cNvSpPr txBox="1"/>
              <p:nvPr/>
            </p:nvSpPr>
            <p:spPr>
              <a:xfrm>
                <a:off x="51590" y="2915734"/>
                <a:ext cx="11722889" cy="8082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0</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0</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f>
                                <m:fPr>
                                  <m:ctrlPr>
                                    <a:rPr kumimoji="1" lang="en-US" altLang="zh-CN" i="1">
                                      <a:solidFill>
                                        <a:schemeClr val="bg1"/>
                                      </a:solidFill>
                                      <a:latin typeface="Cambria Math" panose="02040503050406030204" pitchFamily="18" charset="0"/>
                                      <a:ea typeface="Microsoft YaHei" panose="020B0503020204020204" pitchFamily="34" charset="-122"/>
                                    </a:rPr>
                                  </m:ctrlPr>
                                </m:fPr>
                                <m:num>
                                  <m:r>
                                    <a:rPr kumimoji="1" lang="en-US" altLang="zh-CN" i="1">
                                      <a:solidFill>
                                        <a:schemeClr val="bg1"/>
                                      </a:solidFill>
                                      <a:latin typeface="Cambria Math" panose="02040503050406030204" pitchFamily="18" charset="0"/>
                                      <a:ea typeface="Microsoft YaHei" panose="020B0503020204020204" pitchFamily="34" charset="-122"/>
                                    </a:rPr>
                                    <m:t>1</m:t>
                                  </m:r>
                                </m:num>
                                <m:den>
                                  <m:r>
                                    <a:rPr kumimoji="1" lang="en-US" altLang="zh-CN" i="1" smtClean="0">
                                      <a:solidFill>
                                        <a:schemeClr val="bg1"/>
                                      </a:solidFill>
                                      <a:latin typeface="Cambria Math" panose="02040503050406030204" pitchFamily="18" charset="0"/>
                                      <a:ea typeface="Microsoft YaHei" panose="020B0503020204020204" pitchFamily="34" charset="-122"/>
                                    </a:rPr>
                                    <m:t>𝜋</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𝜎</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𝜎</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rad>
                                    <m:radPr>
                                      <m:degHide m:val="on"/>
                                      <m:ctrlPr>
                                        <a:rPr kumimoji="1" lang="en-US" altLang="zh-CN" i="1">
                                          <a:solidFill>
                                            <a:schemeClr val="bg1"/>
                                          </a:solidFill>
                                          <a:latin typeface="Cambria Math" panose="02040503050406030204" pitchFamily="18" charset="0"/>
                                          <a:ea typeface="Microsoft YaHei" panose="020B0503020204020204" pitchFamily="34" charset="-122"/>
                                        </a:rPr>
                                      </m:ctrlPr>
                                    </m:radPr>
                                    <m:deg/>
                                    <m:e>
                                      <m:r>
                                        <a:rPr kumimoji="1" lang="en-US" altLang="zh-CN" i="1">
                                          <a:solidFill>
                                            <a:schemeClr val="bg1"/>
                                          </a:solidFill>
                                          <a:latin typeface="Cambria Math" panose="02040503050406030204" pitchFamily="18" charset="0"/>
                                          <a:ea typeface="Microsoft YaHei" panose="020B0503020204020204" pitchFamily="34" charset="-122"/>
                                        </a:rPr>
                                        <m:t>1−</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𝜌</m:t>
                                          </m:r>
                                        </m:e>
                                        <m:sup>
                                          <m:r>
                                            <a:rPr kumimoji="1" lang="en-US" altLang="zh-CN" i="1">
                                              <a:solidFill>
                                                <a:schemeClr val="bg1"/>
                                              </a:solidFill>
                                              <a:latin typeface="Cambria Math" panose="02040503050406030204" pitchFamily="18" charset="0"/>
                                              <a:ea typeface="Microsoft YaHei" panose="020B0503020204020204" pitchFamily="34" charset="-122"/>
                                            </a:rPr>
                                            <m:t>2</m:t>
                                          </m:r>
                                        </m:sup>
                                      </m:sSup>
                                    </m:e>
                                  </m:rad>
                                </m:den>
                              </m:f>
                              <m:func>
                                <m:funcPr>
                                  <m:ctrlPr>
                                    <a:rPr kumimoji="1" lang="en-US" altLang="zh-CN"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m:t>
                                      </m:r>
                                      <m:f>
                                        <m:fPr>
                                          <m:ctrlPr>
                                            <a:rPr kumimoji="1" lang="en-US" altLang="zh-CN" i="1">
                                              <a:solidFill>
                                                <a:schemeClr val="bg1"/>
                                              </a:solidFill>
                                              <a:latin typeface="Cambria Math" panose="02040503050406030204" pitchFamily="18" charset="0"/>
                                              <a:ea typeface="Microsoft YaHei" panose="020B0503020204020204" pitchFamily="34" charset="-122"/>
                                            </a:rPr>
                                          </m:ctrlPr>
                                        </m:fPr>
                                        <m:num>
                                          <m:r>
                                            <a:rPr kumimoji="1" lang="en-US" altLang="zh-CN" i="1">
                                              <a:solidFill>
                                                <a:schemeClr val="bg1"/>
                                              </a:solidFill>
                                              <a:latin typeface="Cambria Math" panose="02040503050406030204" pitchFamily="18" charset="0"/>
                                              <a:ea typeface="Microsoft YaHei" panose="020B0503020204020204" pitchFamily="34" charset="-122"/>
                                            </a:rPr>
                                            <m:t>1</m:t>
                                          </m:r>
                                        </m:num>
                                        <m:den>
                                          <m:r>
                                            <a:rPr kumimoji="1" lang="en-US" altLang="zh-CN" i="1">
                                              <a:solidFill>
                                                <a:schemeClr val="bg1"/>
                                              </a:solidFill>
                                              <a:latin typeface="Cambria Math" panose="02040503050406030204" pitchFamily="18" charset="0"/>
                                              <a:ea typeface="Microsoft YaHei" panose="020B0503020204020204" pitchFamily="34" charset="-122"/>
                                            </a:rPr>
                                            <m:t>2</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1−</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𝜌</m:t>
                                                  </m:r>
                                                </m:e>
                                                <m:sup>
                                                  <m:r>
                                                    <a:rPr kumimoji="1" lang="en-US" altLang="zh-CN" i="1">
                                                      <a:solidFill>
                                                        <a:schemeClr val="bg1"/>
                                                      </a:solidFill>
                                                      <a:latin typeface="Cambria Math" panose="02040503050406030204" pitchFamily="18" charset="0"/>
                                                      <a:ea typeface="Microsoft YaHei" panose="020B0503020204020204" pitchFamily="34" charset="-122"/>
                                                    </a:rPr>
                                                    <m:t>2</m:t>
                                                  </m:r>
                                                </m:sup>
                                              </m:sSup>
                                            </m:e>
                                          </m:d>
                                        </m:den>
                                      </m:f>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b="0" i="1" smtClean="0">
                                                  <a:solidFill>
                                                    <a:schemeClr val="bg1"/>
                                                  </a:solidFill>
                                                  <a:latin typeface="Cambria Math" panose="02040503050406030204" pitchFamily="18" charset="0"/>
                                                  <a:ea typeface="Microsoft YaHei" panose="020B0503020204020204" pitchFamily="34" charset="-122"/>
                                                </a:rPr>
                                                <m:t>𝑦</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bSup>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𝜌</m:t>
                                                  </m:r>
                                                </m:e>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p>
                                            </m:e>
                                          </m:d>
                                          <m:r>
                                            <a:rPr kumimoji="1" lang="en-US" altLang="zh-CN"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b="0" i="1" smtClean="0">
                                                  <a:solidFill>
                                                    <a:schemeClr val="bg1"/>
                                                  </a:solidFill>
                                                  <a:latin typeface="Cambria Math" panose="02040503050406030204" pitchFamily="18" charset="0"/>
                                                  <a:ea typeface="Microsoft YaHei" panose="020B0503020204020204" pitchFamily="34" charset="-122"/>
                                                </a:rPr>
                                                <m:t>𝑦</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bSup>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𝜌</m:t>
                                                  </m:r>
                                                </m:e>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p>
                                            </m:e>
                                          </m:d>
                                          <m:r>
                                            <a:rPr kumimoji="1" lang="en-US" altLang="zh-CN" b="0" i="1" smtClean="0">
                                              <a:solidFill>
                                                <a:schemeClr val="bg1"/>
                                              </a:solidFill>
                                              <a:latin typeface="Cambria Math" panose="02040503050406030204" pitchFamily="18" charset="0"/>
                                              <a:ea typeface="Microsoft YaHei" panose="020B0503020204020204" pitchFamily="34" charset="-122"/>
                                            </a:rPr>
                                            <m:t>−2</m:t>
                                          </m:r>
                                          <m:r>
                                            <a:rPr kumimoji="1" lang="en-US" altLang="zh-CN" b="0" i="1" smtClean="0">
                                              <a:solidFill>
                                                <a:schemeClr val="bg1"/>
                                              </a:solidFill>
                                              <a:latin typeface="Cambria Math" panose="02040503050406030204" pitchFamily="18" charset="0"/>
                                              <a:ea typeface="Microsoft YaHei" panose="020B0503020204020204" pitchFamily="34" charset="-122"/>
                                            </a:rPr>
                                            <m:t>𝜌</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𝑦</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𝑦</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𝜌</m:t>
                                                  </m:r>
                                                </m:e>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p>
                                            </m:e>
                                          </m:d>
                                        </m:e>
                                      </m:d>
                                    </m:e>
                                  </m:d>
                                </m:e>
                              </m:func>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1−</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𝜌</m:t>
                                      </m:r>
                                    </m:e>
                                    <m:sup>
                                      <m:r>
                                        <a:rPr kumimoji="1" lang="en-US" altLang="zh-CN" i="1">
                                          <a:solidFill>
                                            <a:schemeClr val="bg1"/>
                                          </a:solidFill>
                                          <a:latin typeface="Cambria Math" panose="02040503050406030204" pitchFamily="18" charset="0"/>
                                          <a:ea typeface="Microsoft YaHei" panose="020B0503020204020204" pitchFamily="34" charset="-122"/>
                                        </a:rPr>
                                        <m:t>2</m:t>
                                      </m:r>
                                    </m:sup>
                                  </m:sSup>
                                </m:e>
                              </m:d>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𝜎</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𝜎</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𝑦</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𝑦</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0" name="文本框 19">
                <a:extLst>
                  <a:ext uri="{FF2B5EF4-FFF2-40B4-BE49-F238E27FC236}">
                    <a16:creationId xmlns:a16="http://schemas.microsoft.com/office/drawing/2014/main" id="{5EABB3EE-CEDE-02D7-B0C8-23063FE0E0C0}"/>
                  </a:ext>
                </a:extLst>
              </p:cNvPr>
              <p:cNvSpPr txBox="1">
                <a:spLocks noRot="1" noChangeAspect="1" noMove="1" noResize="1" noEditPoints="1" noAdjustHandles="1" noChangeArrowheads="1" noChangeShapeType="1" noTextEdit="1"/>
              </p:cNvSpPr>
              <p:nvPr/>
            </p:nvSpPr>
            <p:spPr>
              <a:xfrm>
                <a:off x="51590" y="2915734"/>
                <a:ext cx="11722889" cy="808235"/>
              </a:xfrm>
              <a:prstGeom prst="rect">
                <a:avLst/>
              </a:prstGeom>
              <a:blipFill>
                <a:blip r:embed="rId4"/>
                <a:stretch>
                  <a:fillRect l="-3568" t="-129231" b="-19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44A1714-BE95-24D1-3A2A-7A0EAC1CB754}"/>
                  </a:ext>
                </a:extLst>
              </p:cNvPr>
              <p:cNvSpPr txBox="1"/>
              <p:nvPr/>
            </p:nvSpPr>
            <p:spPr>
              <a:xfrm>
                <a:off x="6434253" y="1014357"/>
                <a:ext cx="1969449" cy="87844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16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1</m:t>
                                  </m:r>
                                </m:sub>
                              </m:sSub>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1600" b="0" i="1" smtClean="0">
                                          <a:solidFill>
                                            <a:schemeClr val="bg1"/>
                                          </a:solidFill>
                                          <a:latin typeface="Cambria Math" panose="02040503050406030204" pitchFamily="18" charset="0"/>
                                          <a:ea typeface="Microsoft YaHei" panose="020B0503020204020204" pitchFamily="34" charset="-122"/>
                                        </a:rPr>
                                        <m:t>2</m:t>
                                      </m:r>
                                    </m:sup>
                                  </m:sSup>
                                </m:e>
                              </m:rad>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1</m:t>
                                  </m:r>
                                </m:sub>
                              </m:sSub>
                            </m:e>
                            <m:e>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16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2</m:t>
                                  </m:r>
                                </m:sub>
                              </m:sSub>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1600" b="0" i="1" smtClean="0">
                                          <a:solidFill>
                                            <a:schemeClr val="bg1"/>
                                          </a:solidFill>
                                          <a:latin typeface="Cambria Math" panose="02040503050406030204" pitchFamily="18" charset="0"/>
                                          <a:ea typeface="Microsoft YaHei" panose="020B0503020204020204" pitchFamily="34" charset="-122"/>
                                        </a:rPr>
                                        <m:t>2</m:t>
                                      </m:r>
                                    </m:sup>
                                  </m:sSup>
                                </m:e>
                              </m:rad>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2</m:t>
                                  </m:r>
                                </m:sub>
                              </m:sSub>
                            </m:e>
                          </m:eqArr>
                        </m:e>
                      </m:d>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444A1714-BE95-24D1-3A2A-7A0EAC1CB754}"/>
                  </a:ext>
                </a:extLst>
              </p:cNvPr>
              <p:cNvSpPr txBox="1">
                <a:spLocks noRot="1" noChangeAspect="1" noMove="1" noResize="1" noEditPoints="1" noAdjustHandles="1" noChangeArrowheads="1" noChangeShapeType="1" noTextEdit="1"/>
              </p:cNvSpPr>
              <p:nvPr/>
            </p:nvSpPr>
            <p:spPr>
              <a:xfrm>
                <a:off x="6434253" y="1014357"/>
                <a:ext cx="1969449" cy="878446"/>
              </a:xfrm>
              <a:prstGeom prst="rect">
                <a:avLst/>
              </a:prstGeom>
              <a:blipFill>
                <a:blip r:embed="rId5"/>
                <a:stretch>
                  <a:fillRect l="-69231" t="-201429" b="-2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7123D09-1A88-3DAD-5CCE-0FD4DDE3F09F}"/>
                  </a:ext>
                </a:extLst>
              </p:cNvPr>
              <p:cNvSpPr txBox="1"/>
              <p:nvPr/>
            </p:nvSpPr>
            <p:spPr>
              <a:xfrm>
                <a:off x="51590" y="3844402"/>
                <a:ext cx="6152262" cy="7661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0</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0</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f>
                                <m:fPr>
                                  <m:ctrlPr>
                                    <a:rPr kumimoji="1" lang="en-US" altLang="zh-CN" i="1">
                                      <a:solidFill>
                                        <a:schemeClr val="bg1"/>
                                      </a:solidFill>
                                      <a:latin typeface="Cambria Math" panose="02040503050406030204" pitchFamily="18" charset="0"/>
                                      <a:ea typeface="Microsoft YaHei" panose="020B0503020204020204" pitchFamily="34" charset="-122"/>
                                    </a:rPr>
                                  </m:ctrlPr>
                                </m:fPr>
                                <m:num>
                                  <m:rad>
                                    <m:radPr>
                                      <m:degHide m:val="on"/>
                                      <m:ctrlPr>
                                        <a:rPr kumimoji="1" lang="en-US" altLang="zh-CN" i="1">
                                          <a:solidFill>
                                            <a:schemeClr val="bg1"/>
                                          </a:solidFill>
                                          <a:latin typeface="Cambria Math" panose="02040503050406030204" pitchFamily="18" charset="0"/>
                                          <a:ea typeface="Microsoft YaHei" panose="020B0503020204020204" pitchFamily="34" charset="-122"/>
                                        </a:rPr>
                                      </m:ctrlPr>
                                    </m:radPr>
                                    <m:deg/>
                                    <m:e>
                                      <m:r>
                                        <a:rPr kumimoji="1" lang="en-US" altLang="zh-CN" i="1">
                                          <a:solidFill>
                                            <a:schemeClr val="bg1"/>
                                          </a:solidFill>
                                          <a:latin typeface="Cambria Math" panose="02040503050406030204" pitchFamily="18" charset="0"/>
                                          <a:ea typeface="Microsoft YaHei" panose="020B0503020204020204" pitchFamily="34" charset="-122"/>
                                        </a:rPr>
                                        <m:t>1−</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𝜌</m:t>
                                          </m:r>
                                        </m:e>
                                        <m:sup>
                                          <m:r>
                                            <a:rPr kumimoji="1" lang="en-US" altLang="zh-CN" i="1">
                                              <a:solidFill>
                                                <a:schemeClr val="bg1"/>
                                              </a:solidFill>
                                              <a:latin typeface="Cambria Math" panose="02040503050406030204" pitchFamily="18" charset="0"/>
                                              <a:ea typeface="Microsoft YaHei" panose="020B0503020204020204" pitchFamily="34" charset="-122"/>
                                            </a:rPr>
                                            <m:t>2</m:t>
                                          </m:r>
                                        </m:sup>
                                      </m:sSup>
                                    </m:e>
                                  </m:rad>
                                </m:num>
                                <m:den>
                                  <m:r>
                                    <a:rPr kumimoji="1" lang="en-US" altLang="zh-CN"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m:t>
                                      </m:r>
                                      <m:f>
                                        <m:fPr>
                                          <m:ctrlPr>
                                            <a:rPr kumimoji="1" lang="en-US" altLang="zh-CN" i="1">
                                              <a:solidFill>
                                                <a:schemeClr val="bg1"/>
                                              </a:solidFill>
                                              <a:latin typeface="Cambria Math" panose="02040503050406030204" pitchFamily="18" charset="0"/>
                                              <a:ea typeface="Microsoft YaHei" panose="020B0503020204020204" pitchFamily="34" charset="-122"/>
                                            </a:rPr>
                                          </m:ctrlPr>
                                        </m:fPr>
                                        <m:num>
                                          <m:r>
                                            <a:rPr kumimoji="1" lang="en-US" altLang="zh-CN" i="1">
                                              <a:solidFill>
                                                <a:schemeClr val="bg1"/>
                                              </a:solidFill>
                                              <a:latin typeface="Cambria Math" panose="02040503050406030204" pitchFamily="18" charset="0"/>
                                              <a:ea typeface="Microsoft YaHei" panose="020B0503020204020204" pitchFamily="34" charset="-122"/>
                                            </a:rPr>
                                            <m:t>1</m:t>
                                          </m:r>
                                        </m:num>
                                        <m:den>
                                          <m:r>
                                            <a:rPr kumimoji="1" lang="en-US" altLang="zh-CN" i="1">
                                              <a:solidFill>
                                                <a:schemeClr val="bg1"/>
                                              </a:solidFill>
                                              <a:latin typeface="Cambria Math" panose="02040503050406030204" pitchFamily="18" charset="0"/>
                                              <a:ea typeface="Microsoft YaHei" panose="020B0503020204020204" pitchFamily="34" charset="-122"/>
                                            </a:rPr>
                                            <m:t>2</m:t>
                                          </m:r>
                                        </m:den>
                                      </m:f>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b="0" i="1" smtClean="0">
                                                  <a:solidFill>
                                                    <a:srgbClr val="00B0F0"/>
                                                  </a:solidFill>
                                                  <a:latin typeface="Cambria Math" panose="02040503050406030204" pitchFamily="18" charset="0"/>
                                                  <a:ea typeface="Microsoft YaHei" panose="020B0503020204020204" pitchFamily="34" charset="-122"/>
                                                </a:rPr>
                                              </m:ctrlPr>
                                            </m:sSubSupPr>
                                            <m:e>
                                              <m:r>
                                                <a:rPr kumimoji="1" lang="en-US" altLang="zh-CN" b="0" i="1" smtClean="0">
                                                  <a:solidFill>
                                                    <a:srgbClr val="00B0F0"/>
                                                  </a:solidFill>
                                                  <a:latin typeface="Cambria Math" panose="02040503050406030204" pitchFamily="18" charset="0"/>
                                                  <a:ea typeface="Microsoft YaHei" panose="020B0503020204020204" pitchFamily="34" charset="-122"/>
                                                </a:rPr>
                                                <m:t>𝑦</m:t>
                                              </m:r>
                                            </m:e>
                                            <m:sub>
                                              <m:r>
                                                <a:rPr kumimoji="1" lang="en-US" altLang="zh-CN" b="0" i="1" smtClean="0">
                                                  <a:solidFill>
                                                    <a:srgbClr val="00B0F0"/>
                                                  </a:solidFill>
                                                  <a:latin typeface="Cambria Math" panose="02040503050406030204" pitchFamily="18" charset="0"/>
                                                  <a:ea typeface="Microsoft YaHei" panose="020B0503020204020204" pitchFamily="34" charset="-122"/>
                                                </a:rPr>
                                                <m:t>1</m:t>
                                              </m:r>
                                            </m:sub>
                                            <m:sup>
                                              <m:r>
                                                <a:rPr kumimoji="1" lang="en-US" altLang="zh-CN" b="0" i="1" smtClean="0">
                                                  <a:solidFill>
                                                    <a:srgbClr val="00B0F0"/>
                                                  </a:solidFill>
                                                  <a:latin typeface="Cambria Math" panose="02040503050406030204" pitchFamily="18" charset="0"/>
                                                  <a:ea typeface="Microsoft YaHei" panose="020B0503020204020204" pitchFamily="34" charset="-122"/>
                                                </a:rPr>
                                                <m:t>2</m:t>
                                              </m:r>
                                            </m:sup>
                                          </m:sSubSup>
                                          <m:r>
                                            <a:rPr kumimoji="1" lang="en-US" altLang="zh-CN" b="0" i="1" smtClean="0">
                                              <a:solidFill>
                                                <a:srgbClr val="00B0F0"/>
                                              </a:solidFill>
                                              <a:latin typeface="Cambria Math" panose="02040503050406030204" pitchFamily="18" charset="0"/>
                                              <a:ea typeface="Microsoft YaHei" panose="020B0503020204020204" pitchFamily="34" charset="-122"/>
                                            </a:rPr>
                                            <m:t>+</m:t>
                                          </m:r>
                                          <m:sSubSup>
                                            <m:sSubSupPr>
                                              <m:ctrlPr>
                                                <a:rPr kumimoji="1" lang="en-US" altLang="zh-CN" b="0" i="1" smtClean="0">
                                                  <a:solidFill>
                                                    <a:srgbClr val="00B0F0"/>
                                                  </a:solidFill>
                                                  <a:latin typeface="Cambria Math" panose="02040503050406030204" pitchFamily="18" charset="0"/>
                                                  <a:ea typeface="Microsoft YaHei" panose="020B0503020204020204" pitchFamily="34" charset="-122"/>
                                                </a:rPr>
                                              </m:ctrlPr>
                                            </m:sSubSupPr>
                                            <m:e>
                                              <m:r>
                                                <a:rPr kumimoji="1" lang="en-US" altLang="zh-CN" b="0" i="1" smtClean="0">
                                                  <a:solidFill>
                                                    <a:srgbClr val="00B0F0"/>
                                                  </a:solidFill>
                                                  <a:latin typeface="Cambria Math" panose="02040503050406030204" pitchFamily="18" charset="0"/>
                                                  <a:ea typeface="Microsoft YaHei" panose="020B0503020204020204" pitchFamily="34" charset="-122"/>
                                                </a:rPr>
                                                <m:t>𝑦</m:t>
                                              </m:r>
                                            </m:e>
                                            <m:sub>
                                              <m:r>
                                                <a:rPr kumimoji="1" lang="en-US" altLang="zh-CN" b="0" i="1" smtClean="0">
                                                  <a:solidFill>
                                                    <a:srgbClr val="00B0F0"/>
                                                  </a:solidFill>
                                                  <a:latin typeface="Cambria Math" panose="02040503050406030204" pitchFamily="18" charset="0"/>
                                                  <a:ea typeface="Microsoft YaHei" panose="020B0503020204020204" pitchFamily="34" charset="-122"/>
                                                </a:rPr>
                                                <m:t>2</m:t>
                                              </m:r>
                                            </m:sub>
                                            <m:sup>
                                              <m:r>
                                                <a:rPr kumimoji="1" lang="en-US" altLang="zh-CN" b="0" i="1" smtClean="0">
                                                  <a:solidFill>
                                                    <a:srgbClr val="00B0F0"/>
                                                  </a:solidFill>
                                                  <a:latin typeface="Cambria Math" panose="02040503050406030204" pitchFamily="18" charset="0"/>
                                                  <a:ea typeface="Microsoft YaHei" panose="020B0503020204020204" pitchFamily="34" charset="-122"/>
                                                </a:rPr>
                                                <m:t>2</m:t>
                                              </m:r>
                                            </m:sup>
                                          </m:sSubSup>
                                          <m:r>
                                            <a:rPr kumimoji="1" lang="en-US" altLang="zh-CN" b="0" i="1" smtClean="0">
                                              <a:solidFill>
                                                <a:schemeClr val="accent5"/>
                                              </a:solidFill>
                                              <a:latin typeface="Cambria Math" panose="02040503050406030204" pitchFamily="18" charset="0"/>
                                              <a:ea typeface="Microsoft YaHei" panose="020B0503020204020204" pitchFamily="34" charset="-122"/>
                                            </a:rPr>
                                            <m:t>−2</m:t>
                                          </m:r>
                                          <m:r>
                                            <a:rPr kumimoji="1" lang="en-US" altLang="zh-CN" b="0" i="1" smtClean="0">
                                              <a:solidFill>
                                                <a:schemeClr val="accent5"/>
                                              </a:solidFill>
                                              <a:latin typeface="Cambria Math" panose="02040503050406030204" pitchFamily="18" charset="0"/>
                                              <a:ea typeface="Microsoft YaHei" panose="020B0503020204020204" pitchFamily="34" charset="-122"/>
                                            </a:rPr>
                                            <m:t>𝜌</m:t>
                                          </m:r>
                                          <m:sSub>
                                            <m:sSubPr>
                                              <m:ctrlPr>
                                                <a:rPr kumimoji="1" lang="en-US" altLang="zh-CN"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b="0" i="1" smtClean="0">
                                                  <a:solidFill>
                                                    <a:schemeClr val="accent5"/>
                                                  </a:solidFill>
                                                  <a:latin typeface="Cambria Math" panose="02040503050406030204" pitchFamily="18" charset="0"/>
                                                  <a:ea typeface="Microsoft YaHei" panose="020B0503020204020204" pitchFamily="34" charset="-122"/>
                                                </a:rPr>
                                                <m:t>𝑦</m:t>
                                              </m:r>
                                            </m:e>
                                            <m:sub>
                                              <m:r>
                                                <a:rPr kumimoji="1" lang="en-US" altLang="zh-CN" b="0" i="1" smtClean="0">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b="0" i="1" smtClean="0">
                                                  <a:solidFill>
                                                    <a:schemeClr val="accent5"/>
                                                  </a:solidFill>
                                                  <a:latin typeface="Cambria Math" panose="02040503050406030204" pitchFamily="18" charset="0"/>
                                                  <a:ea typeface="Microsoft YaHei" panose="020B0503020204020204" pitchFamily="34" charset="-122"/>
                                                </a:rPr>
                                                <m:t>𝑦</m:t>
                                              </m:r>
                                            </m:e>
                                            <m:sub>
                                              <m:r>
                                                <a:rPr kumimoji="1" lang="en-US" altLang="zh-CN" b="0" i="1" smtClean="0">
                                                  <a:solidFill>
                                                    <a:schemeClr val="accent5"/>
                                                  </a:solidFill>
                                                  <a:latin typeface="Cambria Math" panose="02040503050406030204" pitchFamily="18" charset="0"/>
                                                  <a:ea typeface="Microsoft YaHei" panose="020B0503020204020204" pitchFamily="34" charset="-122"/>
                                                </a:rPr>
                                                <m:t>2</m:t>
                                              </m:r>
                                            </m:sub>
                                          </m:sSub>
                                        </m:e>
                                      </m:d>
                                    </m:e>
                                  </m:d>
                                </m:e>
                              </m:func>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𝑦</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𝑦</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87123D09-1A88-3DAD-5CCE-0FD4DDE3F09F}"/>
                  </a:ext>
                </a:extLst>
              </p:cNvPr>
              <p:cNvSpPr txBox="1">
                <a:spLocks noRot="1" noChangeAspect="1" noMove="1" noResize="1" noEditPoints="1" noAdjustHandles="1" noChangeArrowheads="1" noChangeShapeType="1" noTextEdit="1"/>
              </p:cNvSpPr>
              <p:nvPr/>
            </p:nvSpPr>
            <p:spPr>
              <a:xfrm>
                <a:off x="51590" y="3844402"/>
                <a:ext cx="6152262" cy="766172"/>
              </a:xfrm>
              <a:prstGeom prst="rect">
                <a:avLst/>
              </a:prstGeom>
              <a:blipFill>
                <a:blip r:embed="rId6"/>
                <a:stretch>
                  <a:fillRect l="-9671" t="-136066" b="-2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6271F54-0778-C7C7-60BF-3996B190A703}"/>
                  </a:ext>
                </a:extLst>
              </p:cNvPr>
              <p:cNvSpPr txBox="1"/>
              <p:nvPr/>
            </p:nvSpPr>
            <p:spPr>
              <a:xfrm>
                <a:off x="1309421" y="5076441"/>
                <a:ext cx="7326428" cy="77886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𝑢</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𝑣</m:t>
                              </m:r>
                            </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𝑢</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𝑣</m:t>
                              </m:r>
                            </m:e>
                          </m:eqAr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𝐽</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1</m:t>
                                </m:r>
                              </m:e>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mr>
                          </m:m>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𝐽</m:t>
                                  </m:r>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𝑑𝑢𝑑𝑣</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𝑑𝑢𝑑𝑣</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3" name="文本框 22">
                <a:extLst>
                  <a:ext uri="{FF2B5EF4-FFF2-40B4-BE49-F238E27FC236}">
                    <a16:creationId xmlns:a16="http://schemas.microsoft.com/office/drawing/2014/main" id="{B6271F54-0778-C7C7-60BF-3996B190A703}"/>
                  </a:ext>
                </a:extLst>
              </p:cNvPr>
              <p:cNvSpPr txBox="1">
                <a:spLocks noRot="1" noChangeAspect="1" noMove="1" noResize="1" noEditPoints="1" noAdjustHandles="1" noChangeArrowheads="1" noChangeShapeType="1" noTextEdit="1"/>
              </p:cNvSpPr>
              <p:nvPr/>
            </p:nvSpPr>
            <p:spPr>
              <a:xfrm>
                <a:off x="1309421" y="5076441"/>
                <a:ext cx="7326428" cy="778868"/>
              </a:xfrm>
              <a:prstGeom prst="rect">
                <a:avLst/>
              </a:prstGeom>
              <a:blipFill>
                <a:blip r:embed="rId7"/>
                <a:stretch>
                  <a:fillRect l="-15571" t="-192063" b="-277778"/>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D6E6F422-45C5-EA7B-F531-06BF05F9E68A}"/>
              </a:ext>
            </a:extLst>
          </p:cNvPr>
          <p:cNvSpPr txBox="1"/>
          <p:nvPr/>
        </p:nvSpPr>
        <p:spPr>
          <a:xfrm>
            <a:off x="746150" y="5265820"/>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换元</a:t>
            </a:r>
          </a:p>
        </p:txBody>
      </p:sp>
    </p:spTree>
    <p:extLst>
      <p:ext uri="{BB962C8B-B14F-4D97-AF65-F5344CB8AC3E}">
        <p14:creationId xmlns:p14="http://schemas.microsoft.com/office/powerpoint/2010/main" val="17120602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55BED-9C54-5F63-B360-2ED45A24EDCA}"/>
            </a:ext>
          </a:extLst>
        </p:cNvPr>
        <p:cNvGrpSpPr/>
        <p:nvPr/>
      </p:nvGrpSpPr>
      <p:grpSpPr>
        <a:xfrm>
          <a:off x="0" y="0"/>
          <a:ext cx="0" cy="0"/>
          <a:chOff x="0" y="0"/>
          <a:chExt cx="0" cy="0"/>
        </a:xfrm>
      </p:grpSpPr>
      <p:sp>
        <p:nvSpPr>
          <p:cNvPr id="17" name="矩形 16">
            <a:extLst>
              <a:ext uri="{FF2B5EF4-FFF2-40B4-BE49-F238E27FC236}">
                <a16:creationId xmlns:a16="http://schemas.microsoft.com/office/drawing/2014/main" id="{9C922E33-2DB6-C753-CC89-CB1BB1C09A53}"/>
              </a:ext>
            </a:extLst>
          </p:cNvPr>
          <p:cNvSpPr/>
          <p:nvPr/>
        </p:nvSpPr>
        <p:spPr>
          <a:xfrm rot="3600000">
            <a:off x="1207078" y="3162156"/>
            <a:ext cx="3296946" cy="3706750"/>
          </a:xfrm>
          <a:prstGeom prst="rect">
            <a:avLst/>
          </a:prstGeom>
          <a:solidFill>
            <a:schemeClr val="accent5">
              <a:lumMod val="75000"/>
              <a:alpha val="51215"/>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B4426017-BBA3-7AB5-D41B-CCAF2652A798}"/>
              </a:ext>
            </a:extLst>
          </p:cNvPr>
          <p:cNvSpPr>
            <a:spLocks noGrp="1"/>
          </p:cNvSpPr>
          <p:nvPr>
            <p:ph type="title"/>
          </p:nvPr>
        </p:nvSpPr>
        <p:spPr/>
        <p:txBody>
          <a:bodyPr/>
          <a:lstStyle/>
          <a:p>
            <a:r>
              <a:rPr kumimoji="1" lang="en-US" altLang="zh-CN" dirty="0"/>
              <a:t>Hard Limit</a:t>
            </a:r>
            <a:endParaRPr kumimoji="1"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8901FE2-20B5-7B20-7DC2-797D7F8CB81A}"/>
                  </a:ext>
                </a:extLst>
              </p:cNvPr>
              <p:cNvSpPr txBox="1"/>
              <p:nvPr/>
            </p:nvSpPr>
            <p:spPr>
              <a:xfrm>
                <a:off x="493025" y="1418093"/>
                <a:ext cx="6152262" cy="7661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0</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0</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f>
                                <m:fPr>
                                  <m:ctrlPr>
                                    <a:rPr kumimoji="1" lang="en-US" altLang="zh-CN" i="1">
                                      <a:solidFill>
                                        <a:schemeClr val="bg1"/>
                                      </a:solidFill>
                                      <a:latin typeface="Cambria Math" panose="02040503050406030204" pitchFamily="18" charset="0"/>
                                      <a:ea typeface="Microsoft YaHei" panose="020B0503020204020204" pitchFamily="34" charset="-122"/>
                                    </a:rPr>
                                  </m:ctrlPr>
                                </m:fPr>
                                <m:num>
                                  <m:rad>
                                    <m:radPr>
                                      <m:degHide m:val="on"/>
                                      <m:ctrlPr>
                                        <a:rPr kumimoji="1" lang="en-US" altLang="zh-CN" i="1">
                                          <a:solidFill>
                                            <a:schemeClr val="bg1"/>
                                          </a:solidFill>
                                          <a:latin typeface="Cambria Math" panose="02040503050406030204" pitchFamily="18" charset="0"/>
                                          <a:ea typeface="Microsoft YaHei" panose="020B0503020204020204" pitchFamily="34" charset="-122"/>
                                        </a:rPr>
                                      </m:ctrlPr>
                                    </m:radPr>
                                    <m:deg/>
                                    <m:e>
                                      <m:r>
                                        <a:rPr kumimoji="1" lang="en-US" altLang="zh-CN" i="1">
                                          <a:solidFill>
                                            <a:schemeClr val="bg1"/>
                                          </a:solidFill>
                                          <a:latin typeface="Cambria Math" panose="02040503050406030204" pitchFamily="18" charset="0"/>
                                          <a:ea typeface="Microsoft YaHei" panose="020B0503020204020204" pitchFamily="34" charset="-122"/>
                                        </a:rPr>
                                        <m:t>1−</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𝜌</m:t>
                                          </m:r>
                                        </m:e>
                                        <m:sup>
                                          <m:r>
                                            <a:rPr kumimoji="1" lang="en-US" altLang="zh-CN" i="1">
                                              <a:solidFill>
                                                <a:schemeClr val="bg1"/>
                                              </a:solidFill>
                                              <a:latin typeface="Cambria Math" panose="02040503050406030204" pitchFamily="18" charset="0"/>
                                              <a:ea typeface="Microsoft YaHei" panose="020B0503020204020204" pitchFamily="34" charset="-122"/>
                                            </a:rPr>
                                            <m:t>2</m:t>
                                          </m:r>
                                        </m:sup>
                                      </m:sSup>
                                    </m:e>
                                  </m:rad>
                                </m:num>
                                <m:den>
                                  <m:r>
                                    <a:rPr kumimoji="1" lang="en-US" altLang="zh-CN"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m:t>
                                      </m:r>
                                      <m:f>
                                        <m:fPr>
                                          <m:ctrlPr>
                                            <a:rPr kumimoji="1" lang="en-US" altLang="zh-CN" i="1">
                                              <a:solidFill>
                                                <a:schemeClr val="bg1"/>
                                              </a:solidFill>
                                              <a:latin typeface="Cambria Math" panose="02040503050406030204" pitchFamily="18" charset="0"/>
                                              <a:ea typeface="Microsoft YaHei" panose="020B0503020204020204" pitchFamily="34" charset="-122"/>
                                            </a:rPr>
                                          </m:ctrlPr>
                                        </m:fPr>
                                        <m:num>
                                          <m:r>
                                            <a:rPr kumimoji="1" lang="en-US" altLang="zh-CN" i="1">
                                              <a:solidFill>
                                                <a:schemeClr val="bg1"/>
                                              </a:solidFill>
                                              <a:latin typeface="Cambria Math" panose="02040503050406030204" pitchFamily="18" charset="0"/>
                                              <a:ea typeface="Microsoft YaHei" panose="020B0503020204020204" pitchFamily="34" charset="-122"/>
                                            </a:rPr>
                                            <m:t>1</m:t>
                                          </m:r>
                                        </m:num>
                                        <m:den>
                                          <m:r>
                                            <a:rPr kumimoji="1" lang="en-US" altLang="zh-CN" i="1">
                                              <a:solidFill>
                                                <a:schemeClr val="bg1"/>
                                              </a:solidFill>
                                              <a:latin typeface="Cambria Math" panose="02040503050406030204" pitchFamily="18" charset="0"/>
                                              <a:ea typeface="Microsoft YaHei" panose="020B0503020204020204" pitchFamily="34" charset="-122"/>
                                            </a:rPr>
                                            <m:t>2</m:t>
                                          </m:r>
                                        </m:den>
                                      </m:f>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b="0" i="1" smtClean="0">
                                                  <a:solidFill>
                                                    <a:srgbClr val="00B0F0"/>
                                                  </a:solidFill>
                                                  <a:latin typeface="Cambria Math" panose="02040503050406030204" pitchFamily="18" charset="0"/>
                                                  <a:ea typeface="Microsoft YaHei" panose="020B0503020204020204" pitchFamily="34" charset="-122"/>
                                                </a:rPr>
                                              </m:ctrlPr>
                                            </m:sSubSupPr>
                                            <m:e>
                                              <m:r>
                                                <a:rPr kumimoji="1" lang="en-US" altLang="zh-CN" b="0" i="1" smtClean="0">
                                                  <a:solidFill>
                                                    <a:srgbClr val="00B0F0"/>
                                                  </a:solidFill>
                                                  <a:latin typeface="Cambria Math" panose="02040503050406030204" pitchFamily="18" charset="0"/>
                                                  <a:ea typeface="Microsoft YaHei" panose="020B0503020204020204" pitchFamily="34" charset="-122"/>
                                                </a:rPr>
                                                <m:t>𝑦</m:t>
                                              </m:r>
                                            </m:e>
                                            <m:sub>
                                              <m:r>
                                                <a:rPr kumimoji="1" lang="en-US" altLang="zh-CN" b="0" i="1" smtClean="0">
                                                  <a:solidFill>
                                                    <a:srgbClr val="00B0F0"/>
                                                  </a:solidFill>
                                                  <a:latin typeface="Cambria Math" panose="02040503050406030204" pitchFamily="18" charset="0"/>
                                                  <a:ea typeface="Microsoft YaHei" panose="020B0503020204020204" pitchFamily="34" charset="-122"/>
                                                </a:rPr>
                                                <m:t>1</m:t>
                                              </m:r>
                                            </m:sub>
                                            <m:sup>
                                              <m:r>
                                                <a:rPr kumimoji="1" lang="en-US" altLang="zh-CN" b="0" i="1" smtClean="0">
                                                  <a:solidFill>
                                                    <a:srgbClr val="00B0F0"/>
                                                  </a:solidFill>
                                                  <a:latin typeface="Cambria Math" panose="02040503050406030204" pitchFamily="18" charset="0"/>
                                                  <a:ea typeface="Microsoft YaHei" panose="020B0503020204020204" pitchFamily="34" charset="-122"/>
                                                </a:rPr>
                                                <m:t>2</m:t>
                                              </m:r>
                                            </m:sup>
                                          </m:sSubSup>
                                          <m:r>
                                            <a:rPr kumimoji="1" lang="en-US" altLang="zh-CN" b="0" i="1" smtClean="0">
                                              <a:solidFill>
                                                <a:srgbClr val="00B0F0"/>
                                              </a:solidFill>
                                              <a:latin typeface="Cambria Math" panose="02040503050406030204" pitchFamily="18" charset="0"/>
                                              <a:ea typeface="Microsoft YaHei" panose="020B0503020204020204" pitchFamily="34" charset="-122"/>
                                            </a:rPr>
                                            <m:t>+</m:t>
                                          </m:r>
                                          <m:sSubSup>
                                            <m:sSubSupPr>
                                              <m:ctrlPr>
                                                <a:rPr kumimoji="1" lang="en-US" altLang="zh-CN" b="0" i="1" smtClean="0">
                                                  <a:solidFill>
                                                    <a:srgbClr val="00B0F0"/>
                                                  </a:solidFill>
                                                  <a:latin typeface="Cambria Math" panose="02040503050406030204" pitchFamily="18" charset="0"/>
                                                  <a:ea typeface="Microsoft YaHei" panose="020B0503020204020204" pitchFamily="34" charset="-122"/>
                                                </a:rPr>
                                              </m:ctrlPr>
                                            </m:sSubSupPr>
                                            <m:e>
                                              <m:r>
                                                <a:rPr kumimoji="1" lang="en-US" altLang="zh-CN" b="0" i="1" smtClean="0">
                                                  <a:solidFill>
                                                    <a:srgbClr val="00B0F0"/>
                                                  </a:solidFill>
                                                  <a:latin typeface="Cambria Math" panose="02040503050406030204" pitchFamily="18" charset="0"/>
                                                  <a:ea typeface="Microsoft YaHei" panose="020B0503020204020204" pitchFamily="34" charset="-122"/>
                                                </a:rPr>
                                                <m:t>𝑦</m:t>
                                              </m:r>
                                            </m:e>
                                            <m:sub>
                                              <m:r>
                                                <a:rPr kumimoji="1" lang="en-US" altLang="zh-CN" b="0" i="1" smtClean="0">
                                                  <a:solidFill>
                                                    <a:srgbClr val="00B0F0"/>
                                                  </a:solidFill>
                                                  <a:latin typeface="Cambria Math" panose="02040503050406030204" pitchFamily="18" charset="0"/>
                                                  <a:ea typeface="Microsoft YaHei" panose="020B0503020204020204" pitchFamily="34" charset="-122"/>
                                                </a:rPr>
                                                <m:t>2</m:t>
                                              </m:r>
                                            </m:sub>
                                            <m:sup>
                                              <m:r>
                                                <a:rPr kumimoji="1" lang="en-US" altLang="zh-CN" b="0" i="1" smtClean="0">
                                                  <a:solidFill>
                                                    <a:srgbClr val="00B0F0"/>
                                                  </a:solidFill>
                                                  <a:latin typeface="Cambria Math" panose="02040503050406030204" pitchFamily="18" charset="0"/>
                                                  <a:ea typeface="Microsoft YaHei" panose="020B0503020204020204" pitchFamily="34" charset="-122"/>
                                                </a:rPr>
                                                <m:t>2</m:t>
                                              </m:r>
                                            </m:sup>
                                          </m:sSubSup>
                                          <m:r>
                                            <a:rPr kumimoji="1" lang="en-US" altLang="zh-CN" b="0" i="1" smtClean="0">
                                              <a:solidFill>
                                                <a:schemeClr val="accent5"/>
                                              </a:solidFill>
                                              <a:latin typeface="Cambria Math" panose="02040503050406030204" pitchFamily="18" charset="0"/>
                                              <a:ea typeface="Microsoft YaHei" panose="020B0503020204020204" pitchFamily="34" charset="-122"/>
                                            </a:rPr>
                                            <m:t>−2</m:t>
                                          </m:r>
                                          <m:r>
                                            <a:rPr kumimoji="1" lang="en-US" altLang="zh-CN" b="0" i="1" smtClean="0">
                                              <a:solidFill>
                                                <a:schemeClr val="accent5"/>
                                              </a:solidFill>
                                              <a:latin typeface="Cambria Math" panose="02040503050406030204" pitchFamily="18" charset="0"/>
                                              <a:ea typeface="Microsoft YaHei" panose="020B0503020204020204" pitchFamily="34" charset="-122"/>
                                            </a:rPr>
                                            <m:t>𝜌</m:t>
                                          </m:r>
                                          <m:sSub>
                                            <m:sSubPr>
                                              <m:ctrlPr>
                                                <a:rPr kumimoji="1" lang="en-US" altLang="zh-CN"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b="0" i="1" smtClean="0">
                                                  <a:solidFill>
                                                    <a:schemeClr val="accent5"/>
                                                  </a:solidFill>
                                                  <a:latin typeface="Cambria Math" panose="02040503050406030204" pitchFamily="18" charset="0"/>
                                                  <a:ea typeface="Microsoft YaHei" panose="020B0503020204020204" pitchFamily="34" charset="-122"/>
                                                </a:rPr>
                                                <m:t>𝑦</m:t>
                                              </m:r>
                                            </m:e>
                                            <m:sub>
                                              <m:r>
                                                <a:rPr kumimoji="1" lang="en-US" altLang="zh-CN" b="0" i="1" smtClean="0">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b="0" i="1" smtClean="0">
                                                  <a:solidFill>
                                                    <a:schemeClr val="accent5"/>
                                                  </a:solidFill>
                                                  <a:latin typeface="Cambria Math" panose="02040503050406030204" pitchFamily="18" charset="0"/>
                                                  <a:ea typeface="Microsoft YaHei" panose="020B0503020204020204" pitchFamily="34" charset="-122"/>
                                                </a:rPr>
                                                <m:t>𝑦</m:t>
                                              </m:r>
                                            </m:e>
                                            <m:sub>
                                              <m:r>
                                                <a:rPr kumimoji="1" lang="en-US" altLang="zh-CN" b="0" i="1" smtClean="0">
                                                  <a:solidFill>
                                                    <a:schemeClr val="accent5"/>
                                                  </a:solidFill>
                                                  <a:latin typeface="Cambria Math" panose="02040503050406030204" pitchFamily="18" charset="0"/>
                                                  <a:ea typeface="Microsoft YaHei" panose="020B0503020204020204" pitchFamily="34" charset="-122"/>
                                                </a:rPr>
                                                <m:t>2</m:t>
                                              </m:r>
                                            </m:sub>
                                          </m:sSub>
                                        </m:e>
                                      </m:d>
                                    </m:e>
                                  </m:d>
                                </m:e>
                              </m:func>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𝑦</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𝑦</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C8901FE2-20B5-7B20-7DC2-797D7F8CB81A}"/>
                  </a:ext>
                </a:extLst>
              </p:cNvPr>
              <p:cNvSpPr txBox="1">
                <a:spLocks noRot="1" noChangeAspect="1" noMove="1" noResize="1" noEditPoints="1" noAdjustHandles="1" noChangeArrowheads="1" noChangeShapeType="1" noTextEdit="1"/>
              </p:cNvSpPr>
              <p:nvPr/>
            </p:nvSpPr>
            <p:spPr>
              <a:xfrm>
                <a:off x="493025" y="1418093"/>
                <a:ext cx="6152262" cy="766172"/>
              </a:xfrm>
              <a:prstGeom prst="rect">
                <a:avLst/>
              </a:prstGeom>
              <a:blipFill>
                <a:blip r:embed="rId3"/>
                <a:stretch>
                  <a:fillRect l="-9671" t="-136066" b="-2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8F441E9-0B2A-06AB-5A57-C414CB45F259}"/>
                  </a:ext>
                </a:extLst>
              </p:cNvPr>
              <p:cNvSpPr txBox="1"/>
              <p:nvPr/>
            </p:nvSpPr>
            <p:spPr>
              <a:xfrm>
                <a:off x="7628411" y="1252981"/>
                <a:ext cx="4204676" cy="108664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𝑢</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𝑣</m:t>
                              </m:r>
                            </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𝑢</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𝑣</m:t>
                              </m:r>
                            </m:e>
                          </m:eqAr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𝐽</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mPr>
                            <m:mr>
                              <m:e>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1</m:t>
                                </m:r>
                              </m:e>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mr>
                          </m:m>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𝐽</m:t>
                                  </m:r>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𝑑𝑢𝑑𝑣</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𝑑𝑢𝑑𝑣</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3" name="文本框 22">
                <a:extLst>
                  <a:ext uri="{FF2B5EF4-FFF2-40B4-BE49-F238E27FC236}">
                    <a16:creationId xmlns:a16="http://schemas.microsoft.com/office/drawing/2014/main" id="{18F441E9-0B2A-06AB-5A57-C414CB45F259}"/>
                  </a:ext>
                </a:extLst>
              </p:cNvPr>
              <p:cNvSpPr txBox="1">
                <a:spLocks noRot="1" noChangeAspect="1" noMove="1" noResize="1" noEditPoints="1" noAdjustHandles="1" noChangeArrowheads="1" noChangeShapeType="1" noTextEdit="1"/>
              </p:cNvSpPr>
              <p:nvPr/>
            </p:nvSpPr>
            <p:spPr>
              <a:xfrm>
                <a:off x="7628411" y="1252981"/>
                <a:ext cx="4204676" cy="1086644"/>
              </a:xfrm>
              <a:prstGeom prst="rect">
                <a:avLst/>
              </a:prstGeom>
              <a:blipFill>
                <a:blip r:embed="rId4"/>
                <a:stretch>
                  <a:fillRect l="-27108" t="-139080" b="-17356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A8BA0D6A-5C74-6DC8-0301-4435FD701A6A}"/>
              </a:ext>
            </a:extLst>
          </p:cNvPr>
          <p:cNvSpPr txBox="1"/>
          <p:nvPr/>
        </p:nvSpPr>
        <p:spPr>
          <a:xfrm>
            <a:off x="7065140" y="1442360"/>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换元</a:t>
            </a:r>
          </a:p>
        </p:txBody>
      </p:sp>
      <p:sp>
        <p:nvSpPr>
          <p:cNvPr id="5" name="矩形 4">
            <a:extLst>
              <a:ext uri="{FF2B5EF4-FFF2-40B4-BE49-F238E27FC236}">
                <a16:creationId xmlns:a16="http://schemas.microsoft.com/office/drawing/2014/main" id="{B8D1CD7B-18A6-69F2-645D-F811EE10590F}"/>
              </a:ext>
            </a:extLst>
          </p:cNvPr>
          <p:cNvSpPr/>
          <p:nvPr/>
        </p:nvSpPr>
        <p:spPr>
          <a:xfrm>
            <a:off x="387437" y="2722777"/>
            <a:ext cx="3296946" cy="1858680"/>
          </a:xfrm>
          <a:prstGeom prst="rect">
            <a:avLst/>
          </a:prstGeom>
          <a:solidFill>
            <a:srgbClr val="7030A0">
              <a:alpha val="51215"/>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8" name="椭圆 7">
            <a:extLst>
              <a:ext uri="{FF2B5EF4-FFF2-40B4-BE49-F238E27FC236}">
                <a16:creationId xmlns:a16="http://schemas.microsoft.com/office/drawing/2014/main" id="{BA4659D8-34AE-68D1-4DF9-856F4480BA0A}"/>
              </a:ext>
            </a:extLst>
          </p:cNvPr>
          <p:cNvSpPr/>
          <p:nvPr/>
        </p:nvSpPr>
        <p:spPr>
          <a:xfrm>
            <a:off x="307923" y="3829663"/>
            <a:ext cx="159026" cy="159026"/>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373AD80-F931-F088-D4F8-CD7AD868CD4C}"/>
                  </a:ext>
                </a:extLst>
              </p:cNvPr>
              <p:cNvSpPr txBox="1"/>
              <p:nvPr/>
            </p:nvSpPr>
            <p:spPr>
              <a:xfrm>
                <a:off x="-423683" y="3709121"/>
                <a:ext cx="81111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0,1</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F373AD80-F931-F088-D4F8-CD7AD868CD4C}"/>
                  </a:ext>
                </a:extLst>
              </p:cNvPr>
              <p:cNvSpPr txBox="1">
                <a:spLocks noRot="1" noChangeAspect="1" noMove="1" noResize="1" noEditPoints="1" noAdjustHandles="1" noChangeArrowheads="1" noChangeShapeType="1" noTextEdit="1"/>
              </p:cNvSpPr>
              <p:nvPr/>
            </p:nvSpPr>
            <p:spPr>
              <a:xfrm>
                <a:off x="-423683" y="3709121"/>
                <a:ext cx="811119"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BFB3EDB-A3D2-EFA4-06FC-B3EEEB7C74A8}"/>
                  </a:ext>
                </a:extLst>
              </p:cNvPr>
              <p:cNvSpPr txBox="1"/>
              <p:nvPr/>
            </p:nvSpPr>
            <p:spPr>
              <a:xfrm>
                <a:off x="738355" y="3488824"/>
                <a:ext cx="937308" cy="67698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0BFB3EDB-A3D2-EFA4-06FC-B3EEEB7C74A8}"/>
                  </a:ext>
                </a:extLst>
              </p:cNvPr>
              <p:cNvSpPr txBox="1">
                <a:spLocks noRot="1" noChangeAspect="1" noMove="1" noResize="1" noEditPoints="1" noAdjustHandles="1" noChangeArrowheads="1" noChangeShapeType="1" noTextEdit="1"/>
              </p:cNvSpPr>
              <p:nvPr/>
            </p:nvSpPr>
            <p:spPr>
              <a:xfrm>
                <a:off x="738355" y="3488824"/>
                <a:ext cx="937308" cy="676980"/>
              </a:xfrm>
              <a:prstGeom prst="rect">
                <a:avLst/>
              </a:prstGeom>
              <a:blipFill>
                <a:blip r:embed="rId6"/>
                <a:stretch>
                  <a:fillRect b="-5556"/>
                </a:stretch>
              </a:blipFill>
            </p:spPr>
            <p:txBody>
              <a:bodyPr/>
              <a:lstStyle/>
              <a:p>
                <a:r>
                  <a:rPr lang="zh-CN" altLang="en-US">
                    <a:noFill/>
                  </a:rPr>
                  <a:t> </a:t>
                </a:r>
              </a:p>
            </p:txBody>
          </p:sp>
        </mc:Fallback>
      </mc:AlternateContent>
      <p:sp>
        <p:nvSpPr>
          <p:cNvPr id="11" name="椭圆 10">
            <a:extLst>
              <a:ext uri="{FF2B5EF4-FFF2-40B4-BE49-F238E27FC236}">
                <a16:creationId xmlns:a16="http://schemas.microsoft.com/office/drawing/2014/main" id="{147797BA-730D-8941-D672-F659E78A22DA}"/>
              </a:ext>
            </a:extLst>
          </p:cNvPr>
          <p:cNvSpPr/>
          <p:nvPr/>
        </p:nvSpPr>
        <p:spPr>
          <a:xfrm>
            <a:off x="739807" y="4205560"/>
            <a:ext cx="159026" cy="159026"/>
          </a:xfrm>
          <a:prstGeom prst="ellipse">
            <a:avLst/>
          </a:prstGeom>
          <a:solidFill>
            <a:schemeClr val="accent5">
              <a:lumMod val="75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2" name="椭圆 11">
            <a:extLst>
              <a:ext uri="{FF2B5EF4-FFF2-40B4-BE49-F238E27FC236}">
                <a16:creationId xmlns:a16="http://schemas.microsoft.com/office/drawing/2014/main" id="{42973507-231E-2EB5-B91B-494D0964DBAD}"/>
              </a:ext>
            </a:extLst>
          </p:cNvPr>
          <p:cNvSpPr/>
          <p:nvPr/>
        </p:nvSpPr>
        <p:spPr>
          <a:xfrm>
            <a:off x="1113217" y="4501945"/>
            <a:ext cx="159026" cy="159026"/>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46164A4-85F8-1AC3-36D3-A78830A7AD7D}"/>
                  </a:ext>
                </a:extLst>
              </p:cNvPr>
              <p:cNvSpPr txBox="1"/>
              <p:nvPr/>
            </p:nvSpPr>
            <p:spPr>
              <a:xfrm>
                <a:off x="1226504" y="4503481"/>
                <a:ext cx="81111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1,0</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D46164A4-85F8-1AC3-36D3-A78830A7AD7D}"/>
                  </a:ext>
                </a:extLst>
              </p:cNvPr>
              <p:cNvSpPr txBox="1">
                <a:spLocks noRot="1" noChangeAspect="1" noMove="1" noResize="1" noEditPoints="1" noAdjustHandles="1" noChangeArrowheads="1" noChangeShapeType="1" noTextEdit="1"/>
              </p:cNvSpPr>
              <p:nvPr/>
            </p:nvSpPr>
            <p:spPr>
              <a:xfrm>
                <a:off x="1226504" y="4503481"/>
                <a:ext cx="811119" cy="400110"/>
              </a:xfrm>
              <a:prstGeom prst="rect">
                <a:avLst/>
              </a:prstGeom>
              <a:blipFill>
                <a:blip r:embed="rId7"/>
                <a:stretch>
                  <a:fillRect/>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7B48AC5A-833F-C428-43C9-A0CCBF71E871}"/>
              </a:ext>
            </a:extLst>
          </p:cNvPr>
          <p:cNvSpPr/>
          <p:nvPr/>
        </p:nvSpPr>
        <p:spPr>
          <a:xfrm>
            <a:off x="739807" y="5071775"/>
            <a:ext cx="159026" cy="159026"/>
          </a:xfrm>
          <a:prstGeom prst="ellipse">
            <a:avLst/>
          </a:prstGeom>
          <a:solidFill>
            <a:schemeClr val="accent5">
              <a:lumMod val="75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97E32BB-E58D-6BC7-0BA0-9BCCDDB0EEC4}"/>
                  </a:ext>
                </a:extLst>
              </p:cNvPr>
              <p:cNvSpPr txBox="1"/>
              <p:nvPr/>
            </p:nvSpPr>
            <p:spPr>
              <a:xfrm>
                <a:off x="819320" y="5060437"/>
                <a:ext cx="1172437" cy="67698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497E32BB-E58D-6BC7-0BA0-9BCCDDB0EEC4}"/>
                  </a:ext>
                </a:extLst>
              </p:cNvPr>
              <p:cNvSpPr txBox="1">
                <a:spLocks noRot="1" noChangeAspect="1" noMove="1" noResize="1" noEditPoints="1" noAdjustHandles="1" noChangeArrowheads="1" noChangeShapeType="1" noTextEdit="1"/>
              </p:cNvSpPr>
              <p:nvPr/>
            </p:nvSpPr>
            <p:spPr>
              <a:xfrm>
                <a:off x="819320" y="5060437"/>
                <a:ext cx="1172437" cy="676980"/>
              </a:xfrm>
              <a:prstGeom prst="rect">
                <a:avLst/>
              </a:prstGeom>
              <a:blipFill>
                <a:blip r:embed="rId8"/>
                <a:stretch>
                  <a:fillRect b="-5556"/>
                </a:stretch>
              </a:blipFill>
            </p:spPr>
            <p:txBody>
              <a:bodyPr/>
              <a:lstStyle/>
              <a:p>
                <a:r>
                  <a:rPr lang="zh-CN" altLang="en-US">
                    <a:noFill/>
                  </a:rPr>
                  <a:t> </a:t>
                </a:r>
              </a:p>
            </p:txBody>
          </p:sp>
        </mc:Fallback>
      </mc:AlternateContent>
      <p:cxnSp>
        <p:nvCxnSpPr>
          <p:cNvPr id="3" name="直线箭头连接符 2">
            <a:extLst>
              <a:ext uri="{FF2B5EF4-FFF2-40B4-BE49-F238E27FC236}">
                <a16:creationId xmlns:a16="http://schemas.microsoft.com/office/drawing/2014/main" id="{655D7E95-1675-978D-DB8E-DC6AFA57ABFE}"/>
              </a:ext>
            </a:extLst>
          </p:cNvPr>
          <p:cNvCxnSpPr>
            <a:cxnSpLocks/>
          </p:cNvCxnSpPr>
          <p:nvPr/>
        </p:nvCxnSpPr>
        <p:spPr>
          <a:xfrm>
            <a:off x="-665664" y="4581457"/>
            <a:ext cx="459519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 name="直线箭头连接符 3">
            <a:extLst>
              <a:ext uri="{FF2B5EF4-FFF2-40B4-BE49-F238E27FC236}">
                <a16:creationId xmlns:a16="http://schemas.microsoft.com/office/drawing/2014/main" id="{7CA7BE11-E024-9D74-C61E-771E0CF580DE}"/>
              </a:ext>
            </a:extLst>
          </p:cNvPr>
          <p:cNvCxnSpPr>
            <a:cxnSpLocks/>
          </p:cNvCxnSpPr>
          <p:nvPr/>
        </p:nvCxnSpPr>
        <p:spPr>
          <a:xfrm flipV="1">
            <a:off x="387437" y="2700669"/>
            <a:ext cx="0" cy="3761577"/>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DC6329E-227B-6B12-3503-B87A7DA921DE}"/>
                  </a:ext>
                </a:extLst>
              </p:cNvPr>
              <p:cNvSpPr txBox="1"/>
              <p:nvPr/>
            </p:nvSpPr>
            <p:spPr>
              <a:xfrm>
                <a:off x="4034793" y="2661224"/>
                <a:ext cx="6784037" cy="30656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limLoc m:val="undOv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Γ</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rad>
                            </m:num>
                            <m:den>
                              <m:r>
                                <a:rPr kumimoji="1" lang="en-US" altLang="zh-CN" sz="2000" i="1">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𝑢</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+2</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𝑣</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𝜌</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𝑢</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𝑣</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2</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𝑑𝑢𝑑𝑣</m:t>
                          </m:r>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limLoc m:val="undOv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Γ</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rad>
                            </m:num>
                            <m:den>
                              <m:r>
                                <a:rPr kumimoji="1" lang="en-US" altLang="zh-CN" sz="2000" i="1">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𝑢</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𝑣</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𝜌</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𝑢</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𝑣</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2</m:t>
                              </m:r>
                            </m:e>
                          </m:func>
                          <m:r>
                            <a:rPr kumimoji="1" lang="en-US" altLang="zh-CN" sz="2000" i="1">
                              <a:solidFill>
                                <a:schemeClr val="bg1"/>
                              </a:solidFill>
                              <a:latin typeface="Cambria Math" panose="02040503050406030204" pitchFamily="18" charset="0"/>
                              <a:ea typeface="Microsoft YaHei" panose="020B0503020204020204" pitchFamily="34" charset="-122"/>
                            </a:rPr>
                            <m:t>𝑑𝑢𝑑𝑣</m:t>
                          </m:r>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limLoc m:val="undOv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Γ</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rad>
                            </m:num>
                            <m:den>
                              <m:r>
                                <a:rPr kumimoji="1" lang="en-US" altLang="zh-CN" sz="2000" i="1">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d>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d>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𝑣</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e>
                              </m:d>
                            </m:e>
                          </m:func>
                          <m:r>
                            <a:rPr kumimoji="1" lang="en-US" altLang="zh-CN" sz="2000" i="1">
                              <a:solidFill>
                                <a:schemeClr val="bg1"/>
                              </a:solidFill>
                              <a:latin typeface="Cambria Math" panose="02040503050406030204" pitchFamily="18" charset="0"/>
                              <a:ea typeface="Microsoft YaHei" panose="020B0503020204020204" pitchFamily="34" charset="-122"/>
                            </a:rPr>
                            <m:t>𝑑𝑢𝑑𝑣</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8DC6329E-227B-6B12-3503-B87A7DA921DE}"/>
                  </a:ext>
                </a:extLst>
              </p:cNvPr>
              <p:cNvSpPr txBox="1">
                <a:spLocks noRot="1" noChangeAspect="1" noMove="1" noResize="1" noEditPoints="1" noAdjustHandles="1" noChangeArrowheads="1" noChangeShapeType="1" noTextEdit="1"/>
              </p:cNvSpPr>
              <p:nvPr/>
            </p:nvSpPr>
            <p:spPr>
              <a:xfrm>
                <a:off x="4034793" y="2661224"/>
                <a:ext cx="6784037" cy="3065647"/>
              </a:xfrm>
              <a:prstGeom prst="rect">
                <a:avLst/>
              </a:prstGeom>
              <a:blipFill>
                <a:blip r:embed="rId9"/>
                <a:stretch>
                  <a:fillRect l="-10075" t="-35124" b="-54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7CE027D-D79D-6C23-F436-FF414731ED5B}"/>
                  </a:ext>
                </a:extLst>
              </p:cNvPr>
              <p:cNvSpPr txBox="1"/>
              <p:nvPr/>
            </p:nvSpPr>
            <p:spPr>
              <a:xfrm>
                <a:off x="3376059" y="2768012"/>
                <a:ext cx="48352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Γ</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17CE027D-D79D-6C23-F436-FF414731ED5B}"/>
                  </a:ext>
                </a:extLst>
              </p:cNvPr>
              <p:cNvSpPr txBox="1">
                <a:spLocks noRot="1" noChangeAspect="1" noMove="1" noResize="1" noEditPoints="1" noAdjustHandles="1" noChangeArrowheads="1" noChangeShapeType="1" noTextEdit="1"/>
              </p:cNvSpPr>
              <p:nvPr/>
            </p:nvSpPr>
            <p:spPr>
              <a:xfrm>
                <a:off x="3376059" y="2768012"/>
                <a:ext cx="483529"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F664CA8C-594E-473B-6CFE-B0D467D7F51B}"/>
                  </a:ext>
                </a:extLst>
              </p:cNvPr>
              <p:cNvSpPr txBox="1"/>
              <p:nvPr/>
            </p:nvSpPr>
            <p:spPr>
              <a:xfrm>
                <a:off x="4536391" y="5580407"/>
                <a:ext cx="7750904" cy="13822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1600" i="1" smtClean="0">
                                  <a:solidFill>
                                    <a:schemeClr val="bg1"/>
                                  </a:solidFill>
                                  <a:latin typeface="Cambria Math" panose="02040503050406030204" pitchFamily="18" charset="0"/>
                                  <a:ea typeface="Microsoft YaHei" panose="020B0503020204020204" pitchFamily="34" charset="-122"/>
                                </a:rPr>
                              </m:ctrlPr>
                            </m:eqArrPr>
                            <m:e>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16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16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e>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0" i="1" smtClean="0">
                                      <a:solidFill>
                                        <a:schemeClr val="bg1"/>
                                      </a:solidFill>
                                      <a:latin typeface="Cambria Math" panose="02040503050406030204" pitchFamily="18" charset="0"/>
                                      <a:ea typeface="Microsoft YaHei" panose="020B0503020204020204" pitchFamily="34" charset="-122"/>
                                    </a:rPr>
                                    <m:t>𝑣</m:t>
                                  </m:r>
                                </m:e>
                                <m:sup>
                                  <m:r>
                                    <a:rPr kumimoji="1" lang="en-US" altLang="zh-CN" sz="16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16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r>
                                <a:rPr kumimoji="1" lang="en-US" altLang="zh-CN" sz="1600" b="0" i="1" smtClean="0">
                                  <a:solidFill>
                                    <a:schemeClr val="bg1"/>
                                  </a:solidFill>
                                  <a:latin typeface="Cambria Math" panose="02040503050406030204" pitchFamily="18" charset="0"/>
                                  <a:ea typeface="Microsoft YaHei" panose="020B0503020204020204" pitchFamily="34" charset="-122"/>
                                </a:rPr>
                                <m:t>𝑣</m:t>
                              </m:r>
                            </m:e>
                          </m:eqAr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eqArr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num>
                                <m:den>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den>
                              </m:f>
                            </m:e>
                            <m:e>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num>
                                <m:den>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den>
                              </m:f>
                            </m:e>
                          </m:eqAr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mPr>
                            <m:mr>
                              <m:e>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m:rPr>
                                            <m:brk m:alnAt="7"/>
                                          </m:rP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den>
                                </m:f>
                              </m:e>
                              <m:e>
                                <m:r>
                                  <a:rPr kumimoji="1" lang="en-US" altLang="zh-CN" sz="1600" b="0" i="1" smtClean="0">
                                    <a:solidFill>
                                      <a:schemeClr val="bg1"/>
                                    </a:solidFill>
                                    <a:latin typeface="Cambria Math" panose="02040503050406030204" pitchFamily="18" charset="0"/>
                                    <a:ea typeface="Microsoft YaHei" panose="020B0503020204020204" pitchFamily="34" charset="-122"/>
                                  </a:rPr>
                                  <m:t>0</m:t>
                                </m:r>
                              </m:e>
                            </m:mr>
                            <m:mr>
                              <m:e>
                                <m:r>
                                  <a:rPr kumimoji="1" lang="en-US" altLang="zh-CN" sz="1600" b="0" i="1" smtClean="0">
                                    <a:solidFill>
                                      <a:schemeClr val="bg1"/>
                                    </a:solidFill>
                                    <a:latin typeface="Cambria Math" panose="02040503050406030204" pitchFamily="18" charset="0"/>
                                    <a:ea typeface="Microsoft YaHei" panose="020B0503020204020204" pitchFamily="34" charset="-122"/>
                                  </a:rPr>
                                  <m:t>0</m:t>
                                </m:r>
                              </m:e>
                              <m:e>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den>
                                </m:f>
                              </m:e>
                            </m:mr>
                          </m:m>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𝑑𝑢𝑑𝑣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𝑑</m:t>
                          </m:r>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16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1600" b="0" i="1" smtClean="0">
                              <a:solidFill>
                                <a:schemeClr val="bg1"/>
                              </a:solidFill>
                              <a:latin typeface="Cambria Math" panose="02040503050406030204" pitchFamily="18" charset="0"/>
                              <a:ea typeface="Microsoft YaHei" panose="020B0503020204020204" pitchFamily="34" charset="-122"/>
                            </a:rPr>
                            <m:t>𝑑𝑣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num>
                        <m:den>
                          <m:rad>
                            <m:radPr>
                              <m:degHide m:val="on"/>
                              <m:ctrlPr>
                                <a:rPr kumimoji="1" lang="en-US" altLang="zh-CN" sz="1600" i="1">
                                  <a:solidFill>
                                    <a:schemeClr val="bg1"/>
                                  </a:solidFill>
                                  <a:latin typeface="Cambria Math" panose="02040503050406030204" pitchFamily="18" charset="0"/>
                                  <a:ea typeface="Microsoft YaHei" panose="020B0503020204020204" pitchFamily="34" charset="-122"/>
                                </a:rPr>
                              </m:ctrlPr>
                            </m:radPr>
                            <m:deg/>
                            <m:e>
                              <m:d>
                                <m:dPr>
                                  <m:ctrlPr>
                                    <a:rPr kumimoji="1" lang="en-US" altLang="zh-CN" sz="1600" i="1">
                                      <a:solidFill>
                                        <a:schemeClr val="bg1"/>
                                      </a:solidFill>
                                      <a:latin typeface="Cambria Math" panose="02040503050406030204" pitchFamily="18" charset="0"/>
                                      <a:ea typeface="Microsoft YaHei" panose="020B0503020204020204" pitchFamily="34" charset="-122"/>
                                    </a:rPr>
                                  </m:ctrlPr>
                                </m:dPr>
                                <m:e>
                                  <m:r>
                                    <a:rPr kumimoji="1" lang="en-US" altLang="zh-CN" sz="1600" i="1">
                                      <a:solidFill>
                                        <a:schemeClr val="bg1"/>
                                      </a:solidFill>
                                      <a:latin typeface="Cambria Math" panose="02040503050406030204" pitchFamily="18" charset="0"/>
                                      <a:ea typeface="Microsoft YaHei" panose="020B0503020204020204" pitchFamily="34" charset="-122"/>
                                    </a:rPr>
                                    <m:t>1+</m:t>
                                  </m:r>
                                  <m:r>
                                    <a:rPr kumimoji="1" lang="en-US" altLang="zh-CN" sz="1600" i="1">
                                      <a:solidFill>
                                        <a:schemeClr val="bg1"/>
                                      </a:solidFill>
                                      <a:latin typeface="Cambria Math" panose="02040503050406030204" pitchFamily="18" charset="0"/>
                                      <a:ea typeface="Microsoft YaHei" panose="020B0503020204020204" pitchFamily="34" charset="-122"/>
                                    </a:rPr>
                                    <m:t>𝜌</m:t>
                                  </m:r>
                                </m:e>
                              </m:d>
                              <m:d>
                                <m:dPr>
                                  <m:ctrlPr>
                                    <a:rPr kumimoji="1" lang="en-US" altLang="zh-CN" sz="1600" i="1">
                                      <a:solidFill>
                                        <a:schemeClr val="bg1"/>
                                      </a:solidFill>
                                      <a:latin typeface="Cambria Math" panose="02040503050406030204" pitchFamily="18" charset="0"/>
                                      <a:ea typeface="Microsoft YaHei" panose="020B0503020204020204" pitchFamily="34" charset="-122"/>
                                    </a:rPr>
                                  </m:ctrlPr>
                                </m:dPr>
                                <m:e>
                                  <m:r>
                                    <a:rPr kumimoji="1" lang="en-US" altLang="zh-CN" sz="1600" i="1">
                                      <a:solidFill>
                                        <a:schemeClr val="bg1"/>
                                      </a:solidFill>
                                      <a:latin typeface="Cambria Math" panose="02040503050406030204" pitchFamily="18" charset="0"/>
                                      <a:ea typeface="Microsoft YaHei" panose="020B0503020204020204" pitchFamily="34" charset="-122"/>
                                    </a:rPr>
                                    <m:t>1−</m:t>
                                  </m:r>
                                  <m:r>
                                    <a:rPr kumimoji="1" lang="en-US" altLang="zh-CN" sz="1600" i="1">
                                      <a:solidFill>
                                        <a:schemeClr val="bg1"/>
                                      </a:solidFill>
                                      <a:latin typeface="Cambria Math" panose="02040503050406030204" pitchFamily="18" charset="0"/>
                                      <a:ea typeface="Microsoft YaHei" panose="020B0503020204020204" pitchFamily="34" charset="-122"/>
                                    </a:rPr>
                                    <m:t>𝜌</m:t>
                                  </m:r>
                                </m:e>
                              </m:d>
                            </m:e>
                          </m:rad>
                        </m:den>
                      </m:f>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6" name="文本框 25">
                <a:extLst>
                  <a:ext uri="{FF2B5EF4-FFF2-40B4-BE49-F238E27FC236}">
                    <a16:creationId xmlns:a16="http://schemas.microsoft.com/office/drawing/2014/main" id="{F664CA8C-594E-473B-6CFE-B0D467D7F51B}"/>
                  </a:ext>
                </a:extLst>
              </p:cNvPr>
              <p:cNvSpPr txBox="1">
                <a:spLocks noRot="1" noChangeAspect="1" noMove="1" noResize="1" noEditPoints="1" noAdjustHandles="1" noChangeArrowheads="1" noChangeShapeType="1" noTextEdit="1"/>
              </p:cNvSpPr>
              <p:nvPr/>
            </p:nvSpPr>
            <p:spPr>
              <a:xfrm>
                <a:off x="4536391" y="5580407"/>
                <a:ext cx="7750904" cy="1382238"/>
              </a:xfrm>
              <a:prstGeom prst="rect">
                <a:avLst/>
              </a:prstGeom>
              <a:blipFill>
                <a:blip r:embed="rId11"/>
                <a:stretch>
                  <a:fillRect l="-17349" t="-110909" b="-16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4E2D2D7-0C8A-1E66-AD0D-B4A65528D4C5}"/>
                  </a:ext>
                </a:extLst>
              </p:cNvPr>
              <p:cNvSpPr txBox="1"/>
              <p:nvPr/>
            </p:nvSpPr>
            <p:spPr>
              <a:xfrm>
                <a:off x="10470663" y="5404964"/>
                <a:ext cx="136242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0≤</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F4E2D2D7-0C8A-1E66-AD0D-B4A65528D4C5}"/>
                  </a:ext>
                </a:extLst>
              </p:cNvPr>
              <p:cNvSpPr txBox="1">
                <a:spLocks noRot="1" noChangeAspect="1" noMove="1" noResize="1" noEditPoints="1" noAdjustHandles="1" noChangeArrowheads="1" noChangeShapeType="1" noTextEdit="1"/>
              </p:cNvSpPr>
              <p:nvPr/>
            </p:nvSpPr>
            <p:spPr>
              <a:xfrm>
                <a:off x="10470663" y="5404964"/>
                <a:ext cx="1362424" cy="400110"/>
              </a:xfrm>
              <a:prstGeom prst="rect">
                <a:avLst/>
              </a:prstGeom>
              <a:blipFill>
                <a:blip r:embed="rId12"/>
                <a:stretch>
                  <a:fillRect b="-6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4666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BA1C-7312-0EEB-0DC7-567339103164}"/>
              </a:ext>
            </a:extLst>
          </p:cNvPr>
          <p:cNvSpPr>
            <a:spLocks noGrp="1"/>
          </p:cNvSpPr>
          <p:nvPr>
            <p:ph type="title"/>
          </p:nvPr>
        </p:nvSpPr>
        <p:spPr/>
        <p:txBody>
          <a:bodyPr/>
          <a:lstStyle/>
          <a:p>
            <a:r>
              <a:rPr kumimoji="1" lang="en-US" altLang="zh-CN" dirty="0"/>
              <a:t>Derivative &amp; Differential</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A23FE18-B559-2883-E748-394C948DCFF6}"/>
                  </a:ext>
                </a:extLst>
              </p:cNvPr>
              <p:cNvSpPr txBox="1"/>
              <p:nvPr/>
            </p:nvSpPr>
            <p:spPr>
              <a:xfrm>
                <a:off x="838200" y="1280160"/>
                <a:ext cx="10735491" cy="2375009"/>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微积分中的两大核心：微分（</a:t>
                </a:r>
                <a:r>
                  <a:rPr kumimoji="1" lang="en-US" altLang="zh-CN" sz="2000" dirty="0">
                    <a:solidFill>
                      <a:schemeClr val="bg1"/>
                    </a:solidFill>
                    <a:latin typeface="Microsoft YaHei" panose="020B0503020204020204" pitchFamily="34" charset="-122"/>
                    <a:ea typeface="Microsoft YaHei" panose="020B0503020204020204" pitchFamily="34" charset="-122"/>
                  </a:rPr>
                  <a:t>Differential</a:t>
                </a:r>
                <a:r>
                  <a:rPr kumimoji="1" lang="zh-CN" altLang="en-US" sz="2000" dirty="0">
                    <a:solidFill>
                      <a:schemeClr val="bg1"/>
                    </a:solidFill>
                    <a:latin typeface="Microsoft YaHei" panose="020B0503020204020204" pitchFamily="34" charset="-122"/>
                    <a:ea typeface="Microsoft YaHei" panose="020B0503020204020204" pitchFamily="34" charset="-122"/>
                  </a:rPr>
                  <a:t>）和积分（</a:t>
                </a:r>
                <a:r>
                  <a:rPr kumimoji="1" lang="en-US" altLang="zh-CN" sz="2000" dirty="0">
                    <a:solidFill>
                      <a:schemeClr val="bg1"/>
                    </a:solidFill>
                    <a:latin typeface="Microsoft YaHei" panose="020B0503020204020204" pitchFamily="34" charset="-122"/>
                    <a:ea typeface="Microsoft YaHei" panose="020B0503020204020204" pitchFamily="34" charset="-122"/>
                  </a:rPr>
                  <a:t>Integral</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有一个函数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，它的导数或微分记作：</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 </m:t>
                      </m:r>
                      <m:r>
                        <a:rPr kumimoji="1" lang="zh-CN" altLang="en-US" sz="2000" i="1">
                          <a:solidFill>
                            <a:schemeClr val="bg1"/>
                          </a:solidFill>
                          <a:latin typeface="Cambria Math" panose="02040503050406030204" pitchFamily="18" charset="0"/>
                          <a:ea typeface="Microsoft YaHei" panose="020B0503020204020204" pitchFamily="34" charset="-122"/>
                        </a:rPr>
                        <m:t>或者</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一些基本公式</a:t>
                </a:r>
              </a:p>
            </p:txBody>
          </p:sp>
        </mc:Choice>
        <mc:Fallback xmlns="">
          <p:sp>
            <p:nvSpPr>
              <p:cNvPr id="3" name="文本框 2">
                <a:extLst>
                  <a:ext uri="{FF2B5EF4-FFF2-40B4-BE49-F238E27FC236}">
                    <a16:creationId xmlns:a16="http://schemas.microsoft.com/office/drawing/2014/main" id="{1A23FE18-B559-2883-E748-394C948DCFF6}"/>
                  </a:ext>
                </a:extLst>
              </p:cNvPr>
              <p:cNvSpPr txBox="1">
                <a:spLocks noRot="1" noChangeAspect="1" noMove="1" noResize="1" noEditPoints="1" noAdjustHandles="1" noChangeArrowheads="1" noChangeShapeType="1" noTextEdit="1"/>
              </p:cNvSpPr>
              <p:nvPr/>
            </p:nvSpPr>
            <p:spPr>
              <a:xfrm>
                <a:off x="838200" y="1280160"/>
                <a:ext cx="10735491" cy="2375009"/>
              </a:xfrm>
              <a:prstGeom prst="rect">
                <a:avLst/>
              </a:prstGeom>
              <a:blipFill>
                <a:blip r:embed="rId2"/>
                <a:stretch>
                  <a:fillRect l="-591" b="-15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D8910E8-75D7-F117-8BE9-463D095CDFE2}"/>
                  </a:ext>
                </a:extLst>
              </p:cNvPr>
              <p:cNvSpPr txBox="1"/>
              <p:nvPr/>
            </p:nvSpPr>
            <p:spPr>
              <a:xfrm>
                <a:off x="1408333" y="3821622"/>
                <a:ext cx="2511970" cy="6767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9D8910E8-75D7-F117-8BE9-463D095CDFE2}"/>
                  </a:ext>
                </a:extLst>
              </p:cNvPr>
              <p:cNvSpPr txBox="1">
                <a:spLocks noRot="1" noChangeAspect="1" noMove="1" noResize="1" noEditPoints="1" noAdjustHandles="1" noChangeArrowheads="1" noChangeShapeType="1" noTextEdit="1"/>
              </p:cNvSpPr>
              <p:nvPr/>
            </p:nvSpPr>
            <p:spPr>
              <a:xfrm>
                <a:off x="1408333" y="3821622"/>
                <a:ext cx="2511970" cy="676724"/>
              </a:xfrm>
              <a:prstGeom prst="rect">
                <a:avLst/>
              </a:prstGeom>
              <a:blipFill>
                <a:blip r:embed="rId3"/>
                <a:stretch>
                  <a:fillRect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C69FC05-3D8B-0634-B428-3C6E3DB6B54F}"/>
                  </a:ext>
                </a:extLst>
              </p:cNvPr>
              <p:cNvSpPr txBox="1"/>
              <p:nvPr/>
            </p:nvSpPr>
            <p:spPr>
              <a:xfrm>
                <a:off x="4024401" y="3821622"/>
                <a:ext cx="1899751" cy="6767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DC69FC05-3D8B-0634-B428-3C6E3DB6B54F}"/>
                  </a:ext>
                </a:extLst>
              </p:cNvPr>
              <p:cNvSpPr txBox="1">
                <a:spLocks noRot="1" noChangeAspect="1" noMove="1" noResize="1" noEditPoints="1" noAdjustHandles="1" noChangeArrowheads="1" noChangeShapeType="1" noTextEdit="1"/>
              </p:cNvSpPr>
              <p:nvPr/>
            </p:nvSpPr>
            <p:spPr>
              <a:xfrm>
                <a:off x="4024401" y="3821622"/>
                <a:ext cx="1899751" cy="676724"/>
              </a:xfrm>
              <a:prstGeom prst="rect">
                <a:avLst/>
              </a:prstGeom>
              <a:blipFill>
                <a:blip r:embed="rId4"/>
                <a:stretch>
                  <a:fillRect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ADFA603-D42B-5C79-6E7D-BCBA663C008C}"/>
                  </a:ext>
                </a:extLst>
              </p:cNvPr>
              <p:cNvSpPr txBox="1"/>
              <p:nvPr/>
            </p:nvSpPr>
            <p:spPr>
              <a:xfrm>
                <a:off x="1408333" y="4802431"/>
                <a:ext cx="1988750" cy="6767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EADFA603-D42B-5C79-6E7D-BCBA663C008C}"/>
                  </a:ext>
                </a:extLst>
              </p:cNvPr>
              <p:cNvSpPr txBox="1">
                <a:spLocks noRot="1" noChangeAspect="1" noMove="1" noResize="1" noEditPoints="1" noAdjustHandles="1" noChangeArrowheads="1" noChangeShapeType="1" noTextEdit="1"/>
              </p:cNvSpPr>
              <p:nvPr/>
            </p:nvSpPr>
            <p:spPr>
              <a:xfrm>
                <a:off x="1408333" y="4802431"/>
                <a:ext cx="1988750" cy="676724"/>
              </a:xfrm>
              <a:prstGeom prst="rect">
                <a:avLst/>
              </a:prstGeom>
              <a:blipFill>
                <a:blip r:embed="rId5"/>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FB0AB42-9174-8617-CD80-882041843A1F}"/>
                  </a:ext>
                </a:extLst>
              </p:cNvPr>
              <p:cNvSpPr txBox="1"/>
              <p:nvPr/>
            </p:nvSpPr>
            <p:spPr>
              <a:xfrm>
                <a:off x="3566377" y="4802431"/>
                <a:ext cx="2223878" cy="6767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7FB0AB42-9174-8617-CD80-882041843A1F}"/>
                  </a:ext>
                </a:extLst>
              </p:cNvPr>
              <p:cNvSpPr txBox="1">
                <a:spLocks noRot="1" noChangeAspect="1" noMove="1" noResize="1" noEditPoints="1" noAdjustHandles="1" noChangeArrowheads="1" noChangeShapeType="1" noTextEdit="1"/>
              </p:cNvSpPr>
              <p:nvPr/>
            </p:nvSpPr>
            <p:spPr>
              <a:xfrm>
                <a:off x="3566377" y="4802431"/>
                <a:ext cx="2223878" cy="676724"/>
              </a:xfrm>
              <a:prstGeom prst="rect">
                <a:avLst/>
              </a:prstGeom>
              <a:blipFill>
                <a:blip r:embed="rId6"/>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4ABBB6E-DB0E-4475-E122-1A240557D0F8}"/>
                  </a:ext>
                </a:extLst>
              </p:cNvPr>
              <p:cNvSpPr txBox="1"/>
              <p:nvPr/>
            </p:nvSpPr>
            <p:spPr>
              <a:xfrm>
                <a:off x="5896135" y="4802431"/>
                <a:ext cx="2200154" cy="6767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tan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sec</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A4ABBB6E-DB0E-4475-E122-1A240557D0F8}"/>
                  </a:ext>
                </a:extLst>
              </p:cNvPr>
              <p:cNvSpPr txBox="1">
                <a:spLocks noRot="1" noChangeAspect="1" noMove="1" noResize="1" noEditPoints="1" noAdjustHandles="1" noChangeArrowheads="1" noChangeShapeType="1" noTextEdit="1"/>
              </p:cNvSpPr>
              <p:nvPr/>
            </p:nvSpPr>
            <p:spPr>
              <a:xfrm>
                <a:off x="5896135" y="4802431"/>
                <a:ext cx="2200154" cy="676724"/>
              </a:xfrm>
              <a:prstGeom prst="rect">
                <a:avLst/>
              </a:prstGeom>
              <a:blipFill>
                <a:blip r:embed="rId7"/>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D54E873-0BD3-6C62-4B16-0FD966DEDB07}"/>
                  </a:ext>
                </a:extLst>
              </p:cNvPr>
              <p:cNvSpPr txBox="1"/>
              <p:nvPr/>
            </p:nvSpPr>
            <p:spPr>
              <a:xfrm>
                <a:off x="1408333" y="5738372"/>
                <a:ext cx="2575385" cy="75905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𝑎</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𝑥</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𝑑𝑡</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7D54E873-0BD3-6C62-4B16-0FD966DEDB07}"/>
                  </a:ext>
                </a:extLst>
              </p:cNvPr>
              <p:cNvSpPr txBox="1">
                <a:spLocks noRot="1" noChangeAspect="1" noMove="1" noResize="1" noEditPoints="1" noAdjustHandles="1" noChangeArrowheads="1" noChangeShapeType="1" noTextEdit="1"/>
              </p:cNvSpPr>
              <p:nvPr/>
            </p:nvSpPr>
            <p:spPr>
              <a:xfrm>
                <a:off x="1408333" y="5738372"/>
                <a:ext cx="2575385" cy="759054"/>
              </a:xfrm>
              <a:prstGeom prst="rect">
                <a:avLst/>
              </a:prstGeom>
              <a:blipFill>
                <a:blip r:embed="rId8"/>
                <a:stretch>
                  <a:fillRect l="-22059" t="-159016" b="-236066"/>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1539DC0-23A9-CCC5-F9D1-9401A0472EE3}"/>
              </a:ext>
            </a:extLst>
          </p:cNvPr>
          <p:cNvSpPr txBox="1"/>
          <p:nvPr/>
        </p:nvSpPr>
        <p:spPr>
          <a:xfrm>
            <a:off x="3983718" y="5917844"/>
            <a:ext cx="2749471"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变上限积分函数的导数</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2064090-FFEE-2B26-D8DC-B7CDE9EAB092}"/>
                  </a:ext>
                </a:extLst>
              </p:cNvPr>
              <p:cNvSpPr txBox="1"/>
              <p:nvPr/>
            </p:nvSpPr>
            <p:spPr>
              <a:xfrm>
                <a:off x="6191718" y="3821622"/>
                <a:ext cx="1473096" cy="6767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𝑥</m:t>
                          </m:r>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F2064090-FFEE-2B26-D8DC-B7CDE9EAB092}"/>
                  </a:ext>
                </a:extLst>
              </p:cNvPr>
              <p:cNvSpPr txBox="1">
                <a:spLocks noRot="1" noChangeAspect="1" noMove="1" noResize="1" noEditPoints="1" noAdjustHandles="1" noChangeArrowheads="1" noChangeShapeType="1" noTextEdit="1"/>
              </p:cNvSpPr>
              <p:nvPr/>
            </p:nvSpPr>
            <p:spPr>
              <a:xfrm>
                <a:off x="6191718" y="3821622"/>
                <a:ext cx="1473096" cy="676724"/>
              </a:xfrm>
              <a:prstGeom prst="rect">
                <a:avLst/>
              </a:prstGeom>
              <a:blipFill>
                <a:blip r:embed="rId9"/>
                <a:stretch>
                  <a:fillRect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B136239-70FE-8437-A543-B1DCB7F5A809}"/>
                  </a:ext>
                </a:extLst>
              </p:cNvPr>
              <p:cNvSpPr txBox="1"/>
              <p:nvPr/>
            </p:nvSpPr>
            <p:spPr>
              <a:xfrm>
                <a:off x="7664814" y="3959254"/>
                <a:ext cx="2127570" cy="400110"/>
              </a:xfrm>
              <a:prstGeom prst="rect">
                <a:avLst/>
              </a:prstGeom>
              <a:noFill/>
            </p:spPr>
            <p:txBody>
              <a:bodyPr wrap="none" rtlCol="0">
                <a:spAutoFit/>
              </a:bodyPr>
              <a:lstStyle/>
              <a:p>
                <a:pPr algn="l"/>
                <a14:m>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oMath>
                </a14:m>
                <a:r>
                  <a:rPr kumimoji="1" lang="zh-CN" altLang="en-US" sz="2000" dirty="0">
                    <a:solidFill>
                      <a:schemeClr val="bg1"/>
                    </a:solidFill>
                    <a:latin typeface="Microsoft YaHei" panose="020B0503020204020204" pitchFamily="34" charset="-122"/>
                    <a:ea typeface="Microsoft YaHei" panose="020B0503020204020204" pitchFamily="34" charset="-122"/>
                  </a:rPr>
                  <a:t>通常写作</a:t>
                </a:r>
                <a14:m>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log</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6B136239-70FE-8437-A543-B1DCB7F5A809}"/>
                  </a:ext>
                </a:extLst>
              </p:cNvPr>
              <p:cNvSpPr txBox="1">
                <a:spLocks noRot="1" noChangeAspect="1" noMove="1" noResize="1" noEditPoints="1" noAdjustHandles="1" noChangeArrowheads="1" noChangeShapeType="1" noTextEdit="1"/>
              </p:cNvSpPr>
              <p:nvPr/>
            </p:nvSpPr>
            <p:spPr>
              <a:xfrm>
                <a:off x="7664814" y="3959254"/>
                <a:ext cx="2127570" cy="400110"/>
              </a:xfrm>
              <a:prstGeom prst="rect">
                <a:avLst/>
              </a:prstGeom>
              <a:blipFill>
                <a:blip r:embed="rId10"/>
                <a:stretch>
                  <a:fillRect t="-6061" b="-24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2957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F107F-6D03-A39E-127E-858DD6FDB052}"/>
            </a:ext>
          </a:extLst>
        </p:cNvPr>
        <p:cNvGrpSpPr/>
        <p:nvPr/>
      </p:nvGrpSpPr>
      <p:grpSpPr>
        <a:xfrm>
          <a:off x="0" y="0"/>
          <a:ext cx="0" cy="0"/>
          <a:chOff x="0" y="0"/>
          <a:chExt cx="0" cy="0"/>
        </a:xfrm>
      </p:grpSpPr>
      <p:sp>
        <p:nvSpPr>
          <p:cNvPr id="17" name="矩形 16">
            <a:extLst>
              <a:ext uri="{FF2B5EF4-FFF2-40B4-BE49-F238E27FC236}">
                <a16:creationId xmlns:a16="http://schemas.microsoft.com/office/drawing/2014/main" id="{8A08D768-559B-F9AE-900A-CABD2B92C46A}"/>
              </a:ext>
            </a:extLst>
          </p:cNvPr>
          <p:cNvSpPr/>
          <p:nvPr/>
        </p:nvSpPr>
        <p:spPr>
          <a:xfrm rot="3600000">
            <a:off x="1207078" y="3162156"/>
            <a:ext cx="3296946" cy="3706750"/>
          </a:xfrm>
          <a:prstGeom prst="rect">
            <a:avLst/>
          </a:prstGeom>
          <a:solidFill>
            <a:schemeClr val="accent5">
              <a:lumMod val="75000"/>
              <a:alpha val="51215"/>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64BD9E60-1FD1-9884-7F82-BECEFEF540EA}"/>
              </a:ext>
            </a:extLst>
          </p:cNvPr>
          <p:cNvSpPr>
            <a:spLocks noGrp="1"/>
          </p:cNvSpPr>
          <p:nvPr>
            <p:ph type="title"/>
          </p:nvPr>
        </p:nvSpPr>
        <p:spPr/>
        <p:txBody>
          <a:bodyPr/>
          <a:lstStyle/>
          <a:p>
            <a:r>
              <a:rPr kumimoji="1" lang="en-US" altLang="zh-CN" dirty="0"/>
              <a:t>Hard Limit</a:t>
            </a:r>
            <a:endParaRPr kumimoji="1"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70638920-55BA-6FB7-18A3-D22065FF3FA7}"/>
                  </a:ext>
                </a:extLst>
              </p:cNvPr>
              <p:cNvSpPr txBox="1"/>
              <p:nvPr/>
            </p:nvSpPr>
            <p:spPr>
              <a:xfrm>
                <a:off x="141038" y="1565026"/>
                <a:ext cx="6280501" cy="7661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0</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0</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f>
                                <m:fPr>
                                  <m:ctrlPr>
                                    <a:rPr kumimoji="1" lang="en-US" altLang="zh-CN" i="1">
                                      <a:solidFill>
                                        <a:schemeClr val="bg1"/>
                                      </a:solidFill>
                                      <a:latin typeface="Cambria Math" panose="02040503050406030204" pitchFamily="18" charset="0"/>
                                      <a:ea typeface="Microsoft YaHei" panose="020B0503020204020204" pitchFamily="34" charset="-122"/>
                                    </a:rPr>
                                  </m:ctrlPr>
                                </m:fPr>
                                <m:num>
                                  <m:r>
                                    <a:rPr kumimoji="1" lang="en-US" altLang="zh-CN" b="0" i="1" smtClean="0">
                                      <a:solidFill>
                                        <a:schemeClr val="bg1"/>
                                      </a:solidFill>
                                      <a:latin typeface="Cambria Math" panose="02040503050406030204" pitchFamily="18" charset="0"/>
                                      <a:ea typeface="Microsoft YaHei" panose="020B0503020204020204" pitchFamily="34" charset="-122"/>
                                    </a:rPr>
                                    <m:t>2</m:t>
                                  </m:r>
                                  <m:rad>
                                    <m:radPr>
                                      <m:degHide m:val="on"/>
                                      <m:ctrlPr>
                                        <a:rPr kumimoji="1" lang="en-US" altLang="zh-CN" i="1">
                                          <a:solidFill>
                                            <a:schemeClr val="bg1"/>
                                          </a:solidFill>
                                          <a:latin typeface="Cambria Math" panose="02040503050406030204" pitchFamily="18" charset="0"/>
                                          <a:ea typeface="Microsoft YaHei" panose="020B0503020204020204" pitchFamily="34" charset="-122"/>
                                        </a:rPr>
                                      </m:ctrlPr>
                                    </m:radPr>
                                    <m:deg/>
                                    <m:e>
                                      <m:r>
                                        <a:rPr kumimoji="1" lang="en-US" altLang="zh-CN" i="1">
                                          <a:solidFill>
                                            <a:schemeClr val="bg1"/>
                                          </a:solidFill>
                                          <a:latin typeface="Cambria Math" panose="02040503050406030204" pitchFamily="18" charset="0"/>
                                          <a:ea typeface="Microsoft YaHei" panose="020B0503020204020204" pitchFamily="34" charset="-122"/>
                                        </a:rPr>
                                        <m:t>1−</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𝜌</m:t>
                                          </m:r>
                                        </m:e>
                                        <m:sup>
                                          <m:r>
                                            <a:rPr kumimoji="1" lang="en-US" altLang="zh-CN" i="1">
                                              <a:solidFill>
                                                <a:schemeClr val="bg1"/>
                                              </a:solidFill>
                                              <a:latin typeface="Cambria Math" panose="02040503050406030204" pitchFamily="18" charset="0"/>
                                              <a:ea typeface="Microsoft YaHei" panose="020B0503020204020204" pitchFamily="34" charset="-122"/>
                                            </a:rPr>
                                            <m:t>2</m:t>
                                          </m:r>
                                        </m:sup>
                                      </m:sSup>
                                    </m:e>
                                  </m:rad>
                                </m:num>
                                <m:den>
                                  <m:r>
                                    <a:rPr kumimoji="1" lang="en-US" altLang="zh-CN"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m:t>
                                      </m:r>
                                      <m:f>
                                        <m:fPr>
                                          <m:ctrlPr>
                                            <a:rPr kumimoji="1" lang="en-US" altLang="zh-CN" i="1">
                                              <a:solidFill>
                                                <a:schemeClr val="bg1"/>
                                              </a:solidFill>
                                              <a:latin typeface="Cambria Math" panose="02040503050406030204" pitchFamily="18" charset="0"/>
                                              <a:ea typeface="Microsoft YaHei" panose="020B0503020204020204" pitchFamily="34" charset="-122"/>
                                            </a:rPr>
                                          </m:ctrlPr>
                                        </m:fPr>
                                        <m:num>
                                          <m:r>
                                            <a:rPr kumimoji="1" lang="en-US" altLang="zh-CN" i="1">
                                              <a:solidFill>
                                                <a:schemeClr val="bg1"/>
                                              </a:solidFill>
                                              <a:latin typeface="Cambria Math" panose="02040503050406030204" pitchFamily="18" charset="0"/>
                                              <a:ea typeface="Microsoft YaHei" panose="020B0503020204020204" pitchFamily="34" charset="-122"/>
                                            </a:rPr>
                                            <m:t>1</m:t>
                                          </m:r>
                                        </m:num>
                                        <m:den>
                                          <m:r>
                                            <a:rPr kumimoji="1" lang="en-US" altLang="zh-CN" i="1">
                                              <a:solidFill>
                                                <a:schemeClr val="bg1"/>
                                              </a:solidFill>
                                              <a:latin typeface="Cambria Math" panose="02040503050406030204" pitchFamily="18" charset="0"/>
                                              <a:ea typeface="Microsoft YaHei" panose="020B0503020204020204" pitchFamily="34" charset="-122"/>
                                            </a:rPr>
                                            <m:t>2</m:t>
                                          </m:r>
                                        </m:den>
                                      </m:f>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b="0" i="1" smtClean="0">
                                                  <a:solidFill>
                                                    <a:srgbClr val="00B0F0"/>
                                                  </a:solidFill>
                                                  <a:latin typeface="Cambria Math" panose="02040503050406030204" pitchFamily="18" charset="0"/>
                                                  <a:ea typeface="Microsoft YaHei" panose="020B0503020204020204" pitchFamily="34" charset="-122"/>
                                                </a:rPr>
                                              </m:ctrlPr>
                                            </m:sSubSupPr>
                                            <m:e>
                                              <m:r>
                                                <a:rPr kumimoji="1" lang="en-US" altLang="zh-CN" b="0" i="1" smtClean="0">
                                                  <a:solidFill>
                                                    <a:srgbClr val="00B0F0"/>
                                                  </a:solidFill>
                                                  <a:latin typeface="Cambria Math" panose="02040503050406030204" pitchFamily="18" charset="0"/>
                                                  <a:ea typeface="Microsoft YaHei" panose="020B0503020204020204" pitchFamily="34" charset="-122"/>
                                                </a:rPr>
                                                <m:t>𝑦</m:t>
                                              </m:r>
                                            </m:e>
                                            <m:sub>
                                              <m:r>
                                                <a:rPr kumimoji="1" lang="en-US" altLang="zh-CN" b="0" i="1" smtClean="0">
                                                  <a:solidFill>
                                                    <a:srgbClr val="00B0F0"/>
                                                  </a:solidFill>
                                                  <a:latin typeface="Cambria Math" panose="02040503050406030204" pitchFamily="18" charset="0"/>
                                                  <a:ea typeface="Microsoft YaHei" panose="020B0503020204020204" pitchFamily="34" charset="-122"/>
                                                </a:rPr>
                                                <m:t>1</m:t>
                                              </m:r>
                                            </m:sub>
                                            <m:sup>
                                              <m:r>
                                                <a:rPr kumimoji="1" lang="en-US" altLang="zh-CN" b="0" i="1" smtClean="0">
                                                  <a:solidFill>
                                                    <a:srgbClr val="00B0F0"/>
                                                  </a:solidFill>
                                                  <a:latin typeface="Cambria Math" panose="02040503050406030204" pitchFamily="18" charset="0"/>
                                                  <a:ea typeface="Microsoft YaHei" panose="020B0503020204020204" pitchFamily="34" charset="-122"/>
                                                </a:rPr>
                                                <m:t>2</m:t>
                                              </m:r>
                                            </m:sup>
                                          </m:sSubSup>
                                          <m:r>
                                            <a:rPr kumimoji="1" lang="en-US" altLang="zh-CN" b="0" i="1" smtClean="0">
                                              <a:solidFill>
                                                <a:srgbClr val="00B0F0"/>
                                              </a:solidFill>
                                              <a:latin typeface="Cambria Math" panose="02040503050406030204" pitchFamily="18" charset="0"/>
                                              <a:ea typeface="Microsoft YaHei" panose="020B0503020204020204" pitchFamily="34" charset="-122"/>
                                            </a:rPr>
                                            <m:t>+</m:t>
                                          </m:r>
                                          <m:sSubSup>
                                            <m:sSubSupPr>
                                              <m:ctrlPr>
                                                <a:rPr kumimoji="1" lang="en-US" altLang="zh-CN" b="0" i="1" smtClean="0">
                                                  <a:solidFill>
                                                    <a:srgbClr val="00B0F0"/>
                                                  </a:solidFill>
                                                  <a:latin typeface="Cambria Math" panose="02040503050406030204" pitchFamily="18" charset="0"/>
                                                  <a:ea typeface="Microsoft YaHei" panose="020B0503020204020204" pitchFamily="34" charset="-122"/>
                                                </a:rPr>
                                              </m:ctrlPr>
                                            </m:sSubSupPr>
                                            <m:e>
                                              <m:r>
                                                <a:rPr kumimoji="1" lang="en-US" altLang="zh-CN" b="0" i="1" smtClean="0">
                                                  <a:solidFill>
                                                    <a:srgbClr val="00B0F0"/>
                                                  </a:solidFill>
                                                  <a:latin typeface="Cambria Math" panose="02040503050406030204" pitchFamily="18" charset="0"/>
                                                  <a:ea typeface="Microsoft YaHei" panose="020B0503020204020204" pitchFamily="34" charset="-122"/>
                                                </a:rPr>
                                                <m:t>𝑦</m:t>
                                              </m:r>
                                            </m:e>
                                            <m:sub>
                                              <m:r>
                                                <a:rPr kumimoji="1" lang="en-US" altLang="zh-CN" b="0" i="1" smtClean="0">
                                                  <a:solidFill>
                                                    <a:srgbClr val="00B0F0"/>
                                                  </a:solidFill>
                                                  <a:latin typeface="Cambria Math" panose="02040503050406030204" pitchFamily="18" charset="0"/>
                                                  <a:ea typeface="Microsoft YaHei" panose="020B0503020204020204" pitchFamily="34" charset="-122"/>
                                                </a:rPr>
                                                <m:t>2</m:t>
                                              </m:r>
                                            </m:sub>
                                            <m:sup>
                                              <m:r>
                                                <a:rPr kumimoji="1" lang="en-US" altLang="zh-CN" b="0" i="1" smtClean="0">
                                                  <a:solidFill>
                                                    <a:srgbClr val="00B0F0"/>
                                                  </a:solidFill>
                                                  <a:latin typeface="Cambria Math" panose="02040503050406030204" pitchFamily="18" charset="0"/>
                                                  <a:ea typeface="Microsoft YaHei" panose="020B0503020204020204" pitchFamily="34" charset="-122"/>
                                                </a:rPr>
                                                <m:t>2</m:t>
                                              </m:r>
                                            </m:sup>
                                          </m:sSubSup>
                                          <m:r>
                                            <a:rPr kumimoji="1" lang="en-US" altLang="zh-CN" b="0" i="1" smtClean="0">
                                              <a:solidFill>
                                                <a:schemeClr val="accent5"/>
                                              </a:solidFill>
                                              <a:latin typeface="Cambria Math" panose="02040503050406030204" pitchFamily="18" charset="0"/>
                                              <a:ea typeface="Microsoft YaHei" panose="020B0503020204020204" pitchFamily="34" charset="-122"/>
                                            </a:rPr>
                                            <m:t>−2</m:t>
                                          </m:r>
                                          <m:r>
                                            <a:rPr kumimoji="1" lang="en-US" altLang="zh-CN" b="0" i="1" smtClean="0">
                                              <a:solidFill>
                                                <a:schemeClr val="accent5"/>
                                              </a:solidFill>
                                              <a:latin typeface="Cambria Math" panose="02040503050406030204" pitchFamily="18" charset="0"/>
                                              <a:ea typeface="Microsoft YaHei" panose="020B0503020204020204" pitchFamily="34" charset="-122"/>
                                            </a:rPr>
                                            <m:t>𝜌</m:t>
                                          </m:r>
                                          <m:sSub>
                                            <m:sSubPr>
                                              <m:ctrlPr>
                                                <a:rPr kumimoji="1" lang="en-US" altLang="zh-CN"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b="0" i="1" smtClean="0">
                                                  <a:solidFill>
                                                    <a:schemeClr val="accent5"/>
                                                  </a:solidFill>
                                                  <a:latin typeface="Cambria Math" panose="02040503050406030204" pitchFamily="18" charset="0"/>
                                                  <a:ea typeface="Microsoft YaHei" panose="020B0503020204020204" pitchFamily="34" charset="-122"/>
                                                </a:rPr>
                                                <m:t>𝑦</m:t>
                                              </m:r>
                                            </m:e>
                                            <m:sub>
                                              <m:r>
                                                <a:rPr kumimoji="1" lang="en-US" altLang="zh-CN" b="0" i="1" smtClean="0">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b="0" i="1" smtClean="0">
                                                  <a:solidFill>
                                                    <a:schemeClr val="accent5"/>
                                                  </a:solidFill>
                                                  <a:latin typeface="Cambria Math" panose="02040503050406030204" pitchFamily="18" charset="0"/>
                                                  <a:ea typeface="Microsoft YaHei" panose="020B0503020204020204" pitchFamily="34" charset="-122"/>
                                                </a:rPr>
                                                <m:t>𝑦</m:t>
                                              </m:r>
                                            </m:e>
                                            <m:sub>
                                              <m:r>
                                                <a:rPr kumimoji="1" lang="en-US" altLang="zh-CN" b="0" i="1" smtClean="0">
                                                  <a:solidFill>
                                                    <a:schemeClr val="accent5"/>
                                                  </a:solidFill>
                                                  <a:latin typeface="Cambria Math" panose="02040503050406030204" pitchFamily="18" charset="0"/>
                                                  <a:ea typeface="Microsoft YaHei" panose="020B0503020204020204" pitchFamily="34" charset="-122"/>
                                                </a:rPr>
                                                <m:t>2</m:t>
                                              </m:r>
                                            </m:sub>
                                          </m:sSub>
                                        </m:e>
                                      </m:d>
                                    </m:e>
                                  </m:d>
                                </m:e>
                              </m:func>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𝑦</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𝑦</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70638920-55BA-6FB7-18A3-D22065FF3FA7}"/>
                  </a:ext>
                </a:extLst>
              </p:cNvPr>
              <p:cNvSpPr txBox="1">
                <a:spLocks noRot="1" noChangeAspect="1" noMove="1" noResize="1" noEditPoints="1" noAdjustHandles="1" noChangeArrowheads="1" noChangeShapeType="1" noTextEdit="1"/>
              </p:cNvSpPr>
              <p:nvPr/>
            </p:nvSpPr>
            <p:spPr>
              <a:xfrm>
                <a:off x="141038" y="1565026"/>
                <a:ext cx="6280501" cy="766172"/>
              </a:xfrm>
              <a:prstGeom prst="rect">
                <a:avLst/>
              </a:prstGeom>
              <a:blipFill>
                <a:blip r:embed="rId3"/>
                <a:stretch>
                  <a:fillRect l="-9697" t="-136066" b="-213115"/>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FDEBF812-8274-8901-8782-540252CD7965}"/>
              </a:ext>
            </a:extLst>
          </p:cNvPr>
          <p:cNvSpPr/>
          <p:nvPr/>
        </p:nvSpPr>
        <p:spPr>
          <a:xfrm>
            <a:off x="387437" y="2722777"/>
            <a:ext cx="3296946" cy="1858680"/>
          </a:xfrm>
          <a:prstGeom prst="rect">
            <a:avLst/>
          </a:prstGeom>
          <a:solidFill>
            <a:srgbClr val="7030A0">
              <a:alpha val="51215"/>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8" name="椭圆 7">
            <a:extLst>
              <a:ext uri="{FF2B5EF4-FFF2-40B4-BE49-F238E27FC236}">
                <a16:creationId xmlns:a16="http://schemas.microsoft.com/office/drawing/2014/main" id="{0C792BF3-F7DB-DF4F-5AB2-1AF001F1FED2}"/>
              </a:ext>
            </a:extLst>
          </p:cNvPr>
          <p:cNvSpPr/>
          <p:nvPr/>
        </p:nvSpPr>
        <p:spPr>
          <a:xfrm>
            <a:off x="307923" y="3829663"/>
            <a:ext cx="159026" cy="159026"/>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2EE3464-9BDD-77B2-CF6D-CD1A948D8418}"/>
                  </a:ext>
                </a:extLst>
              </p:cNvPr>
              <p:cNvSpPr txBox="1"/>
              <p:nvPr/>
            </p:nvSpPr>
            <p:spPr>
              <a:xfrm>
                <a:off x="-423683" y="3709121"/>
                <a:ext cx="81111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0,1</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62EE3464-9BDD-77B2-CF6D-CD1A948D8418}"/>
                  </a:ext>
                </a:extLst>
              </p:cNvPr>
              <p:cNvSpPr txBox="1">
                <a:spLocks noRot="1" noChangeAspect="1" noMove="1" noResize="1" noEditPoints="1" noAdjustHandles="1" noChangeArrowheads="1" noChangeShapeType="1" noTextEdit="1"/>
              </p:cNvSpPr>
              <p:nvPr/>
            </p:nvSpPr>
            <p:spPr>
              <a:xfrm>
                <a:off x="-423683" y="3709121"/>
                <a:ext cx="811119"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E616A59-8FE9-8C87-6B88-FDCC4E1E10CA}"/>
                  </a:ext>
                </a:extLst>
              </p:cNvPr>
              <p:cNvSpPr txBox="1"/>
              <p:nvPr/>
            </p:nvSpPr>
            <p:spPr>
              <a:xfrm>
                <a:off x="738355" y="3488824"/>
                <a:ext cx="937308" cy="67698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AE616A59-8FE9-8C87-6B88-FDCC4E1E10CA}"/>
                  </a:ext>
                </a:extLst>
              </p:cNvPr>
              <p:cNvSpPr txBox="1">
                <a:spLocks noRot="1" noChangeAspect="1" noMove="1" noResize="1" noEditPoints="1" noAdjustHandles="1" noChangeArrowheads="1" noChangeShapeType="1" noTextEdit="1"/>
              </p:cNvSpPr>
              <p:nvPr/>
            </p:nvSpPr>
            <p:spPr>
              <a:xfrm>
                <a:off x="738355" y="3488824"/>
                <a:ext cx="937308" cy="676980"/>
              </a:xfrm>
              <a:prstGeom prst="rect">
                <a:avLst/>
              </a:prstGeom>
              <a:blipFill>
                <a:blip r:embed="rId5"/>
                <a:stretch>
                  <a:fillRect b="-5556"/>
                </a:stretch>
              </a:blipFill>
            </p:spPr>
            <p:txBody>
              <a:bodyPr/>
              <a:lstStyle/>
              <a:p>
                <a:r>
                  <a:rPr lang="zh-CN" altLang="en-US">
                    <a:noFill/>
                  </a:rPr>
                  <a:t> </a:t>
                </a:r>
              </a:p>
            </p:txBody>
          </p:sp>
        </mc:Fallback>
      </mc:AlternateContent>
      <p:sp>
        <p:nvSpPr>
          <p:cNvPr id="11" name="椭圆 10">
            <a:extLst>
              <a:ext uri="{FF2B5EF4-FFF2-40B4-BE49-F238E27FC236}">
                <a16:creationId xmlns:a16="http://schemas.microsoft.com/office/drawing/2014/main" id="{A29D7059-202B-8B32-7F3F-96805EDAA452}"/>
              </a:ext>
            </a:extLst>
          </p:cNvPr>
          <p:cNvSpPr/>
          <p:nvPr/>
        </p:nvSpPr>
        <p:spPr>
          <a:xfrm>
            <a:off x="739807" y="4205560"/>
            <a:ext cx="159026" cy="159026"/>
          </a:xfrm>
          <a:prstGeom prst="ellipse">
            <a:avLst/>
          </a:prstGeom>
          <a:solidFill>
            <a:schemeClr val="accent5">
              <a:lumMod val="75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2" name="椭圆 11">
            <a:extLst>
              <a:ext uri="{FF2B5EF4-FFF2-40B4-BE49-F238E27FC236}">
                <a16:creationId xmlns:a16="http://schemas.microsoft.com/office/drawing/2014/main" id="{90E4390B-E2AE-854F-4BD2-A6B2C2CE1012}"/>
              </a:ext>
            </a:extLst>
          </p:cNvPr>
          <p:cNvSpPr/>
          <p:nvPr/>
        </p:nvSpPr>
        <p:spPr>
          <a:xfrm>
            <a:off x="1113217" y="4501945"/>
            <a:ext cx="159026" cy="159026"/>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10CA52F-8172-EDBE-ECFB-C5338DA0D7D2}"/>
                  </a:ext>
                </a:extLst>
              </p:cNvPr>
              <p:cNvSpPr txBox="1"/>
              <p:nvPr/>
            </p:nvSpPr>
            <p:spPr>
              <a:xfrm>
                <a:off x="1226504" y="4503481"/>
                <a:ext cx="81111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1,0</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410CA52F-8172-EDBE-ECFB-C5338DA0D7D2}"/>
                  </a:ext>
                </a:extLst>
              </p:cNvPr>
              <p:cNvSpPr txBox="1">
                <a:spLocks noRot="1" noChangeAspect="1" noMove="1" noResize="1" noEditPoints="1" noAdjustHandles="1" noChangeArrowheads="1" noChangeShapeType="1" noTextEdit="1"/>
              </p:cNvSpPr>
              <p:nvPr/>
            </p:nvSpPr>
            <p:spPr>
              <a:xfrm>
                <a:off x="1226504" y="4503481"/>
                <a:ext cx="811119" cy="400110"/>
              </a:xfrm>
              <a:prstGeom prst="rect">
                <a:avLst/>
              </a:prstGeom>
              <a:blipFill>
                <a:blip r:embed="rId6"/>
                <a:stretch>
                  <a:fillRect/>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239E8657-96E0-B97F-0D21-6D6DD2EE3A8C}"/>
              </a:ext>
            </a:extLst>
          </p:cNvPr>
          <p:cNvSpPr/>
          <p:nvPr/>
        </p:nvSpPr>
        <p:spPr>
          <a:xfrm>
            <a:off x="739807" y="5071775"/>
            <a:ext cx="159026" cy="159026"/>
          </a:xfrm>
          <a:prstGeom prst="ellipse">
            <a:avLst/>
          </a:prstGeom>
          <a:solidFill>
            <a:schemeClr val="accent5">
              <a:lumMod val="75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C10235C-E77E-FBD9-19FA-5C216BCA6DE2}"/>
                  </a:ext>
                </a:extLst>
              </p:cNvPr>
              <p:cNvSpPr txBox="1"/>
              <p:nvPr/>
            </p:nvSpPr>
            <p:spPr>
              <a:xfrm>
                <a:off x="819320" y="5060437"/>
                <a:ext cx="1172437" cy="67698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EC10235C-E77E-FBD9-19FA-5C216BCA6DE2}"/>
                  </a:ext>
                </a:extLst>
              </p:cNvPr>
              <p:cNvSpPr txBox="1">
                <a:spLocks noRot="1" noChangeAspect="1" noMove="1" noResize="1" noEditPoints="1" noAdjustHandles="1" noChangeArrowheads="1" noChangeShapeType="1" noTextEdit="1"/>
              </p:cNvSpPr>
              <p:nvPr/>
            </p:nvSpPr>
            <p:spPr>
              <a:xfrm>
                <a:off x="819320" y="5060437"/>
                <a:ext cx="1172437" cy="676980"/>
              </a:xfrm>
              <a:prstGeom prst="rect">
                <a:avLst/>
              </a:prstGeom>
              <a:blipFill>
                <a:blip r:embed="rId7"/>
                <a:stretch>
                  <a:fillRect b="-5556"/>
                </a:stretch>
              </a:blipFill>
            </p:spPr>
            <p:txBody>
              <a:bodyPr/>
              <a:lstStyle/>
              <a:p>
                <a:r>
                  <a:rPr lang="zh-CN" altLang="en-US">
                    <a:noFill/>
                  </a:rPr>
                  <a:t> </a:t>
                </a:r>
              </a:p>
            </p:txBody>
          </p:sp>
        </mc:Fallback>
      </mc:AlternateContent>
      <p:cxnSp>
        <p:nvCxnSpPr>
          <p:cNvPr id="3" name="直线箭头连接符 2">
            <a:extLst>
              <a:ext uri="{FF2B5EF4-FFF2-40B4-BE49-F238E27FC236}">
                <a16:creationId xmlns:a16="http://schemas.microsoft.com/office/drawing/2014/main" id="{BF5AF290-599B-BE9C-E3C0-7375A31EABE3}"/>
              </a:ext>
            </a:extLst>
          </p:cNvPr>
          <p:cNvCxnSpPr>
            <a:cxnSpLocks/>
          </p:cNvCxnSpPr>
          <p:nvPr/>
        </p:nvCxnSpPr>
        <p:spPr>
          <a:xfrm>
            <a:off x="-665664" y="4581457"/>
            <a:ext cx="459519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 name="直线箭头连接符 3">
            <a:extLst>
              <a:ext uri="{FF2B5EF4-FFF2-40B4-BE49-F238E27FC236}">
                <a16:creationId xmlns:a16="http://schemas.microsoft.com/office/drawing/2014/main" id="{C7BED05F-E410-95DF-4F2D-7380E3573730}"/>
              </a:ext>
            </a:extLst>
          </p:cNvPr>
          <p:cNvCxnSpPr>
            <a:cxnSpLocks/>
          </p:cNvCxnSpPr>
          <p:nvPr/>
        </p:nvCxnSpPr>
        <p:spPr>
          <a:xfrm flipV="1">
            <a:off x="387437" y="2700669"/>
            <a:ext cx="0" cy="3761577"/>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D39CFA3-9D8A-F757-34AA-B455AA735795}"/>
                  </a:ext>
                </a:extLst>
              </p:cNvPr>
              <p:cNvSpPr txBox="1"/>
              <p:nvPr/>
            </p:nvSpPr>
            <p:spPr>
              <a:xfrm>
                <a:off x="6094701" y="1406393"/>
                <a:ext cx="6182846" cy="1083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limLoc m:val="undOv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Γ</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rad>
                            </m:num>
                            <m:den>
                              <m:r>
                                <a:rPr kumimoji="1" lang="en-US" altLang="zh-CN" sz="2000" i="1">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d>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d>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𝑣</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e>
                              </m:d>
                            </m:e>
                          </m:func>
                          <m:r>
                            <a:rPr kumimoji="1" lang="en-US" altLang="zh-CN" sz="2000" i="1">
                              <a:solidFill>
                                <a:schemeClr val="bg1"/>
                              </a:solidFill>
                              <a:latin typeface="Cambria Math" panose="02040503050406030204" pitchFamily="18" charset="0"/>
                              <a:ea typeface="Microsoft YaHei" panose="020B0503020204020204" pitchFamily="34" charset="-122"/>
                            </a:rPr>
                            <m:t>𝑑𝑢𝑑𝑣</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ED39CFA3-9D8A-F757-34AA-B455AA735795}"/>
                  </a:ext>
                </a:extLst>
              </p:cNvPr>
              <p:cNvSpPr txBox="1">
                <a:spLocks noRot="1" noChangeAspect="1" noMove="1" noResize="1" noEditPoints="1" noAdjustHandles="1" noChangeArrowheads="1" noChangeShapeType="1" noTextEdit="1"/>
              </p:cNvSpPr>
              <p:nvPr/>
            </p:nvSpPr>
            <p:spPr>
              <a:xfrm>
                <a:off x="6094701" y="1406393"/>
                <a:ext cx="6182846" cy="1083438"/>
              </a:xfrm>
              <a:prstGeom prst="rect">
                <a:avLst/>
              </a:prstGeom>
              <a:blipFill>
                <a:blip r:embed="rId8"/>
                <a:stretch>
                  <a:fillRect l="-11088" t="-98837" b="-15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602A981-5A8C-27BF-97F1-CF7CFB83C75A}"/>
                  </a:ext>
                </a:extLst>
              </p:cNvPr>
              <p:cNvSpPr txBox="1"/>
              <p:nvPr/>
            </p:nvSpPr>
            <p:spPr>
              <a:xfrm>
                <a:off x="3376059" y="2768012"/>
                <a:ext cx="48352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Γ</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0602A981-5A8C-27BF-97F1-CF7CFB83C75A}"/>
                  </a:ext>
                </a:extLst>
              </p:cNvPr>
              <p:cNvSpPr txBox="1">
                <a:spLocks noRot="1" noChangeAspect="1" noMove="1" noResize="1" noEditPoints="1" noAdjustHandles="1" noChangeArrowheads="1" noChangeShapeType="1" noTextEdit="1"/>
              </p:cNvSpPr>
              <p:nvPr/>
            </p:nvSpPr>
            <p:spPr>
              <a:xfrm>
                <a:off x="3376059" y="2768012"/>
                <a:ext cx="483529"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C61094D-9241-B63D-B009-8BBDCEE738CE}"/>
                  </a:ext>
                </a:extLst>
              </p:cNvPr>
              <p:cNvSpPr txBox="1"/>
              <p:nvPr/>
            </p:nvSpPr>
            <p:spPr>
              <a:xfrm>
                <a:off x="4708374" y="2546816"/>
                <a:ext cx="7161127" cy="13822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1600" i="1" smtClean="0">
                                  <a:solidFill>
                                    <a:schemeClr val="bg1"/>
                                  </a:solidFill>
                                  <a:latin typeface="Cambria Math" panose="02040503050406030204" pitchFamily="18" charset="0"/>
                                  <a:ea typeface="Microsoft YaHei" panose="020B0503020204020204" pitchFamily="34" charset="-122"/>
                                </a:rPr>
                              </m:ctrlPr>
                            </m:eqArrPr>
                            <m:e>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16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16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e>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0" i="1" smtClean="0">
                                      <a:solidFill>
                                        <a:schemeClr val="bg1"/>
                                      </a:solidFill>
                                      <a:latin typeface="Cambria Math" panose="02040503050406030204" pitchFamily="18" charset="0"/>
                                      <a:ea typeface="Microsoft YaHei" panose="020B0503020204020204" pitchFamily="34" charset="-122"/>
                                    </a:rPr>
                                    <m:t>𝑣</m:t>
                                  </m:r>
                                </m:e>
                                <m:sup>
                                  <m:r>
                                    <a:rPr kumimoji="1" lang="en-US" altLang="zh-CN" sz="16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16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r>
                                <a:rPr kumimoji="1" lang="en-US" altLang="zh-CN" sz="1600" b="0" i="1" smtClean="0">
                                  <a:solidFill>
                                    <a:schemeClr val="bg1"/>
                                  </a:solidFill>
                                  <a:latin typeface="Cambria Math" panose="02040503050406030204" pitchFamily="18" charset="0"/>
                                  <a:ea typeface="Microsoft YaHei" panose="020B0503020204020204" pitchFamily="34" charset="-122"/>
                                </a:rPr>
                                <m:t>𝑣</m:t>
                              </m:r>
                            </m:e>
                          </m:eqAr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eqArr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num>
                                <m:den>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den>
                              </m:f>
                            </m:e>
                            <m:e>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num>
                                <m:den>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den>
                              </m:f>
                            </m:e>
                          </m:eqAr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mPr>
                            <m:mr>
                              <m:e>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m:rPr>
                                            <m:brk m:alnAt="7"/>
                                          </m:rP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den>
                                </m:f>
                              </m:e>
                              <m:e>
                                <m:r>
                                  <a:rPr kumimoji="1" lang="en-US" altLang="zh-CN" sz="1600" b="0" i="1" smtClean="0">
                                    <a:solidFill>
                                      <a:schemeClr val="bg1"/>
                                    </a:solidFill>
                                    <a:latin typeface="Cambria Math" panose="02040503050406030204" pitchFamily="18" charset="0"/>
                                    <a:ea typeface="Microsoft YaHei" panose="020B0503020204020204" pitchFamily="34" charset="-122"/>
                                  </a:rPr>
                                  <m:t>0</m:t>
                                </m:r>
                              </m:e>
                            </m:mr>
                            <m:mr>
                              <m:e>
                                <m:r>
                                  <a:rPr kumimoji="1" lang="en-US" altLang="zh-CN" sz="1600" b="0" i="1" smtClean="0">
                                    <a:solidFill>
                                      <a:schemeClr val="bg1"/>
                                    </a:solidFill>
                                    <a:latin typeface="Cambria Math" panose="02040503050406030204" pitchFamily="18" charset="0"/>
                                    <a:ea typeface="Microsoft YaHei" panose="020B0503020204020204" pitchFamily="34" charset="-122"/>
                                  </a:rPr>
                                  <m:t>0</m:t>
                                </m:r>
                              </m:e>
                              <m:e>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rad>
                                  </m:den>
                                </m:f>
                              </m:e>
                            </m:mr>
                          </m:m>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𝑑𝑢𝑑𝑣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𝑑</m:t>
                          </m:r>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16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1600" b="0" i="1" smtClean="0">
                              <a:solidFill>
                                <a:schemeClr val="bg1"/>
                              </a:solidFill>
                              <a:latin typeface="Cambria Math" panose="02040503050406030204" pitchFamily="18" charset="0"/>
                              <a:ea typeface="Microsoft YaHei" panose="020B0503020204020204" pitchFamily="34" charset="-122"/>
                            </a:rPr>
                            <m:t>𝑑𝑣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num>
                        <m:den>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1600" b="0" i="1" smtClean="0">
                                      <a:solidFill>
                                        <a:schemeClr val="bg1"/>
                                      </a:solidFill>
                                      <a:latin typeface="Cambria Math" panose="02040503050406030204" pitchFamily="18" charset="0"/>
                                      <a:ea typeface="Microsoft YaHei" panose="020B0503020204020204" pitchFamily="34" charset="-122"/>
                                    </a:rPr>
                                    <m:t>2</m:t>
                                  </m:r>
                                </m:sup>
                              </m:sSup>
                            </m:e>
                          </m:rad>
                        </m:den>
                      </m:f>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6" name="文本框 25">
                <a:extLst>
                  <a:ext uri="{FF2B5EF4-FFF2-40B4-BE49-F238E27FC236}">
                    <a16:creationId xmlns:a16="http://schemas.microsoft.com/office/drawing/2014/main" id="{5C61094D-9241-B63D-B009-8BBDCEE738CE}"/>
                  </a:ext>
                </a:extLst>
              </p:cNvPr>
              <p:cNvSpPr txBox="1">
                <a:spLocks noRot="1" noChangeAspect="1" noMove="1" noResize="1" noEditPoints="1" noAdjustHandles="1" noChangeArrowheads="1" noChangeShapeType="1" noTextEdit="1"/>
              </p:cNvSpPr>
              <p:nvPr/>
            </p:nvSpPr>
            <p:spPr>
              <a:xfrm>
                <a:off x="4708374" y="2546816"/>
                <a:ext cx="7161127" cy="1382238"/>
              </a:xfrm>
              <a:prstGeom prst="rect">
                <a:avLst/>
              </a:prstGeom>
              <a:blipFill>
                <a:blip r:embed="rId10"/>
                <a:stretch>
                  <a:fillRect l="-17876" t="-110909" b="-16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189CCD3-7C59-7326-1779-55188BA9F0D0}"/>
                  </a:ext>
                </a:extLst>
              </p:cNvPr>
              <p:cNvSpPr txBox="1"/>
              <p:nvPr/>
            </p:nvSpPr>
            <p:spPr>
              <a:xfrm>
                <a:off x="10642646" y="2371373"/>
                <a:ext cx="136242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0≤</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0189CCD3-7C59-7326-1779-55188BA9F0D0}"/>
                  </a:ext>
                </a:extLst>
              </p:cNvPr>
              <p:cNvSpPr txBox="1">
                <a:spLocks noRot="1" noChangeAspect="1" noMove="1" noResize="1" noEditPoints="1" noAdjustHandles="1" noChangeArrowheads="1" noChangeShapeType="1" noTextEdit="1"/>
              </p:cNvSpPr>
              <p:nvPr/>
            </p:nvSpPr>
            <p:spPr>
              <a:xfrm>
                <a:off x="10642646" y="2371373"/>
                <a:ext cx="1362424" cy="400110"/>
              </a:xfrm>
              <a:prstGeom prst="rect">
                <a:avLst/>
              </a:prstGeom>
              <a:blipFill>
                <a:blip r:embed="rId11"/>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E6A1D0A-EAC5-1135-0CDE-A902F3FC3F7E}"/>
                  </a:ext>
                </a:extLst>
              </p:cNvPr>
              <p:cNvSpPr txBox="1"/>
              <p:nvPr/>
            </p:nvSpPr>
            <p:spPr>
              <a:xfrm>
                <a:off x="1083803" y="5737417"/>
                <a:ext cx="2391232" cy="10749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i="1" smtClean="0">
                                  <a:solidFill>
                                    <a:schemeClr val="bg1"/>
                                  </a:solidFill>
                                  <a:latin typeface="Cambria Math" panose="02040503050406030204" pitchFamily="18" charset="0"/>
                                  <a:ea typeface="Microsoft YaHei" panose="020B0503020204020204" pitchFamily="34" charset="-122"/>
                                </a:rPr>
                              </m:ctrlPr>
                            </m:eqArr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𝑢</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e>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𝑣</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𝑣</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e>
                          </m:eqAr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7E6A1D0A-EAC5-1135-0CDE-A902F3FC3F7E}"/>
                  </a:ext>
                </a:extLst>
              </p:cNvPr>
              <p:cNvSpPr txBox="1">
                <a:spLocks noRot="1" noChangeAspect="1" noMove="1" noResize="1" noEditPoints="1" noAdjustHandles="1" noChangeArrowheads="1" noChangeShapeType="1" noTextEdit="1"/>
              </p:cNvSpPr>
              <p:nvPr/>
            </p:nvSpPr>
            <p:spPr>
              <a:xfrm>
                <a:off x="1083803" y="5737417"/>
                <a:ext cx="2391232" cy="1074910"/>
              </a:xfrm>
              <a:prstGeom prst="rect">
                <a:avLst/>
              </a:prstGeom>
              <a:blipFill>
                <a:blip r:embed="rId12"/>
                <a:stretch>
                  <a:fillRect l="-73016" t="-208140" b="-295349"/>
                </a:stretch>
              </a:blipFill>
            </p:spPr>
            <p:txBody>
              <a:bodyPr/>
              <a:lstStyle/>
              <a:p>
                <a:r>
                  <a:rPr lang="zh-CN" altLang="en-US">
                    <a:noFill/>
                  </a:rPr>
                  <a:t> </a:t>
                </a:r>
              </a:p>
            </p:txBody>
          </p:sp>
        </mc:Fallback>
      </mc:AlternateContent>
      <p:sp>
        <p:nvSpPr>
          <p:cNvPr id="7" name="菱形 6">
            <a:extLst>
              <a:ext uri="{FF2B5EF4-FFF2-40B4-BE49-F238E27FC236}">
                <a16:creationId xmlns:a16="http://schemas.microsoft.com/office/drawing/2014/main" id="{2A38EA91-3F4D-8E8F-626F-20360DA07D4D}"/>
              </a:ext>
            </a:extLst>
          </p:cNvPr>
          <p:cNvSpPr/>
          <p:nvPr/>
        </p:nvSpPr>
        <p:spPr>
          <a:xfrm>
            <a:off x="373866" y="3723538"/>
            <a:ext cx="4386887" cy="1699742"/>
          </a:xfrm>
          <a:prstGeom prst="diamond">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872E632-B66E-A930-9A43-2E60C257369D}"/>
                  </a:ext>
                </a:extLst>
              </p:cNvPr>
              <p:cNvSpPr txBox="1"/>
              <p:nvPr/>
            </p:nvSpPr>
            <p:spPr>
              <a:xfrm>
                <a:off x="3653694" y="4395819"/>
                <a:ext cx="48949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Γ</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8872E632-B66E-A930-9A43-2E60C257369D}"/>
                  </a:ext>
                </a:extLst>
              </p:cNvPr>
              <p:cNvSpPr txBox="1">
                <a:spLocks noRot="1" noChangeAspect="1" noMove="1" noResize="1" noEditPoints="1" noAdjustHandles="1" noChangeArrowheads="1" noChangeShapeType="1" noTextEdit="1"/>
              </p:cNvSpPr>
              <p:nvPr/>
            </p:nvSpPr>
            <p:spPr>
              <a:xfrm>
                <a:off x="3653694" y="4395819"/>
                <a:ext cx="489493" cy="40011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9F2A689-7DC0-D671-F288-A5A0D456EC58}"/>
                  </a:ext>
                </a:extLst>
              </p:cNvPr>
              <p:cNvSpPr txBox="1"/>
              <p:nvPr/>
            </p:nvSpPr>
            <p:spPr>
              <a:xfrm>
                <a:off x="5071730" y="4189228"/>
                <a:ext cx="3700051" cy="18280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num>
                        <m:den>
                          <m:r>
                            <a:rPr kumimoji="1" lang="en-US" altLang="zh-CN" sz="2000" i="1">
                              <a:solidFill>
                                <a:schemeClr val="bg1"/>
                              </a:solidFill>
                              <a:latin typeface="Cambria Math" panose="02040503050406030204" pitchFamily="18" charset="0"/>
                              <a:ea typeface="Microsoft YaHei" panose="020B0503020204020204" pitchFamily="34" charset="-122"/>
                            </a:rPr>
                            <m:t>𝜋</m:t>
                          </m:r>
                        </m:den>
                      </m:f>
                      <m:r>
                        <a:rPr kumimoji="1" lang="en-US" altLang="zh-CN" sz="2000" i="1">
                          <a:solidFill>
                            <a:schemeClr val="bg1"/>
                          </a:solidFill>
                          <a:latin typeface="Cambria Math" panose="02040503050406030204" pitchFamily="18" charset="0"/>
                          <a:ea typeface="Microsoft YaHei" panose="020B0503020204020204" pitchFamily="34" charset="-122"/>
                        </a:rPr>
                        <m:t> </m:t>
                      </m:r>
                      <m:nary>
                        <m:naryPr>
                          <m:chr m:val="∬"/>
                          <m:limLoc m:val="undOv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Γ</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b>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𝑢</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𝑣</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𝑑𝑣</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num>
                        <m:den>
                          <m:r>
                            <a:rPr kumimoji="1" lang="en-US" altLang="zh-CN" sz="2000" i="1">
                              <a:solidFill>
                                <a:schemeClr val="bg1"/>
                              </a:solidFill>
                              <a:latin typeface="Cambria Math" panose="02040503050406030204" pitchFamily="18" charset="0"/>
                              <a:ea typeface="Microsoft YaHei" panose="020B0503020204020204" pitchFamily="34" charset="-122"/>
                            </a:rPr>
                            <m:t>𝜋</m:t>
                          </m:r>
                        </m:den>
                      </m:f>
                      <m:r>
                        <a:rPr kumimoji="1" lang="en-US" altLang="zh-CN" sz="2000" i="1">
                          <a:solidFill>
                            <a:schemeClr val="bg1"/>
                          </a:solidFill>
                          <a:latin typeface="Cambria Math" panose="02040503050406030204" pitchFamily="18" charset="0"/>
                          <a:ea typeface="Microsoft YaHei" panose="020B0503020204020204" pitchFamily="34" charset="-122"/>
                        </a:rPr>
                        <m:t> </m:t>
                      </m:r>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sup>
                        <m:e>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𝜃</m:t>
                          </m:r>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𝑟</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r>
                                    <a:rPr kumimoji="1" lang="en-US" altLang="zh-CN" sz="2000" b="0" i="1" smtClean="0">
                                      <a:solidFill>
                                        <a:schemeClr val="bg1"/>
                                      </a:solidFill>
                                      <a:latin typeface="Cambria Math" panose="02040503050406030204" pitchFamily="18" charset="0"/>
                                      <a:ea typeface="Microsoft YaHei" panose="020B0503020204020204" pitchFamily="34" charset="-122"/>
                                    </a:rPr>
                                    <m:t>𝑟𝑑𝑟</m:t>
                                  </m:r>
                                </m:e>
                              </m:func>
                            </m:e>
                          </m:nary>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89F2A689-7DC0-D671-F288-A5A0D456EC58}"/>
                  </a:ext>
                </a:extLst>
              </p:cNvPr>
              <p:cNvSpPr txBox="1">
                <a:spLocks noRot="1" noChangeAspect="1" noMove="1" noResize="1" noEditPoints="1" noAdjustHandles="1" noChangeArrowheads="1" noChangeShapeType="1" noTextEdit="1"/>
              </p:cNvSpPr>
              <p:nvPr/>
            </p:nvSpPr>
            <p:spPr>
              <a:xfrm>
                <a:off x="5071730" y="4189228"/>
                <a:ext cx="3700051" cy="1828001"/>
              </a:xfrm>
              <a:prstGeom prst="rect">
                <a:avLst/>
              </a:prstGeom>
              <a:blipFill>
                <a:blip r:embed="rId14"/>
                <a:stretch>
                  <a:fillRect l="-11644" t="-57931" b="-96552"/>
                </a:stretch>
              </a:blipFill>
            </p:spPr>
            <p:txBody>
              <a:bodyPr/>
              <a:lstStyle/>
              <a:p>
                <a:r>
                  <a:rPr lang="zh-CN" altLang="en-US">
                    <a:noFill/>
                  </a:rPr>
                  <a:t> </a:t>
                </a:r>
              </a:p>
            </p:txBody>
          </p:sp>
        </mc:Fallback>
      </mc:AlternateContent>
      <p:sp>
        <p:nvSpPr>
          <p:cNvPr id="28" name="圆角矩形 27">
            <a:extLst>
              <a:ext uri="{FF2B5EF4-FFF2-40B4-BE49-F238E27FC236}">
                <a16:creationId xmlns:a16="http://schemas.microsoft.com/office/drawing/2014/main" id="{5CECD924-E6C3-52DB-F8FF-EA4382FC965E}"/>
              </a:ext>
            </a:extLst>
          </p:cNvPr>
          <p:cNvSpPr/>
          <p:nvPr/>
        </p:nvSpPr>
        <p:spPr>
          <a:xfrm>
            <a:off x="6651523" y="5302045"/>
            <a:ext cx="464574" cy="81116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DD117BE-9A3B-7551-EC33-7F940148BB14}"/>
                  </a:ext>
                </a:extLst>
              </p:cNvPr>
              <p:cNvSpPr txBox="1"/>
              <p:nvPr/>
            </p:nvSpPr>
            <p:spPr>
              <a:xfrm>
                <a:off x="6474541" y="5834458"/>
                <a:ext cx="5076903" cy="100168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rcos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𝑣</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rsin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arctan</m:t>
                          </m:r>
                        </m:fName>
                        <m:e>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en>
                              </m:f>
                            </m:e>
                          </m:ra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9" name="文本框 28">
                <a:extLst>
                  <a:ext uri="{FF2B5EF4-FFF2-40B4-BE49-F238E27FC236}">
                    <a16:creationId xmlns:a16="http://schemas.microsoft.com/office/drawing/2014/main" id="{8DD117BE-9A3B-7551-EC33-7F940148BB14}"/>
                  </a:ext>
                </a:extLst>
              </p:cNvPr>
              <p:cNvSpPr txBox="1">
                <a:spLocks noRot="1" noChangeAspect="1" noMove="1" noResize="1" noEditPoints="1" noAdjustHandles="1" noChangeArrowheads="1" noChangeShapeType="1" noTextEdit="1"/>
              </p:cNvSpPr>
              <p:nvPr/>
            </p:nvSpPr>
            <p:spPr>
              <a:xfrm>
                <a:off x="6474541" y="5834458"/>
                <a:ext cx="5076903" cy="1001684"/>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01060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51DD8-BD22-A1C8-28DC-DF9A8A9213CB}"/>
              </a:ext>
            </a:extLst>
          </p:cNvPr>
          <p:cNvSpPr>
            <a:spLocks noGrp="1"/>
          </p:cNvSpPr>
          <p:nvPr>
            <p:ph type="title"/>
          </p:nvPr>
        </p:nvSpPr>
        <p:spPr/>
        <p:txBody>
          <a:bodyPr/>
          <a:lstStyle/>
          <a:p>
            <a:r>
              <a:rPr kumimoji="1" lang="en-US" altLang="zh-CN" dirty="0"/>
              <a:t>Hard Limiter</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3FEB621-44F4-AC80-851C-CF6A3B1EF559}"/>
                  </a:ext>
                </a:extLst>
              </p:cNvPr>
              <p:cNvSpPr txBox="1"/>
              <p:nvPr/>
            </p:nvSpPr>
            <p:spPr>
              <a:xfrm>
                <a:off x="640080" y="1541418"/>
                <a:ext cx="4383059" cy="10938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𝜋</m:t>
                          </m:r>
                        </m:den>
                      </m:f>
                      <m:r>
                        <a:rPr kumimoji="1" lang="en-US" altLang="zh-CN" sz="2000" i="1">
                          <a:solidFill>
                            <a:schemeClr val="bg1"/>
                          </a:solidFill>
                          <a:latin typeface="Cambria Math" panose="02040503050406030204" pitchFamily="18" charset="0"/>
                          <a:ea typeface="Microsoft YaHei" panose="020B0503020204020204" pitchFamily="34" charset="-122"/>
                        </a:rPr>
                        <m:t> </m:t>
                      </m:r>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arctan</m:t>
                              </m:r>
                            </m:fName>
                            <m:e>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num>
                                    <m:den>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den>
                                  </m:f>
                                </m:e>
                              </m:rad>
                            </m:e>
                          </m:func>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arctan</m:t>
                              </m:r>
                            </m:fName>
                            <m:e>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num>
                                    <m:den>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den>
                                  </m:f>
                                </m:e>
                              </m:rad>
                            </m:e>
                          </m:func>
                        </m:sup>
                        <m:e>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𝜃</m:t>
                          </m:r>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𝑟</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r>
                                    <a:rPr kumimoji="1" lang="en-US" altLang="zh-CN" sz="2000" b="0" i="1" smtClean="0">
                                      <a:solidFill>
                                        <a:schemeClr val="bg1"/>
                                      </a:solidFill>
                                      <a:latin typeface="Cambria Math" panose="02040503050406030204" pitchFamily="18" charset="0"/>
                                      <a:ea typeface="Microsoft YaHei" panose="020B0503020204020204" pitchFamily="34" charset="-122"/>
                                    </a:rPr>
                                    <m:t>𝑟𝑑𝑟</m:t>
                                  </m:r>
                                </m:e>
                              </m:func>
                            </m:e>
                          </m:nary>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C3FEB621-44F4-AC80-851C-CF6A3B1EF559}"/>
                  </a:ext>
                </a:extLst>
              </p:cNvPr>
              <p:cNvSpPr txBox="1">
                <a:spLocks noRot="1" noChangeAspect="1" noMove="1" noResize="1" noEditPoints="1" noAdjustHandles="1" noChangeArrowheads="1" noChangeShapeType="1" noTextEdit="1"/>
              </p:cNvSpPr>
              <p:nvPr/>
            </p:nvSpPr>
            <p:spPr>
              <a:xfrm>
                <a:off x="640080" y="1541418"/>
                <a:ext cx="4383059" cy="1093889"/>
              </a:xfrm>
              <a:prstGeom prst="rect">
                <a:avLst/>
              </a:prstGeom>
              <a:blipFill>
                <a:blip r:embed="rId2"/>
                <a:stretch>
                  <a:fillRect l="-15607" t="-95402" b="-1528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2B318AE-C547-884F-0ADC-40E0DE8D9337}"/>
                  </a:ext>
                </a:extLst>
              </p:cNvPr>
              <p:cNvSpPr txBox="1"/>
              <p:nvPr/>
            </p:nvSpPr>
            <p:spPr>
              <a:xfrm>
                <a:off x="640080" y="2799806"/>
                <a:ext cx="5372176" cy="10938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𝜋</m:t>
                          </m:r>
                        </m:den>
                      </m:f>
                      <m:r>
                        <a:rPr kumimoji="1" lang="en-US" altLang="zh-CN" sz="2000" i="1">
                          <a:solidFill>
                            <a:schemeClr val="bg1"/>
                          </a:solidFill>
                          <a:latin typeface="Cambria Math" panose="02040503050406030204" pitchFamily="18" charset="0"/>
                          <a:ea typeface="Microsoft YaHei" panose="020B0503020204020204" pitchFamily="34" charset="-122"/>
                        </a:rPr>
                        <m:t> </m:t>
                      </m:r>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arctan</m:t>
                              </m:r>
                            </m:fName>
                            <m:e>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num>
                                    <m:den>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den>
                                  </m:f>
                                </m:e>
                              </m:rad>
                            </m:e>
                          </m:func>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arctan</m:t>
                              </m:r>
                            </m:fName>
                            <m:e>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num>
                                    <m:den>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den>
                                  </m:f>
                                </m:e>
                              </m:rad>
                            </m:e>
                          </m:func>
                        </m:sup>
                        <m:e>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𝜃</m:t>
                          </m:r>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a:rPr kumimoji="1" lang="en-US" altLang="zh-CN" sz="2000" b="0" i="0"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0"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0" smtClean="0">
                                          <a:solidFill>
                                            <a:schemeClr val="bg1"/>
                                          </a:solidFill>
                                          <a:latin typeface="Cambria Math" panose="02040503050406030204" pitchFamily="18" charset="0"/>
                                          <a:ea typeface="Microsoft YaHei" panose="020B0503020204020204" pitchFamily="34" charset="-122"/>
                                        </a:rPr>
                                        <m:t>2</m:t>
                                      </m:r>
                                    </m:den>
                                  </m:f>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𝑟</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𝑟</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func>
                            </m:e>
                          </m:nary>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F2B318AE-C547-884F-0ADC-40E0DE8D9337}"/>
                  </a:ext>
                </a:extLst>
              </p:cNvPr>
              <p:cNvSpPr txBox="1">
                <a:spLocks noRot="1" noChangeAspect="1" noMove="1" noResize="1" noEditPoints="1" noAdjustHandles="1" noChangeArrowheads="1" noChangeShapeType="1" noTextEdit="1"/>
              </p:cNvSpPr>
              <p:nvPr/>
            </p:nvSpPr>
            <p:spPr>
              <a:xfrm>
                <a:off x="640080" y="2799806"/>
                <a:ext cx="5372176" cy="1093889"/>
              </a:xfrm>
              <a:prstGeom prst="rect">
                <a:avLst/>
              </a:prstGeom>
              <a:blipFill>
                <a:blip r:embed="rId3"/>
                <a:stretch>
                  <a:fillRect l="-8019" t="-95402" b="-1528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C118ABA-C1DA-2B31-5DC5-6A74E305BD9D}"/>
                  </a:ext>
                </a:extLst>
              </p:cNvPr>
              <p:cNvSpPr txBox="1"/>
              <p:nvPr/>
            </p:nvSpPr>
            <p:spPr>
              <a:xfrm>
                <a:off x="640080" y="4058194"/>
                <a:ext cx="2784737" cy="10938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den>
                      </m:f>
                      <m:r>
                        <a:rPr kumimoji="1" lang="en-US" altLang="zh-CN" sz="2000" i="1">
                          <a:solidFill>
                            <a:schemeClr val="bg1"/>
                          </a:solidFill>
                          <a:latin typeface="Cambria Math" panose="02040503050406030204" pitchFamily="18" charset="0"/>
                          <a:ea typeface="Microsoft YaHei" panose="020B0503020204020204" pitchFamily="34" charset="-122"/>
                        </a:rPr>
                        <m:t> </m:t>
                      </m:r>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arctan</m:t>
                              </m:r>
                            </m:fName>
                            <m:e>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num>
                                    <m:den>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den>
                                  </m:f>
                                </m:e>
                              </m:rad>
                            </m:e>
                          </m:func>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arctan</m:t>
                              </m:r>
                            </m:fName>
                            <m:e>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num>
                                    <m:den>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den>
                                  </m:f>
                                </m:e>
                              </m:rad>
                            </m:e>
                          </m:func>
                        </m:sup>
                        <m:e>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AC118ABA-C1DA-2B31-5DC5-6A74E305BD9D}"/>
                  </a:ext>
                </a:extLst>
              </p:cNvPr>
              <p:cNvSpPr txBox="1">
                <a:spLocks noRot="1" noChangeAspect="1" noMove="1" noResize="1" noEditPoints="1" noAdjustHandles="1" noChangeArrowheads="1" noChangeShapeType="1" noTextEdit="1"/>
              </p:cNvSpPr>
              <p:nvPr/>
            </p:nvSpPr>
            <p:spPr>
              <a:xfrm>
                <a:off x="640080" y="4058194"/>
                <a:ext cx="2784737" cy="1093889"/>
              </a:xfrm>
              <a:prstGeom prst="rect">
                <a:avLst/>
              </a:prstGeom>
              <a:blipFill>
                <a:blip r:embed="rId4"/>
                <a:stretch>
                  <a:fillRect l="-10909" t="-95402" b="-1528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99B501C-C234-119A-1B8F-62A1E1B3784C}"/>
                  </a:ext>
                </a:extLst>
              </p:cNvPr>
              <p:cNvSpPr txBox="1"/>
              <p:nvPr/>
            </p:nvSpPr>
            <p:spPr>
              <a:xfrm>
                <a:off x="640080" y="5316582"/>
                <a:ext cx="4907304" cy="10938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den>
                      </m:f>
                      <m:r>
                        <a:rPr kumimoji="1" lang="en-US" altLang="zh-CN" sz="2000" i="1">
                          <a:solidFill>
                            <a:schemeClr val="bg1"/>
                          </a:solidFill>
                          <a:latin typeface="Cambria Math" panose="02040503050406030204" pitchFamily="18" charset="0"/>
                          <a:ea typeface="Microsoft YaHei" panose="020B0503020204020204" pitchFamily="34" charset="-122"/>
                        </a:rPr>
                        <m:t> </m:t>
                      </m:r>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arctan</m:t>
                              </m:r>
                            </m:fName>
                            <m:e>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num>
                                    <m:den>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den>
                                  </m:f>
                                </m:e>
                              </m:rad>
                            </m:e>
                          </m:func>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arctan</m:t>
                              </m:r>
                            </m:fName>
                            <m:e>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num>
                                    <m:den>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den>
                                  </m:f>
                                </m:e>
                              </m:rad>
                            </m:e>
                          </m:func>
                        </m:sup>
                        <m:e>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nary>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accent5"/>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accent5"/>
                              </a:solidFill>
                              <a:latin typeface="Cambria Math" panose="02040503050406030204" pitchFamily="18" charset="0"/>
                              <a:ea typeface="Microsoft YaHei" panose="020B0503020204020204" pitchFamily="34" charset="-122"/>
                            </a:rPr>
                            <m:t>2</m:t>
                          </m:r>
                        </m:num>
                        <m:den>
                          <m:r>
                            <a:rPr kumimoji="1" lang="en-US" altLang="zh-CN" sz="2000" i="1">
                              <a:solidFill>
                                <a:schemeClr val="accent5"/>
                              </a:solidFill>
                              <a:latin typeface="Cambria Math" panose="02040503050406030204" pitchFamily="18" charset="0"/>
                              <a:ea typeface="Microsoft YaHei" panose="020B0503020204020204" pitchFamily="34" charset="-122"/>
                            </a:rPr>
                            <m:t>𝜋</m:t>
                          </m:r>
                        </m:den>
                      </m:f>
                      <m:r>
                        <a:rPr kumimoji="1" lang="en-US" altLang="zh-CN" sz="2000" i="1">
                          <a:solidFill>
                            <a:schemeClr val="accent5"/>
                          </a:solidFill>
                          <a:latin typeface="Cambria Math" panose="02040503050406030204" pitchFamily="18" charset="0"/>
                          <a:ea typeface="Microsoft YaHei" panose="020B0503020204020204" pitchFamily="34" charset="-122"/>
                        </a:rPr>
                        <m:t> </m:t>
                      </m:r>
                      <m:func>
                        <m:funcPr>
                          <m:ctrlPr>
                            <a:rPr kumimoji="1" lang="en-US" altLang="zh-CN" sz="2000" i="1">
                              <a:solidFill>
                                <a:schemeClr val="accent5"/>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accent5"/>
                              </a:solidFill>
                              <a:latin typeface="Cambria Math" panose="02040503050406030204" pitchFamily="18" charset="0"/>
                              <a:ea typeface="Microsoft YaHei" panose="020B0503020204020204" pitchFamily="34" charset="-122"/>
                            </a:rPr>
                            <m:t>arctan</m:t>
                          </m:r>
                        </m:fName>
                        <m:e>
                          <m:rad>
                            <m:radPr>
                              <m:degHide m:val="on"/>
                              <m:ctrlPr>
                                <a:rPr kumimoji="1" lang="en-US" altLang="zh-CN" sz="2000" i="1">
                                  <a:solidFill>
                                    <a:schemeClr val="accent5"/>
                                  </a:solidFill>
                                  <a:latin typeface="Cambria Math" panose="02040503050406030204" pitchFamily="18" charset="0"/>
                                  <a:ea typeface="Microsoft YaHei" panose="020B0503020204020204" pitchFamily="34" charset="-122"/>
                                </a:rPr>
                              </m:ctrlPr>
                            </m:radPr>
                            <m:deg/>
                            <m:e>
                              <m:f>
                                <m:fPr>
                                  <m:ctrlPr>
                                    <a:rPr kumimoji="1" lang="en-US" altLang="zh-CN" sz="2000" i="1">
                                      <a:solidFill>
                                        <a:schemeClr val="accent5"/>
                                      </a:solidFill>
                                      <a:latin typeface="Cambria Math" panose="02040503050406030204" pitchFamily="18" charset="0"/>
                                      <a:ea typeface="Microsoft YaHei" panose="020B0503020204020204" pitchFamily="34" charset="-122"/>
                                    </a:rPr>
                                  </m:ctrlPr>
                                </m:fPr>
                                <m:num>
                                  <m:r>
                                    <a:rPr kumimoji="1" lang="en-US" altLang="zh-CN" sz="2000" i="1">
                                      <a:solidFill>
                                        <a:schemeClr val="accent5"/>
                                      </a:solidFill>
                                      <a:latin typeface="Cambria Math" panose="02040503050406030204" pitchFamily="18" charset="0"/>
                                      <a:ea typeface="Microsoft YaHei" panose="020B0503020204020204" pitchFamily="34" charset="-122"/>
                                    </a:rPr>
                                    <m:t>1+</m:t>
                                  </m:r>
                                  <m:r>
                                    <a:rPr kumimoji="1" lang="en-US" altLang="zh-CN" sz="2000" i="1">
                                      <a:solidFill>
                                        <a:schemeClr val="accent5"/>
                                      </a:solidFill>
                                      <a:latin typeface="Cambria Math" panose="02040503050406030204" pitchFamily="18" charset="0"/>
                                      <a:ea typeface="Microsoft YaHei" panose="020B0503020204020204" pitchFamily="34" charset="-122"/>
                                    </a:rPr>
                                    <m:t>𝜌</m:t>
                                  </m:r>
                                </m:num>
                                <m:den>
                                  <m:r>
                                    <a:rPr kumimoji="1" lang="en-US" altLang="zh-CN" sz="2000" i="1">
                                      <a:solidFill>
                                        <a:schemeClr val="accent5"/>
                                      </a:solidFill>
                                      <a:latin typeface="Cambria Math" panose="02040503050406030204" pitchFamily="18" charset="0"/>
                                      <a:ea typeface="Microsoft YaHei" panose="020B0503020204020204" pitchFamily="34" charset="-122"/>
                                    </a:rPr>
                                    <m:t>1−</m:t>
                                  </m:r>
                                  <m:r>
                                    <a:rPr kumimoji="1" lang="en-US" altLang="zh-CN" sz="2000" i="1">
                                      <a:solidFill>
                                        <a:schemeClr val="accent5"/>
                                      </a:solidFill>
                                      <a:latin typeface="Cambria Math" panose="02040503050406030204" pitchFamily="18" charset="0"/>
                                      <a:ea typeface="Microsoft YaHei" panose="020B0503020204020204" pitchFamily="34" charset="-122"/>
                                    </a:rPr>
                                    <m:t>𝜌</m:t>
                                  </m:r>
                                </m:den>
                              </m:f>
                            </m:e>
                          </m:ra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799B501C-C234-119A-1B8F-62A1E1B3784C}"/>
                  </a:ext>
                </a:extLst>
              </p:cNvPr>
              <p:cNvSpPr txBox="1">
                <a:spLocks noRot="1" noChangeAspect="1" noMove="1" noResize="1" noEditPoints="1" noAdjustHandles="1" noChangeArrowheads="1" noChangeShapeType="1" noTextEdit="1"/>
              </p:cNvSpPr>
              <p:nvPr/>
            </p:nvSpPr>
            <p:spPr>
              <a:xfrm>
                <a:off x="640080" y="5316582"/>
                <a:ext cx="4907304" cy="1093889"/>
              </a:xfrm>
              <a:prstGeom prst="rect">
                <a:avLst/>
              </a:prstGeom>
              <a:blipFill>
                <a:blip r:embed="rId5"/>
                <a:stretch>
                  <a:fillRect l="-5943" t="-94253" b="-1528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A96608C-1F1B-89D8-B5CC-562EF1E014F0}"/>
                  </a:ext>
                </a:extLst>
              </p:cNvPr>
              <p:cNvSpPr txBox="1"/>
              <p:nvPr/>
            </p:nvSpPr>
            <p:spPr>
              <a:xfrm>
                <a:off x="6601881" y="1147207"/>
                <a:ext cx="5095875" cy="1488100"/>
              </a:xfrm>
              <a:prstGeom prst="rect">
                <a:avLst/>
              </a:prstGeom>
              <a:noFill/>
            </p:spPr>
            <p:txBody>
              <a:bodyPr wrap="squar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万能公式：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tan</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func>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tan</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func>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2A96608C-1F1B-89D8-B5CC-562EF1E014F0}"/>
                  </a:ext>
                </a:extLst>
              </p:cNvPr>
              <p:cNvSpPr txBox="1">
                <a:spLocks noRot="1" noChangeAspect="1" noMove="1" noResize="1" noEditPoints="1" noAdjustHandles="1" noChangeArrowheads="1" noChangeShapeType="1" noTextEdit="1"/>
              </p:cNvSpPr>
              <p:nvPr/>
            </p:nvSpPr>
            <p:spPr>
              <a:xfrm>
                <a:off x="6601881" y="1147207"/>
                <a:ext cx="5095875" cy="1488100"/>
              </a:xfrm>
              <a:prstGeom prst="rect">
                <a:avLst/>
              </a:prstGeom>
              <a:blipFill>
                <a:blip r:embed="rId6"/>
                <a:stretch>
                  <a:fillRect l="-1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C628894-4D03-7034-3F2B-BD71C41905A5}"/>
                  </a:ext>
                </a:extLst>
              </p:cNvPr>
              <p:cNvSpPr txBox="1"/>
              <p:nvPr/>
            </p:nvSpPr>
            <p:spPr>
              <a:xfrm>
                <a:off x="6463730" y="2635307"/>
                <a:ext cx="5372176" cy="3998082"/>
              </a:xfrm>
              <a:prstGeom prst="rect">
                <a:avLst/>
              </a:prstGeom>
              <a:noFill/>
            </p:spPr>
            <p:txBody>
              <a:bodyPr wrap="squar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假设</a:t>
                </a:r>
                <a14:m>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tan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𝜑</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en>
                        </m:f>
                      </m:e>
                    </m:rad>
                  </m:oMath>
                </a14:m>
                <a:r>
                  <a:rPr kumimoji="1" lang="zh-CN" altLang="en-US" sz="2000" dirty="0">
                    <a:solidFill>
                      <a:schemeClr val="bg1"/>
                    </a:solidFill>
                    <a:latin typeface="Microsoft YaHei" panose="020B0503020204020204" pitchFamily="34" charset="-122"/>
                    <a:ea typeface="Microsoft YaHei" panose="020B0503020204020204" pitchFamily="34" charset="-122"/>
                  </a:rPr>
                  <a:t>，则</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𝜑</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num>
                                        <m:den>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den>
                                      </m:f>
                                    </m:e>
                                  </m:rad>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num>
                                        <m:den>
                                          <m:r>
                                            <a:rPr kumimoji="1" lang="en-US" altLang="zh-CN" sz="2000" i="1">
                                              <a:solidFill>
                                                <a:schemeClr val="bg1"/>
                                              </a:solidFill>
                                              <a:latin typeface="Cambria Math" panose="02040503050406030204" pitchFamily="18" charset="0"/>
                                              <a:ea typeface="Microsoft YaHei" panose="020B0503020204020204" pitchFamily="34" charset="-122"/>
                                            </a:rPr>
                                            <m:t>1−</m:t>
                                          </m:r>
                                          <m:r>
                                            <a:rPr kumimoji="1" lang="en-US" altLang="zh-CN" sz="2000" i="1">
                                              <a:solidFill>
                                                <a:schemeClr val="bg1"/>
                                              </a:solidFill>
                                              <a:latin typeface="Cambria Math" panose="02040503050406030204" pitchFamily="18" charset="0"/>
                                              <a:ea typeface="Microsoft YaHei" panose="020B0503020204020204" pitchFamily="34" charset="-122"/>
                                            </a:rPr>
                                            <m:t>𝜌</m:t>
                                          </m:r>
                                        </m:den>
                                      </m:f>
                                    </m:e>
                                  </m:rad>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oMath>
                    <m:oMath xmlns:m="http://schemas.openxmlformats.org/officeDocument/2006/math">
                      <m:r>
                        <a:rPr kumimoji="1" lang="en-US" altLang="zh-CN" sz="2000" i="1">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arccos</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𝜌</m:t>
                              </m:r>
                            </m:e>
                          </m:d>
                        </m:e>
                      </m:func>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𝜑</m:t>
                      </m:r>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𝜑</m:t>
                      </m:r>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arccos</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𝜌</m:t>
                              </m:r>
                            </m:e>
                          </m:d>
                        </m:e>
                      </m:func>
                    </m:oMath>
                    <m:oMath xmlns:m="http://schemas.openxmlformats.org/officeDocument/2006/math">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accent5"/>
                              </a:solidFill>
                              <a:latin typeface="Cambria Math" panose="02040503050406030204" pitchFamily="18" charset="0"/>
                              <a:ea typeface="Microsoft YaHei" panose="020B0503020204020204" pitchFamily="34" charset="-122"/>
                            </a:rPr>
                          </m:ctrlPr>
                        </m:fPr>
                        <m:num>
                          <m:r>
                            <a:rPr kumimoji="1" lang="en-US" altLang="zh-CN" sz="2000" i="1">
                              <a:solidFill>
                                <a:schemeClr val="accent5"/>
                              </a:solidFill>
                              <a:latin typeface="Cambria Math" panose="02040503050406030204" pitchFamily="18" charset="0"/>
                              <a:ea typeface="Microsoft YaHei" panose="020B0503020204020204" pitchFamily="34" charset="-122"/>
                            </a:rPr>
                            <m:t>2</m:t>
                          </m:r>
                        </m:num>
                        <m:den>
                          <m:r>
                            <a:rPr kumimoji="1" lang="en-US" altLang="zh-CN" sz="2000" i="1">
                              <a:solidFill>
                                <a:schemeClr val="accent5"/>
                              </a:solidFill>
                              <a:latin typeface="Cambria Math" panose="02040503050406030204" pitchFamily="18" charset="0"/>
                              <a:ea typeface="Microsoft YaHei" panose="020B0503020204020204" pitchFamily="34" charset="-122"/>
                            </a:rPr>
                            <m:t>𝜋</m:t>
                          </m:r>
                        </m:den>
                      </m:f>
                      <m:r>
                        <a:rPr kumimoji="1" lang="en-US" altLang="zh-CN" sz="2000" i="1">
                          <a:solidFill>
                            <a:schemeClr val="accent5"/>
                          </a:solidFill>
                          <a:latin typeface="Cambria Math" panose="02040503050406030204" pitchFamily="18" charset="0"/>
                          <a:ea typeface="Microsoft YaHei" panose="020B0503020204020204" pitchFamily="34" charset="-122"/>
                        </a:rPr>
                        <m:t>𝜑</m:t>
                      </m:r>
                      <m:r>
                        <a:rPr kumimoji="1" lang="en-US" altLang="zh-CN" sz="2000" i="1">
                          <a:solidFill>
                            <a:schemeClr val="accent5"/>
                          </a:solidFill>
                          <a:latin typeface="Cambria Math" panose="02040503050406030204" pitchFamily="18" charset="0"/>
                          <a:ea typeface="Microsoft YaHei" panose="020B0503020204020204" pitchFamily="34" charset="-122"/>
                        </a:rPr>
                        <m:t>=</m:t>
                      </m:r>
                      <m:f>
                        <m:fPr>
                          <m:ctrlPr>
                            <a:rPr kumimoji="1" lang="en-US" altLang="zh-CN" sz="2000" i="1">
                              <a:solidFill>
                                <a:schemeClr val="accent5"/>
                              </a:solidFill>
                              <a:latin typeface="Cambria Math" panose="02040503050406030204" pitchFamily="18" charset="0"/>
                              <a:ea typeface="Microsoft YaHei" panose="020B0503020204020204" pitchFamily="34" charset="-122"/>
                            </a:rPr>
                          </m:ctrlPr>
                        </m:fPr>
                        <m:num>
                          <m:r>
                            <a:rPr kumimoji="1" lang="en-US" altLang="zh-CN" sz="2000" i="1">
                              <a:solidFill>
                                <a:schemeClr val="accent5"/>
                              </a:solidFill>
                              <a:latin typeface="Cambria Math" panose="02040503050406030204" pitchFamily="18" charset="0"/>
                              <a:ea typeface="Microsoft YaHei" panose="020B0503020204020204" pitchFamily="34" charset="-122"/>
                            </a:rPr>
                            <m:t>1</m:t>
                          </m:r>
                        </m:num>
                        <m:den>
                          <m:r>
                            <a:rPr kumimoji="1" lang="en-US" altLang="zh-CN" sz="2000" i="1">
                              <a:solidFill>
                                <a:schemeClr val="accent5"/>
                              </a:solidFill>
                              <a:latin typeface="Cambria Math" panose="02040503050406030204" pitchFamily="18" charset="0"/>
                              <a:ea typeface="Microsoft YaHei" panose="020B0503020204020204" pitchFamily="34" charset="-122"/>
                            </a:rPr>
                            <m:t>𝜋</m:t>
                          </m:r>
                        </m:den>
                      </m:f>
                      <m:func>
                        <m:funcPr>
                          <m:ctrlPr>
                            <a:rPr kumimoji="1" lang="en-US" altLang="zh-CN" sz="2000" i="1">
                              <a:solidFill>
                                <a:schemeClr val="accent5"/>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accent5"/>
                              </a:solidFill>
                              <a:latin typeface="Cambria Math" panose="02040503050406030204" pitchFamily="18" charset="0"/>
                              <a:ea typeface="Microsoft YaHei" panose="020B0503020204020204" pitchFamily="34" charset="-122"/>
                            </a:rPr>
                            <m:t>arccos</m:t>
                          </m:r>
                        </m:fName>
                        <m:e>
                          <m:d>
                            <m:dPr>
                              <m:ctrlPr>
                                <a:rPr kumimoji="1" lang="en-US" altLang="zh-CN" sz="2000" i="1">
                                  <a:solidFill>
                                    <a:schemeClr val="accent5"/>
                                  </a:solidFill>
                                  <a:latin typeface="Cambria Math" panose="02040503050406030204" pitchFamily="18" charset="0"/>
                                  <a:ea typeface="Microsoft YaHei" panose="020B0503020204020204" pitchFamily="34" charset="-122"/>
                                </a:rPr>
                              </m:ctrlPr>
                            </m:dPr>
                            <m:e>
                              <m:r>
                                <a:rPr kumimoji="1" lang="en-US" altLang="zh-CN" sz="2000" i="1">
                                  <a:solidFill>
                                    <a:schemeClr val="accent5"/>
                                  </a:solidFill>
                                  <a:latin typeface="Cambria Math" panose="02040503050406030204" pitchFamily="18" charset="0"/>
                                  <a:ea typeface="Microsoft YaHei" panose="020B0503020204020204" pitchFamily="34" charset="-122"/>
                                </a:rPr>
                                <m:t>−</m:t>
                              </m:r>
                              <m:r>
                                <a:rPr kumimoji="1" lang="en-US" altLang="zh-CN" sz="2000" i="1">
                                  <a:solidFill>
                                    <a:schemeClr val="accent5"/>
                                  </a:solidFill>
                                  <a:latin typeface="Cambria Math" panose="02040503050406030204" pitchFamily="18" charset="0"/>
                                  <a:ea typeface="Microsoft YaHei" panose="020B0503020204020204" pitchFamily="34" charset="-122"/>
                                </a:rPr>
                                <m:t>𝜌</m:t>
                              </m:r>
                            </m:e>
                          </m:d>
                        </m:e>
                      </m:func>
                      <m:r>
                        <a:rPr kumimoji="1" lang="en-US" altLang="zh-CN" sz="2000" i="1">
                          <a:solidFill>
                            <a:schemeClr val="accent5"/>
                          </a:solidFill>
                          <a:latin typeface="Cambria Math" panose="02040503050406030204" pitchFamily="18" charset="0"/>
                          <a:ea typeface="Microsoft YaHei" panose="020B0503020204020204" pitchFamily="34" charset="-122"/>
                        </a:rPr>
                        <m:t>=</m:t>
                      </m:r>
                      <m:f>
                        <m:fPr>
                          <m:ctrlPr>
                            <a:rPr kumimoji="1" lang="en-US" altLang="zh-CN" sz="2000" i="1">
                              <a:solidFill>
                                <a:schemeClr val="accent5"/>
                              </a:solidFill>
                              <a:latin typeface="Cambria Math" panose="02040503050406030204" pitchFamily="18" charset="0"/>
                              <a:ea typeface="Microsoft YaHei" panose="020B0503020204020204" pitchFamily="34" charset="-122"/>
                            </a:rPr>
                          </m:ctrlPr>
                        </m:fPr>
                        <m:num>
                          <m:r>
                            <a:rPr kumimoji="1" lang="en-US" altLang="zh-CN" sz="2000" i="1">
                              <a:solidFill>
                                <a:schemeClr val="accent5"/>
                              </a:solidFill>
                              <a:latin typeface="Cambria Math" panose="02040503050406030204" pitchFamily="18" charset="0"/>
                              <a:ea typeface="Microsoft YaHei" panose="020B0503020204020204" pitchFamily="34" charset="-122"/>
                            </a:rPr>
                            <m:t>1</m:t>
                          </m:r>
                        </m:num>
                        <m:den>
                          <m:r>
                            <a:rPr kumimoji="1" lang="en-US" altLang="zh-CN" sz="2000" i="1">
                              <a:solidFill>
                                <a:schemeClr val="accent5"/>
                              </a:solidFill>
                              <a:latin typeface="Cambria Math" panose="02040503050406030204" pitchFamily="18" charset="0"/>
                              <a:ea typeface="Microsoft YaHei" panose="020B0503020204020204" pitchFamily="34" charset="-122"/>
                            </a:rPr>
                            <m:t>𝜋</m:t>
                          </m:r>
                        </m:den>
                      </m:f>
                      <m:d>
                        <m:dPr>
                          <m:ctrlPr>
                            <a:rPr kumimoji="1" lang="en-US" altLang="zh-CN" sz="2000" i="1">
                              <a:solidFill>
                                <a:schemeClr val="accent5"/>
                              </a:solidFill>
                              <a:latin typeface="Cambria Math" panose="02040503050406030204" pitchFamily="18" charset="0"/>
                              <a:ea typeface="Microsoft YaHei" panose="020B0503020204020204" pitchFamily="34" charset="-122"/>
                            </a:rPr>
                          </m:ctrlPr>
                        </m:dPr>
                        <m:e>
                          <m:f>
                            <m:fPr>
                              <m:ctrlPr>
                                <a:rPr kumimoji="1" lang="en-US" altLang="zh-CN" sz="2000" i="1">
                                  <a:solidFill>
                                    <a:schemeClr val="accent5"/>
                                  </a:solidFill>
                                  <a:latin typeface="Cambria Math" panose="02040503050406030204" pitchFamily="18" charset="0"/>
                                  <a:ea typeface="Microsoft YaHei" panose="020B0503020204020204" pitchFamily="34" charset="-122"/>
                                </a:rPr>
                              </m:ctrlPr>
                            </m:fPr>
                            <m:num>
                              <m:r>
                                <a:rPr kumimoji="1" lang="en-US" altLang="zh-CN" sz="2000" i="1">
                                  <a:solidFill>
                                    <a:schemeClr val="accent5"/>
                                  </a:solidFill>
                                  <a:latin typeface="Cambria Math" panose="02040503050406030204" pitchFamily="18" charset="0"/>
                                  <a:ea typeface="Microsoft YaHei" panose="020B0503020204020204" pitchFamily="34" charset="-122"/>
                                </a:rPr>
                                <m:t>𝜋</m:t>
                              </m:r>
                            </m:num>
                            <m:den>
                              <m:r>
                                <a:rPr kumimoji="1" lang="en-US" altLang="zh-CN" sz="2000" i="1">
                                  <a:solidFill>
                                    <a:schemeClr val="accent5"/>
                                  </a:solidFill>
                                  <a:latin typeface="Cambria Math" panose="02040503050406030204" pitchFamily="18" charset="0"/>
                                  <a:ea typeface="Microsoft YaHei" panose="020B0503020204020204" pitchFamily="34" charset="-122"/>
                                </a:rPr>
                                <m:t>2</m:t>
                              </m:r>
                            </m:den>
                          </m:f>
                          <m:r>
                            <a:rPr kumimoji="1" lang="en-US" altLang="zh-CN" sz="2000" i="1">
                              <a:solidFill>
                                <a:schemeClr val="accent5"/>
                              </a:solidFill>
                              <a:latin typeface="Cambria Math" panose="02040503050406030204" pitchFamily="18" charset="0"/>
                              <a:ea typeface="Microsoft YaHei" panose="020B0503020204020204" pitchFamily="34" charset="-122"/>
                            </a:rPr>
                            <m:t>−</m:t>
                          </m:r>
                          <m:func>
                            <m:funcPr>
                              <m:ctrlPr>
                                <a:rPr kumimoji="1" lang="en-US" altLang="zh-CN" sz="2000" i="1">
                                  <a:solidFill>
                                    <a:schemeClr val="accent5"/>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accent5"/>
                                  </a:solidFill>
                                  <a:latin typeface="Cambria Math" panose="02040503050406030204" pitchFamily="18" charset="0"/>
                                  <a:ea typeface="Microsoft YaHei" panose="020B0503020204020204" pitchFamily="34" charset="-122"/>
                                </a:rPr>
                                <m:t>arcsin</m:t>
                              </m:r>
                            </m:fName>
                            <m:e>
                              <m:d>
                                <m:dPr>
                                  <m:ctrlPr>
                                    <a:rPr kumimoji="1" lang="en-US" altLang="zh-CN" sz="2000" i="1">
                                      <a:solidFill>
                                        <a:schemeClr val="accent5"/>
                                      </a:solidFill>
                                      <a:latin typeface="Cambria Math" panose="02040503050406030204" pitchFamily="18" charset="0"/>
                                      <a:ea typeface="Microsoft YaHei" panose="020B0503020204020204" pitchFamily="34" charset="-122"/>
                                    </a:rPr>
                                  </m:ctrlPr>
                                </m:dPr>
                                <m:e>
                                  <m:r>
                                    <a:rPr kumimoji="1" lang="en-US" altLang="zh-CN" sz="2000" i="1">
                                      <a:solidFill>
                                        <a:schemeClr val="accent5"/>
                                      </a:solidFill>
                                      <a:latin typeface="Cambria Math" panose="02040503050406030204" pitchFamily="18" charset="0"/>
                                      <a:ea typeface="Microsoft YaHei" panose="020B0503020204020204" pitchFamily="34" charset="-122"/>
                                    </a:rPr>
                                    <m:t>−</m:t>
                                  </m:r>
                                  <m:r>
                                    <a:rPr kumimoji="1" lang="en-US" altLang="zh-CN" sz="2000" i="1">
                                      <a:solidFill>
                                        <a:schemeClr val="accent5"/>
                                      </a:solidFill>
                                      <a:latin typeface="Cambria Math" panose="02040503050406030204" pitchFamily="18" charset="0"/>
                                      <a:ea typeface="Microsoft YaHei" panose="020B0503020204020204" pitchFamily="34" charset="-122"/>
                                    </a:rPr>
                                    <m:t>𝜌</m:t>
                                  </m:r>
                                </m:e>
                              </m:d>
                            </m:e>
                          </m:func>
                        </m:e>
                      </m:d>
                    </m:oMath>
                    <m:oMath xmlns:m="http://schemas.openxmlformats.org/officeDocument/2006/math">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arcsin</m:t>
                          </m:r>
                        </m:fName>
                        <m:e>
                          <m:r>
                            <a:rPr kumimoji="1" lang="en-US" altLang="zh-CN" sz="2000" i="1">
                              <a:solidFill>
                                <a:schemeClr val="bg1"/>
                              </a:solidFill>
                              <a:latin typeface="Cambria Math" panose="02040503050406030204" pitchFamily="18" charset="0"/>
                              <a:ea typeface="Microsoft YaHei" panose="020B0503020204020204" pitchFamily="34" charset="-122"/>
                            </a:rPr>
                            <m:t>𝜌</m:t>
                          </m:r>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9C628894-4D03-7034-3F2B-BD71C41905A5}"/>
                  </a:ext>
                </a:extLst>
              </p:cNvPr>
              <p:cNvSpPr txBox="1">
                <a:spLocks noRot="1" noChangeAspect="1" noMove="1" noResize="1" noEditPoints="1" noAdjustHandles="1" noChangeArrowheads="1" noChangeShapeType="1" noTextEdit="1"/>
              </p:cNvSpPr>
              <p:nvPr/>
            </p:nvSpPr>
            <p:spPr>
              <a:xfrm>
                <a:off x="6463730" y="2635307"/>
                <a:ext cx="5372176" cy="3998082"/>
              </a:xfrm>
              <a:prstGeom prst="rect">
                <a:avLst/>
              </a:prstGeom>
              <a:blipFill>
                <a:blip r:embed="rId7"/>
                <a:stretch>
                  <a:fillRect l="-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67655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EB659-73FD-9079-9059-5C967E3286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C8B04A-82D7-23F6-909B-1648250388F9}"/>
              </a:ext>
            </a:extLst>
          </p:cNvPr>
          <p:cNvSpPr>
            <a:spLocks noGrp="1"/>
          </p:cNvSpPr>
          <p:nvPr>
            <p:ph type="title"/>
          </p:nvPr>
        </p:nvSpPr>
        <p:spPr/>
        <p:txBody>
          <a:bodyPr/>
          <a:lstStyle/>
          <a:p>
            <a:r>
              <a:rPr kumimoji="1" lang="en-US" altLang="zh-CN" dirty="0"/>
              <a:t>Hard Limiter</a:t>
            </a:r>
            <a:endParaRPr kumimoji="1"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489550A-37FF-AB70-0896-2E96192DE3C0}"/>
                  </a:ext>
                </a:extLst>
              </p:cNvPr>
              <p:cNvSpPr txBox="1"/>
              <p:nvPr/>
            </p:nvSpPr>
            <p:spPr>
              <a:xfrm>
                <a:off x="838200" y="1354237"/>
                <a:ext cx="6992427" cy="11330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360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3600" i="1">
                              <a:solidFill>
                                <a:schemeClr val="bg1"/>
                              </a:solidFill>
                              <a:latin typeface="Cambria Math" panose="02040503050406030204" pitchFamily="18" charset="0"/>
                              <a:ea typeface="Microsoft YaHei" panose="020B0503020204020204" pitchFamily="34" charset="-122"/>
                            </a:rPr>
                          </m:ctrlPr>
                        </m:dPr>
                        <m:e>
                          <m:r>
                            <a:rPr kumimoji="1" lang="en-US" altLang="zh-CN" sz="3600" i="1">
                              <a:solidFill>
                                <a:schemeClr val="bg1"/>
                              </a:solidFill>
                              <a:latin typeface="Cambria Math" panose="02040503050406030204" pitchFamily="18" charset="0"/>
                              <a:ea typeface="Microsoft YaHei" panose="020B0503020204020204" pitchFamily="34" charset="-122"/>
                            </a:rPr>
                            <m:t>𝑋</m:t>
                          </m:r>
                          <m:d>
                            <m:dPr>
                              <m:ctrlPr>
                                <a:rPr kumimoji="1" lang="en-US" altLang="zh-CN" sz="3600" i="1">
                                  <a:solidFill>
                                    <a:schemeClr val="bg1"/>
                                  </a:solidFill>
                                  <a:latin typeface="Cambria Math" panose="02040503050406030204" pitchFamily="18" charset="0"/>
                                  <a:ea typeface="Microsoft YaHei" panose="020B0503020204020204" pitchFamily="34" charset="-122"/>
                                </a:rPr>
                              </m:ctrlPr>
                            </m:dPr>
                            <m:e>
                              <m:r>
                                <a:rPr kumimoji="1" lang="en-US" altLang="zh-CN" sz="3600" i="1">
                                  <a:solidFill>
                                    <a:schemeClr val="bg1"/>
                                  </a:solidFill>
                                  <a:latin typeface="Cambria Math" panose="02040503050406030204" pitchFamily="18" charset="0"/>
                                  <a:ea typeface="Microsoft YaHei" panose="020B0503020204020204" pitchFamily="34" charset="-122"/>
                                </a:rPr>
                                <m:t>𝑡</m:t>
                              </m:r>
                            </m:e>
                          </m:d>
                          <m:r>
                            <a:rPr kumimoji="1" lang="en-US" altLang="zh-CN" sz="3600" i="1">
                              <a:solidFill>
                                <a:schemeClr val="bg1"/>
                              </a:solidFill>
                              <a:latin typeface="Cambria Math" panose="02040503050406030204" pitchFamily="18" charset="0"/>
                              <a:ea typeface="Microsoft YaHei" panose="020B0503020204020204" pitchFamily="34" charset="-122"/>
                            </a:rPr>
                            <m:t>𝑋</m:t>
                          </m:r>
                          <m:d>
                            <m:dPr>
                              <m:ctrlPr>
                                <a:rPr kumimoji="1" lang="en-US" altLang="zh-CN" sz="3600" i="1">
                                  <a:solidFill>
                                    <a:schemeClr val="bg1"/>
                                  </a:solidFill>
                                  <a:latin typeface="Cambria Math" panose="02040503050406030204" pitchFamily="18" charset="0"/>
                                  <a:ea typeface="Microsoft YaHei" panose="020B0503020204020204" pitchFamily="34" charset="-122"/>
                                </a:rPr>
                              </m:ctrlPr>
                            </m:dPr>
                            <m:e>
                              <m:r>
                                <a:rPr kumimoji="1" lang="en-US" altLang="zh-CN" sz="3600" i="1">
                                  <a:solidFill>
                                    <a:schemeClr val="bg1"/>
                                  </a:solidFill>
                                  <a:latin typeface="Cambria Math" panose="02040503050406030204" pitchFamily="18" charset="0"/>
                                  <a:ea typeface="Microsoft YaHei" panose="020B0503020204020204" pitchFamily="34" charset="-122"/>
                                </a:rPr>
                                <m:t>𝑠</m:t>
                              </m:r>
                            </m:e>
                          </m:d>
                          <m:r>
                            <a:rPr kumimoji="1" lang="en-US" altLang="zh-CN" sz="3600" i="1">
                              <a:solidFill>
                                <a:schemeClr val="bg1"/>
                              </a:solidFill>
                              <a:latin typeface="Cambria Math" panose="02040503050406030204" pitchFamily="18" charset="0"/>
                              <a:ea typeface="Microsoft YaHei" panose="020B0503020204020204" pitchFamily="34" charset="-122"/>
                            </a:rPr>
                            <m:t>&gt;0</m:t>
                          </m:r>
                        </m:e>
                      </m:d>
                      <m:r>
                        <a:rPr kumimoji="1" lang="en-US" altLang="zh-CN" sz="36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3600" b="0" i="1" smtClean="0">
                              <a:solidFill>
                                <a:schemeClr val="accent5"/>
                              </a:solidFill>
                              <a:latin typeface="Cambria Math" panose="02040503050406030204" pitchFamily="18" charset="0"/>
                              <a:ea typeface="Microsoft YaHei" panose="020B0503020204020204" pitchFamily="34" charset="-122"/>
                            </a:rPr>
                          </m:ctrlPr>
                        </m:fPr>
                        <m:num>
                          <m:r>
                            <a:rPr kumimoji="1" lang="en-US" altLang="zh-CN" sz="3600" b="0" i="1" smtClean="0">
                              <a:solidFill>
                                <a:schemeClr val="accent5"/>
                              </a:solidFill>
                              <a:latin typeface="Cambria Math" panose="02040503050406030204" pitchFamily="18" charset="0"/>
                              <a:ea typeface="Microsoft YaHei" panose="020B0503020204020204" pitchFamily="34" charset="-122"/>
                            </a:rPr>
                            <m:t>1</m:t>
                          </m:r>
                        </m:num>
                        <m:den>
                          <m:r>
                            <a:rPr kumimoji="1" lang="en-US" altLang="zh-CN" sz="3600" b="0" i="1" smtClean="0">
                              <a:solidFill>
                                <a:schemeClr val="accent5"/>
                              </a:solidFill>
                              <a:latin typeface="Cambria Math" panose="02040503050406030204" pitchFamily="18" charset="0"/>
                              <a:ea typeface="Microsoft YaHei" panose="020B0503020204020204" pitchFamily="34" charset="-122"/>
                            </a:rPr>
                            <m:t>2</m:t>
                          </m:r>
                        </m:den>
                      </m:f>
                      <m:r>
                        <a:rPr kumimoji="1" lang="en-US" altLang="zh-CN" sz="36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3600" b="0" i="1" smtClean="0">
                              <a:solidFill>
                                <a:srgbClr val="00B050"/>
                              </a:solidFill>
                              <a:latin typeface="Cambria Math" panose="02040503050406030204" pitchFamily="18" charset="0"/>
                              <a:ea typeface="Microsoft YaHei" panose="020B0503020204020204" pitchFamily="34" charset="-122"/>
                            </a:rPr>
                          </m:ctrlPr>
                        </m:fPr>
                        <m:num>
                          <m:r>
                            <a:rPr kumimoji="1" lang="en-US" altLang="zh-CN" sz="3600" b="0" i="1" smtClean="0">
                              <a:solidFill>
                                <a:srgbClr val="00B050"/>
                              </a:solidFill>
                              <a:latin typeface="Cambria Math" panose="02040503050406030204" pitchFamily="18" charset="0"/>
                              <a:ea typeface="Microsoft YaHei" panose="020B0503020204020204" pitchFamily="34" charset="-122"/>
                            </a:rPr>
                            <m:t>1</m:t>
                          </m:r>
                        </m:num>
                        <m:den>
                          <m:r>
                            <a:rPr kumimoji="1" lang="en-US" altLang="zh-CN" sz="3600" b="0" i="1" smtClean="0">
                              <a:solidFill>
                                <a:srgbClr val="00B050"/>
                              </a:solidFill>
                              <a:latin typeface="Cambria Math" panose="02040503050406030204" pitchFamily="18" charset="0"/>
                              <a:ea typeface="Microsoft YaHei" panose="020B0503020204020204" pitchFamily="34" charset="-122"/>
                            </a:rPr>
                            <m:t>𝜋</m:t>
                          </m:r>
                        </m:den>
                      </m:f>
                      <m:func>
                        <m:funcPr>
                          <m:ctrlPr>
                            <a:rPr kumimoji="1" lang="en-US" altLang="zh-CN" sz="3600" b="0" i="1" smtClean="0">
                              <a:solidFill>
                                <a:srgbClr val="00B050"/>
                              </a:solidFill>
                              <a:latin typeface="Cambria Math" panose="02040503050406030204" pitchFamily="18" charset="0"/>
                              <a:ea typeface="Microsoft YaHei" panose="020B0503020204020204" pitchFamily="34" charset="-122"/>
                            </a:rPr>
                          </m:ctrlPr>
                        </m:funcPr>
                        <m:fName>
                          <m:r>
                            <m:rPr>
                              <m:sty m:val="p"/>
                            </m:rPr>
                            <a:rPr kumimoji="1" lang="en-US" altLang="zh-CN" sz="3600" b="0" i="0" smtClean="0">
                              <a:solidFill>
                                <a:srgbClr val="00B050"/>
                              </a:solidFill>
                              <a:latin typeface="Cambria Math" panose="02040503050406030204" pitchFamily="18" charset="0"/>
                              <a:ea typeface="Microsoft YaHei" panose="020B0503020204020204" pitchFamily="34" charset="-122"/>
                            </a:rPr>
                            <m:t>arcsin</m:t>
                          </m:r>
                        </m:fName>
                        <m:e>
                          <m:r>
                            <a:rPr kumimoji="1" lang="en-US" altLang="zh-CN" sz="3600" b="0" i="1" smtClean="0">
                              <a:solidFill>
                                <a:srgbClr val="00B050"/>
                              </a:solidFill>
                              <a:latin typeface="Cambria Math" panose="02040503050406030204" pitchFamily="18" charset="0"/>
                              <a:ea typeface="Microsoft YaHei" panose="020B0503020204020204" pitchFamily="34" charset="-122"/>
                            </a:rPr>
                            <m:t>𝜌</m:t>
                          </m:r>
                        </m:e>
                      </m:func>
                    </m:oMath>
                  </m:oMathPara>
                </a14:m>
                <a:endParaRPr kumimoji="1" lang="zh-CN" altLang="en-US" sz="3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5489550A-37FF-AB70-0896-2E96192DE3C0}"/>
                  </a:ext>
                </a:extLst>
              </p:cNvPr>
              <p:cNvSpPr txBox="1">
                <a:spLocks noRot="1" noChangeAspect="1" noMove="1" noResize="1" noEditPoints="1" noAdjustHandles="1" noChangeArrowheads="1" noChangeShapeType="1" noTextEdit="1"/>
              </p:cNvSpPr>
              <p:nvPr/>
            </p:nvSpPr>
            <p:spPr>
              <a:xfrm>
                <a:off x="838200" y="1354237"/>
                <a:ext cx="6992427" cy="1133067"/>
              </a:xfrm>
              <a:prstGeom prst="rect">
                <a:avLst/>
              </a:prstGeom>
              <a:blipFill>
                <a:blip r:embed="rId2"/>
                <a:stretch>
                  <a:fillRect b="-8889"/>
                </a:stretch>
              </a:blipFill>
            </p:spPr>
            <p:txBody>
              <a:bodyPr/>
              <a:lstStyle/>
              <a:p>
                <a:r>
                  <a:rPr lang="zh-CN" altLang="en-US">
                    <a:noFill/>
                  </a:rPr>
                  <a:t> </a:t>
                </a:r>
              </a:p>
            </p:txBody>
          </p:sp>
        </mc:Fallback>
      </mc:AlternateContent>
      <p:cxnSp>
        <p:nvCxnSpPr>
          <p:cNvPr id="10" name="直线箭头连接符 9">
            <a:extLst>
              <a:ext uri="{FF2B5EF4-FFF2-40B4-BE49-F238E27FC236}">
                <a16:creationId xmlns:a16="http://schemas.microsoft.com/office/drawing/2014/main" id="{3AE6E9B1-F386-9142-6BE8-47EF039AEB30}"/>
              </a:ext>
            </a:extLst>
          </p:cNvPr>
          <p:cNvCxnSpPr>
            <a:cxnSpLocks/>
          </p:cNvCxnSpPr>
          <p:nvPr/>
        </p:nvCxnSpPr>
        <p:spPr>
          <a:xfrm>
            <a:off x="1024634" y="3882213"/>
            <a:ext cx="210620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0">
            <a:extLst>
              <a:ext uri="{FF2B5EF4-FFF2-40B4-BE49-F238E27FC236}">
                <a16:creationId xmlns:a16="http://schemas.microsoft.com/office/drawing/2014/main" id="{31318B53-D67B-C6E4-EDB1-25AABDA9B5BF}"/>
              </a:ext>
            </a:extLst>
          </p:cNvPr>
          <p:cNvCxnSpPr>
            <a:cxnSpLocks/>
          </p:cNvCxnSpPr>
          <p:nvPr/>
        </p:nvCxnSpPr>
        <p:spPr>
          <a:xfrm flipV="1">
            <a:off x="2077735" y="2972950"/>
            <a:ext cx="0" cy="18185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59BB620-06EF-3A8C-CCCD-6C975456B339}"/>
                  </a:ext>
                </a:extLst>
              </p:cNvPr>
              <p:cNvSpPr txBox="1"/>
              <p:nvPr/>
            </p:nvSpPr>
            <p:spPr>
              <a:xfrm>
                <a:off x="2911065" y="3905912"/>
                <a:ext cx="43954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259BB620-06EF-3A8C-CCCD-6C975456B339}"/>
                  </a:ext>
                </a:extLst>
              </p:cNvPr>
              <p:cNvSpPr txBox="1">
                <a:spLocks noRot="1" noChangeAspect="1" noMove="1" noResize="1" noEditPoints="1" noAdjustHandles="1" noChangeArrowheads="1" noChangeShapeType="1" noTextEdit="1"/>
              </p:cNvSpPr>
              <p:nvPr/>
            </p:nvSpPr>
            <p:spPr>
              <a:xfrm>
                <a:off x="2911065" y="3905912"/>
                <a:ext cx="439543"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8262AD9-CE66-C649-2D7C-4E5FBFA615CB}"/>
                  </a:ext>
                </a:extLst>
              </p:cNvPr>
              <p:cNvSpPr txBox="1"/>
              <p:nvPr/>
            </p:nvSpPr>
            <p:spPr>
              <a:xfrm>
                <a:off x="2040653" y="2827184"/>
                <a:ext cx="439543" cy="40197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A8262AD9-CE66-C649-2D7C-4E5FBFA615CB}"/>
                  </a:ext>
                </a:extLst>
              </p:cNvPr>
              <p:cNvSpPr txBox="1">
                <a:spLocks noRot="1" noChangeAspect="1" noMove="1" noResize="1" noEditPoints="1" noAdjustHandles="1" noChangeArrowheads="1" noChangeShapeType="1" noTextEdit="1"/>
              </p:cNvSpPr>
              <p:nvPr/>
            </p:nvSpPr>
            <p:spPr>
              <a:xfrm>
                <a:off x="2040653" y="2827184"/>
                <a:ext cx="439543" cy="401970"/>
              </a:xfrm>
              <a:prstGeom prst="rect">
                <a:avLst/>
              </a:prstGeom>
              <a:blipFill>
                <a:blip r:embed="rId4"/>
                <a:stretch>
                  <a:fillRect/>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141F6168-7F9D-C789-5BD5-CD3FF04956EB}"/>
              </a:ext>
            </a:extLst>
          </p:cNvPr>
          <p:cNvSpPr/>
          <p:nvPr/>
        </p:nvSpPr>
        <p:spPr>
          <a:xfrm rot="19420013">
            <a:off x="1381644" y="3492125"/>
            <a:ext cx="1341465" cy="780175"/>
          </a:xfrm>
          <a:prstGeom prst="ellipse">
            <a:avLst/>
          </a:prstGeom>
          <a:solidFill>
            <a:srgbClr val="7030A0">
              <a:alpha val="59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cxnSp>
        <p:nvCxnSpPr>
          <p:cNvPr id="24" name="直线箭头连接符 23">
            <a:extLst>
              <a:ext uri="{FF2B5EF4-FFF2-40B4-BE49-F238E27FC236}">
                <a16:creationId xmlns:a16="http://schemas.microsoft.com/office/drawing/2014/main" id="{FD5A7E0F-B22C-87C4-529C-134821C9738D}"/>
              </a:ext>
            </a:extLst>
          </p:cNvPr>
          <p:cNvCxnSpPr>
            <a:cxnSpLocks/>
          </p:cNvCxnSpPr>
          <p:nvPr/>
        </p:nvCxnSpPr>
        <p:spPr>
          <a:xfrm>
            <a:off x="3561440" y="3900169"/>
            <a:ext cx="210620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线箭头连接符 24">
            <a:extLst>
              <a:ext uri="{FF2B5EF4-FFF2-40B4-BE49-F238E27FC236}">
                <a16:creationId xmlns:a16="http://schemas.microsoft.com/office/drawing/2014/main" id="{46882FDD-36EE-B099-2B8C-3350EE9ACB46}"/>
              </a:ext>
            </a:extLst>
          </p:cNvPr>
          <p:cNvCxnSpPr>
            <a:cxnSpLocks/>
          </p:cNvCxnSpPr>
          <p:nvPr/>
        </p:nvCxnSpPr>
        <p:spPr>
          <a:xfrm flipV="1">
            <a:off x="4614541" y="2990906"/>
            <a:ext cx="0" cy="18185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6AE61B4-A0D0-30A4-6898-F1CCCB7A8FC5}"/>
                  </a:ext>
                </a:extLst>
              </p:cNvPr>
              <p:cNvSpPr txBox="1"/>
              <p:nvPr/>
            </p:nvSpPr>
            <p:spPr>
              <a:xfrm>
                <a:off x="5447871" y="3923868"/>
                <a:ext cx="43954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6" name="文本框 25">
                <a:extLst>
                  <a:ext uri="{FF2B5EF4-FFF2-40B4-BE49-F238E27FC236}">
                    <a16:creationId xmlns:a16="http://schemas.microsoft.com/office/drawing/2014/main" id="{A6AE61B4-A0D0-30A4-6898-F1CCCB7A8FC5}"/>
                  </a:ext>
                </a:extLst>
              </p:cNvPr>
              <p:cNvSpPr txBox="1">
                <a:spLocks noRot="1" noChangeAspect="1" noMove="1" noResize="1" noEditPoints="1" noAdjustHandles="1" noChangeArrowheads="1" noChangeShapeType="1" noTextEdit="1"/>
              </p:cNvSpPr>
              <p:nvPr/>
            </p:nvSpPr>
            <p:spPr>
              <a:xfrm>
                <a:off x="5447871" y="3923868"/>
                <a:ext cx="439543"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B8B29F1-0937-CB22-36A0-4D98EDF0C72D}"/>
                  </a:ext>
                </a:extLst>
              </p:cNvPr>
              <p:cNvSpPr txBox="1"/>
              <p:nvPr/>
            </p:nvSpPr>
            <p:spPr>
              <a:xfrm>
                <a:off x="4577459" y="2845140"/>
                <a:ext cx="439543" cy="40197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AB8B29F1-0937-CB22-36A0-4D98EDF0C72D}"/>
                  </a:ext>
                </a:extLst>
              </p:cNvPr>
              <p:cNvSpPr txBox="1">
                <a:spLocks noRot="1" noChangeAspect="1" noMove="1" noResize="1" noEditPoints="1" noAdjustHandles="1" noChangeArrowheads="1" noChangeShapeType="1" noTextEdit="1"/>
              </p:cNvSpPr>
              <p:nvPr/>
            </p:nvSpPr>
            <p:spPr>
              <a:xfrm>
                <a:off x="4577459" y="2845140"/>
                <a:ext cx="439543" cy="401970"/>
              </a:xfrm>
              <a:prstGeom prst="rect">
                <a:avLst/>
              </a:prstGeom>
              <a:blipFill>
                <a:blip r:embed="rId6"/>
                <a:stretch>
                  <a:fillRect/>
                </a:stretch>
              </a:blipFill>
            </p:spPr>
            <p:txBody>
              <a:bodyPr/>
              <a:lstStyle/>
              <a:p>
                <a:r>
                  <a:rPr lang="zh-CN" altLang="en-US">
                    <a:noFill/>
                  </a:rPr>
                  <a:t> </a:t>
                </a:r>
              </a:p>
            </p:txBody>
          </p:sp>
        </mc:Fallback>
      </mc:AlternateContent>
      <p:sp>
        <p:nvSpPr>
          <p:cNvPr id="28" name="椭圆 27">
            <a:extLst>
              <a:ext uri="{FF2B5EF4-FFF2-40B4-BE49-F238E27FC236}">
                <a16:creationId xmlns:a16="http://schemas.microsoft.com/office/drawing/2014/main" id="{A3B89E91-82EA-5BAF-1996-CC281A47FDF3}"/>
              </a:ext>
            </a:extLst>
          </p:cNvPr>
          <p:cNvSpPr/>
          <p:nvPr/>
        </p:nvSpPr>
        <p:spPr>
          <a:xfrm>
            <a:off x="3944070" y="3525847"/>
            <a:ext cx="1341465" cy="780175"/>
          </a:xfrm>
          <a:prstGeom prst="ellipse">
            <a:avLst/>
          </a:prstGeom>
          <a:solidFill>
            <a:schemeClr val="accent3">
              <a:lumMod val="60000"/>
              <a:lumOff val="40000"/>
              <a:alpha val="5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9" name="椭圆 28">
            <a:extLst>
              <a:ext uri="{FF2B5EF4-FFF2-40B4-BE49-F238E27FC236}">
                <a16:creationId xmlns:a16="http://schemas.microsoft.com/office/drawing/2014/main" id="{71A04C52-2574-0535-796B-5CDC5318035F}"/>
              </a:ext>
            </a:extLst>
          </p:cNvPr>
          <p:cNvSpPr/>
          <p:nvPr/>
        </p:nvSpPr>
        <p:spPr>
          <a:xfrm>
            <a:off x="4716004" y="3589568"/>
            <a:ext cx="246880" cy="246880"/>
          </a:xfrm>
          <a:prstGeom prst="ellipse">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30" name="椭圆 29">
            <a:extLst>
              <a:ext uri="{FF2B5EF4-FFF2-40B4-BE49-F238E27FC236}">
                <a16:creationId xmlns:a16="http://schemas.microsoft.com/office/drawing/2014/main" id="{A7A51771-1AF7-1C1C-926D-1528852FA0DA}"/>
              </a:ext>
            </a:extLst>
          </p:cNvPr>
          <p:cNvSpPr/>
          <p:nvPr/>
        </p:nvSpPr>
        <p:spPr>
          <a:xfrm>
            <a:off x="4246488" y="3978287"/>
            <a:ext cx="246880" cy="246880"/>
          </a:xfrm>
          <a:prstGeom prst="ellipse">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cxnSp>
        <p:nvCxnSpPr>
          <p:cNvPr id="31" name="直线箭头连接符 30">
            <a:extLst>
              <a:ext uri="{FF2B5EF4-FFF2-40B4-BE49-F238E27FC236}">
                <a16:creationId xmlns:a16="http://schemas.microsoft.com/office/drawing/2014/main" id="{C5D91ECB-F522-18D5-0AE9-33BDDF3955C5}"/>
              </a:ext>
            </a:extLst>
          </p:cNvPr>
          <p:cNvCxnSpPr>
            <a:cxnSpLocks/>
          </p:cNvCxnSpPr>
          <p:nvPr/>
        </p:nvCxnSpPr>
        <p:spPr>
          <a:xfrm>
            <a:off x="6018270" y="3882213"/>
            <a:ext cx="210620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78C464D5-B634-C226-4F65-C9F3557C5631}"/>
              </a:ext>
            </a:extLst>
          </p:cNvPr>
          <p:cNvCxnSpPr>
            <a:cxnSpLocks/>
          </p:cNvCxnSpPr>
          <p:nvPr/>
        </p:nvCxnSpPr>
        <p:spPr>
          <a:xfrm flipV="1">
            <a:off x="7071371" y="2972950"/>
            <a:ext cx="0" cy="18185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DB72B87A-1334-FC04-75A0-5A65D81A467B}"/>
                  </a:ext>
                </a:extLst>
              </p:cNvPr>
              <p:cNvSpPr txBox="1"/>
              <p:nvPr/>
            </p:nvSpPr>
            <p:spPr>
              <a:xfrm>
                <a:off x="7904701" y="3905912"/>
                <a:ext cx="43954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3" name="文本框 32">
                <a:extLst>
                  <a:ext uri="{FF2B5EF4-FFF2-40B4-BE49-F238E27FC236}">
                    <a16:creationId xmlns:a16="http://schemas.microsoft.com/office/drawing/2014/main" id="{DB72B87A-1334-FC04-75A0-5A65D81A467B}"/>
                  </a:ext>
                </a:extLst>
              </p:cNvPr>
              <p:cNvSpPr txBox="1">
                <a:spLocks noRot="1" noChangeAspect="1" noMove="1" noResize="1" noEditPoints="1" noAdjustHandles="1" noChangeArrowheads="1" noChangeShapeType="1" noTextEdit="1"/>
              </p:cNvSpPr>
              <p:nvPr/>
            </p:nvSpPr>
            <p:spPr>
              <a:xfrm>
                <a:off x="7904701" y="3905912"/>
                <a:ext cx="439543"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0D739402-B51E-97E0-5B38-45611BC518FA}"/>
                  </a:ext>
                </a:extLst>
              </p:cNvPr>
              <p:cNvSpPr txBox="1"/>
              <p:nvPr/>
            </p:nvSpPr>
            <p:spPr>
              <a:xfrm>
                <a:off x="7034289" y="2827184"/>
                <a:ext cx="439543" cy="40197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4" name="文本框 33">
                <a:extLst>
                  <a:ext uri="{FF2B5EF4-FFF2-40B4-BE49-F238E27FC236}">
                    <a16:creationId xmlns:a16="http://schemas.microsoft.com/office/drawing/2014/main" id="{0D739402-B51E-97E0-5B38-45611BC518FA}"/>
                  </a:ext>
                </a:extLst>
              </p:cNvPr>
              <p:cNvSpPr txBox="1">
                <a:spLocks noRot="1" noChangeAspect="1" noMove="1" noResize="1" noEditPoints="1" noAdjustHandles="1" noChangeArrowheads="1" noChangeShapeType="1" noTextEdit="1"/>
              </p:cNvSpPr>
              <p:nvPr/>
            </p:nvSpPr>
            <p:spPr>
              <a:xfrm>
                <a:off x="7034289" y="2827184"/>
                <a:ext cx="439543" cy="401970"/>
              </a:xfrm>
              <a:prstGeom prst="rect">
                <a:avLst/>
              </a:prstGeom>
              <a:blipFill>
                <a:blip r:embed="rId4"/>
                <a:stretch>
                  <a:fillRect/>
                </a:stretch>
              </a:blipFill>
            </p:spPr>
            <p:txBody>
              <a:bodyPr/>
              <a:lstStyle/>
              <a:p>
                <a:r>
                  <a:rPr lang="zh-CN" altLang="en-US">
                    <a:noFill/>
                  </a:rPr>
                  <a:t> </a:t>
                </a:r>
              </a:p>
            </p:txBody>
          </p:sp>
        </mc:Fallback>
      </mc:AlternateContent>
      <p:sp>
        <p:nvSpPr>
          <p:cNvPr id="35" name="椭圆 34">
            <a:extLst>
              <a:ext uri="{FF2B5EF4-FFF2-40B4-BE49-F238E27FC236}">
                <a16:creationId xmlns:a16="http://schemas.microsoft.com/office/drawing/2014/main" id="{48A7C582-444B-510B-7123-818C33BC642E}"/>
              </a:ext>
            </a:extLst>
          </p:cNvPr>
          <p:cNvSpPr/>
          <p:nvPr/>
        </p:nvSpPr>
        <p:spPr>
          <a:xfrm rot="900000">
            <a:off x="6375280" y="3492125"/>
            <a:ext cx="1341465" cy="780175"/>
          </a:xfrm>
          <a:prstGeom prst="ellipse">
            <a:avLst/>
          </a:prstGeom>
          <a:solidFill>
            <a:srgbClr val="7030A0">
              <a:alpha val="59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36" name="文本框 35">
            <a:extLst>
              <a:ext uri="{FF2B5EF4-FFF2-40B4-BE49-F238E27FC236}">
                <a16:creationId xmlns:a16="http://schemas.microsoft.com/office/drawing/2014/main" id="{E7B666ED-0C82-D595-1D31-D75C724276F7}"/>
              </a:ext>
            </a:extLst>
          </p:cNvPr>
          <p:cNvSpPr txBox="1"/>
          <p:nvPr/>
        </p:nvSpPr>
        <p:spPr>
          <a:xfrm>
            <a:off x="7830627" y="1836271"/>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反正弦率</a:t>
            </a:r>
          </a:p>
        </p:txBody>
      </p:sp>
    </p:spTree>
    <p:extLst>
      <p:ext uri="{BB962C8B-B14F-4D97-AF65-F5344CB8AC3E}">
        <p14:creationId xmlns:p14="http://schemas.microsoft.com/office/powerpoint/2010/main" val="14141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3F7B3-8DAE-3CB9-2991-6675A4A0252B}"/>
            </a:ext>
          </a:extLst>
        </p:cNvPr>
        <p:cNvGrpSpPr/>
        <p:nvPr/>
      </p:nvGrpSpPr>
      <p:grpSpPr>
        <a:xfrm>
          <a:off x="0" y="0"/>
          <a:ext cx="0" cy="0"/>
          <a:chOff x="0" y="0"/>
          <a:chExt cx="0" cy="0"/>
        </a:xfrm>
      </p:grpSpPr>
      <p:sp>
        <p:nvSpPr>
          <p:cNvPr id="19" name="圆角矩形 18">
            <a:extLst>
              <a:ext uri="{FF2B5EF4-FFF2-40B4-BE49-F238E27FC236}">
                <a16:creationId xmlns:a16="http://schemas.microsoft.com/office/drawing/2014/main" id="{FD6DCC10-6D0B-5A50-816C-82A843D4929C}"/>
              </a:ext>
            </a:extLst>
          </p:cNvPr>
          <p:cNvSpPr/>
          <p:nvPr/>
        </p:nvSpPr>
        <p:spPr>
          <a:xfrm>
            <a:off x="4629150" y="5734050"/>
            <a:ext cx="7267575" cy="1038225"/>
          </a:xfrm>
          <a:prstGeom prst="roundRect">
            <a:avLst/>
          </a:prstGeom>
          <a:solidFill>
            <a:schemeClr val="accent5">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2084D753-8CE2-13FE-E47C-F4A37C89FFEC}"/>
              </a:ext>
            </a:extLst>
          </p:cNvPr>
          <p:cNvSpPr>
            <a:spLocks noGrp="1"/>
          </p:cNvSpPr>
          <p:nvPr>
            <p:ph type="title"/>
          </p:nvPr>
        </p:nvSpPr>
        <p:spPr/>
        <p:txBody>
          <a:bodyPr/>
          <a:lstStyle/>
          <a:p>
            <a:r>
              <a:rPr kumimoji="1" lang="en-US" altLang="zh-CN" dirty="0"/>
              <a:t>Price Theorem</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B9E5FF0-679B-FEC4-F974-DB88AEF323AD}"/>
                  </a:ext>
                </a:extLst>
              </p:cNvPr>
              <p:cNvSpPr txBox="1"/>
              <p:nvPr/>
            </p:nvSpPr>
            <p:spPr>
              <a:xfrm>
                <a:off x="866274" y="1479884"/>
                <a:ext cx="10596383" cy="1619289"/>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Price</a:t>
                </a:r>
                <a:r>
                  <a:rPr kumimoji="1" lang="zh-CN" altLang="en-US" sz="2000" dirty="0">
                    <a:solidFill>
                      <a:schemeClr val="bg1"/>
                    </a:solidFill>
                    <a:latin typeface="Microsoft YaHei" panose="020B0503020204020204" pitchFamily="34" charset="-122"/>
                    <a:ea typeface="Microsoft YaHei" panose="020B0503020204020204" pitchFamily="34" charset="-122"/>
                  </a:rPr>
                  <a:t>定理：若</a:t>
                </a:r>
                <a14:m>
                  <m:oMath xmlns:m="http://schemas.openxmlformats.org/officeDocument/2006/math">
                    <m:d>
                      <m:dPr>
                        <m:begChr m:val="（"/>
                        <m:endChr m:val="）"/>
                        <m:ctrlPr>
                          <a:rPr kumimoji="1" lang="zh-CN" altLang="en-US"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，有非线性函数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en>
                      </m:f>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𝑔</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𝑔</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CB9E5FF0-679B-FEC4-F974-DB88AEF323AD}"/>
                  </a:ext>
                </a:extLst>
              </p:cNvPr>
              <p:cNvSpPr txBox="1">
                <a:spLocks noRot="1" noChangeAspect="1" noMove="1" noResize="1" noEditPoints="1" noAdjustHandles="1" noChangeArrowheads="1" noChangeShapeType="1" noTextEdit="1"/>
              </p:cNvSpPr>
              <p:nvPr/>
            </p:nvSpPr>
            <p:spPr>
              <a:xfrm>
                <a:off x="866274" y="1479884"/>
                <a:ext cx="10596383" cy="1619289"/>
              </a:xfrm>
              <a:prstGeom prst="rect">
                <a:avLst/>
              </a:prstGeom>
              <a:blipFill>
                <a:blip r:embed="rId2"/>
                <a:stretch>
                  <a:fillRect l="-4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4489788-FCB3-005A-30E4-6C60B1C765D7}"/>
                  </a:ext>
                </a:extLst>
              </p:cNvPr>
              <p:cNvSpPr txBox="1"/>
              <p:nvPr/>
            </p:nvSpPr>
            <p:spPr>
              <a:xfrm>
                <a:off x="866274" y="3073635"/>
                <a:ext cx="5497531"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例如</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限幅器：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sign</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sign</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44489788-FCB3-005A-30E4-6C60B1C765D7}"/>
                  </a:ext>
                </a:extLst>
              </p:cNvPr>
              <p:cNvSpPr txBox="1">
                <a:spLocks noRot="1" noChangeAspect="1" noMove="1" noResize="1" noEditPoints="1" noAdjustHandles="1" noChangeArrowheads="1" noChangeShapeType="1" noTextEdit="1"/>
              </p:cNvSpPr>
              <p:nvPr/>
            </p:nvSpPr>
            <p:spPr>
              <a:xfrm>
                <a:off x="866274" y="3073635"/>
                <a:ext cx="5497531" cy="400110"/>
              </a:xfrm>
              <a:prstGeom prst="rect">
                <a:avLst/>
              </a:prstGeom>
              <a:blipFill>
                <a:blip r:embed="rId3"/>
                <a:stretch>
                  <a:fillRect l="-1152" t="-606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28488CF-20B3-62DB-BDB0-F492F965A094}"/>
                  </a:ext>
                </a:extLst>
              </p:cNvPr>
              <p:cNvSpPr txBox="1"/>
              <p:nvPr/>
            </p:nvSpPr>
            <p:spPr>
              <a:xfrm>
                <a:off x="185368" y="3509242"/>
                <a:ext cx="11822602" cy="2136162"/>
              </a:xfrm>
              <a:prstGeom prst="rect">
                <a:avLst/>
              </a:prstGeom>
              <a:noFill/>
            </p:spPr>
            <p:txBody>
              <a:bodyPr wrap="squar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求导</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sign</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sign</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=4</m:t>
                      </m:r>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r>
                  <a:rPr kumimoji="1" lang="zh-CN" altLang="en-US" sz="2000" dirty="0">
                    <a:solidFill>
                      <a:schemeClr val="bg1"/>
                    </a:solidFill>
                    <a:latin typeface="Microsoft YaHei" panose="020B0503020204020204" pitchFamily="34" charset="-122"/>
                    <a:ea typeface="Microsoft YaHei" panose="020B0503020204020204" pitchFamily="34" charset="-122"/>
                  </a:rPr>
                  <a:t>代入右边</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kumimoji="1" lang="en-US" altLang="zh-CN" sz="1600" i="1">
                              <a:solidFill>
                                <a:schemeClr val="bg1"/>
                              </a:solidFill>
                              <a:latin typeface="Cambria Math" panose="02040503050406030204" pitchFamily="18" charset="0"/>
                              <a:ea typeface="Microsoft YaHei" panose="020B0503020204020204" pitchFamily="34" charset="-122"/>
                            </a:rPr>
                          </m:ctrlPr>
                        </m:sSubPr>
                        <m:e>
                          <m:r>
                            <a:rPr kumimoji="1" lang="en-US" altLang="zh-CN" sz="1600" i="1">
                              <a:solidFill>
                                <a:schemeClr val="bg1"/>
                              </a:solidFill>
                              <a:latin typeface="Cambria Math" panose="02040503050406030204" pitchFamily="18" charset="0"/>
                              <a:ea typeface="Microsoft YaHei" panose="020B0503020204020204" pitchFamily="34" charset="-122"/>
                            </a:rPr>
                            <m:t>𝜎</m:t>
                          </m:r>
                        </m:e>
                        <m:sub>
                          <m:r>
                            <a:rPr kumimoji="1" lang="en-US" altLang="zh-CN" sz="1600"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1600" i="1">
                              <a:solidFill>
                                <a:schemeClr val="bg1"/>
                              </a:solidFill>
                              <a:latin typeface="Cambria Math" panose="02040503050406030204" pitchFamily="18" charset="0"/>
                              <a:ea typeface="Microsoft YaHei" panose="020B0503020204020204" pitchFamily="34" charset="-122"/>
                            </a:rPr>
                          </m:ctrlPr>
                        </m:sSubPr>
                        <m:e>
                          <m:r>
                            <a:rPr kumimoji="1" lang="en-US" altLang="zh-CN" sz="1600" i="1">
                              <a:solidFill>
                                <a:schemeClr val="bg1"/>
                              </a:solidFill>
                              <a:latin typeface="Cambria Math" panose="02040503050406030204" pitchFamily="18" charset="0"/>
                              <a:ea typeface="Microsoft YaHei" panose="020B0503020204020204" pitchFamily="34" charset="-122"/>
                            </a:rPr>
                            <m:t>𝜎</m:t>
                          </m:r>
                        </m:e>
                        <m:sub>
                          <m:r>
                            <a:rPr kumimoji="1" lang="en-US" altLang="zh-CN" sz="1600" i="1">
                              <a:solidFill>
                                <a:schemeClr val="bg1"/>
                              </a:solidFill>
                              <a:latin typeface="Cambria Math" panose="02040503050406030204" pitchFamily="18" charset="0"/>
                              <a:ea typeface="Microsoft YaHei" panose="020B0503020204020204" pitchFamily="34" charset="-122"/>
                            </a:rPr>
                            <m:t>2</m:t>
                          </m:r>
                        </m:sub>
                      </m:sSub>
                      <m:r>
                        <a:rPr kumimoji="1" lang="en-US" altLang="zh-CN" sz="16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1600" i="1">
                              <a:solidFill>
                                <a:schemeClr val="bg1"/>
                              </a:solidFill>
                              <a:latin typeface="Cambria Math" panose="02040503050406030204" pitchFamily="18" charset="0"/>
                              <a:ea typeface="Microsoft YaHei" panose="020B0503020204020204" pitchFamily="34" charset="-122"/>
                            </a:rPr>
                          </m:ctrlPr>
                        </m:dPr>
                        <m:e>
                          <m:f>
                            <m:fPr>
                              <m:ctrlPr>
                                <a:rPr kumimoji="1" lang="en-US" altLang="zh-CN" sz="1600" i="1">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1600" i="1">
                                      <a:solidFill>
                                        <a:schemeClr val="bg1"/>
                                      </a:solidFill>
                                      <a:latin typeface="Cambria Math" panose="02040503050406030204" pitchFamily="18" charset="0"/>
                                      <a:ea typeface="Microsoft YaHei" panose="020B0503020204020204" pitchFamily="34" charset="-122"/>
                                    </a:rPr>
                                  </m:ctrlPr>
                                </m:sSupPr>
                                <m:e>
                                  <m:r>
                                    <a:rPr kumimoji="1" lang="en-US" altLang="zh-CN" sz="1600" i="1">
                                      <a:solidFill>
                                        <a:schemeClr val="bg1"/>
                                      </a:solidFill>
                                      <a:latin typeface="Cambria Math" panose="02040503050406030204" pitchFamily="18" charset="0"/>
                                      <a:ea typeface="Microsoft YaHei" panose="020B0503020204020204" pitchFamily="34" charset="-122"/>
                                    </a:rPr>
                                    <m:t>𝜕</m:t>
                                  </m:r>
                                </m:e>
                                <m:sup>
                                  <m:r>
                                    <a:rPr kumimoji="1" lang="en-US" altLang="zh-CN" sz="1600" i="1">
                                      <a:solidFill>
                                        <a:schemeClr val="bg1"/>
                                      </a:solidFill>
                                      <a:latin typeface="Cambria Math" panose="02040503050406030204" pitchFamily="18" charset="0"/>
                                      <a:ea typeface="Microsoft YaHei" panose="020B0503020204020204" pitchFamily="34" charset="-122"/>
                                    </a:rPr>
                                    <m:t>2</m:t>
                                  </m:r>
                                </m:sup>
                              </m:sSup>
                              <m:r>
                                <a:rPr kumimoji="1" lang="en-US" altLang="zh-CN" sz="1600" i="1">
                                  <a:solidFill>
                                    <a:schemeClr val="bg1"/>
                                  </a:solidFill>
                                  <a:latin typeface="Cambria Math" panose="02040503050406030204" pitchFamily="18" charset="0"/>
                                  <a:ea typeface="Microsoft YaHei" panose="020B0503020204020204" pitchFamily="34" charset="-122"/>
                                </a:rPr>
                                <m:t>𝑔</m:t>
                              </m:r>
                            </m:num>
                            <m:den>
                              <m:r>
                                <a:rPr kumimoji="1" lang="en-US" altLang="zh-CN" sz="1600"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i="1">
                                      <a:solidFill>
                                        <a:schemeClr val="bg1"/>
                                      </a:solidFill>
                                      <a:latin typeface="Cambria Math" panose="02040503050406030204" pitchFamily="18" charset="0"/>
                                      <a:ea typeface="Microsoft YaHei" panose="020B0503020204020204" pitchFamily="34" charset="-122"/>
                                    </a:rPr>
                                  </m:ctrlPr>
                                </m:sSubPr>
                                <m:e>
                                  <m:r>
                                    <a:rPr kumimoji="1" lang="en-US" altLang="zh-CN" sz="1600" i="1">
                                      <a:solidFill>
                                        <a:schemeClr val="bg1"/>
                                      </a:solidFill>
                                      <a:latin typeface="Cambria Math" panose="02040503050406030204" pitchFamily="18" charset="0"/>
                                      <a:ea typeface="Microsoft YaHei" panose="020B0503020204020204" pitchFamily="34" charset="-122"/>
                                    </a:rPr>
                                    <m:t>𝑥</m:t>
                                  </m:r>
                                </m:e>
                                <m:sub>
                                  <m:r>
                                    <a:rPr kumimoji="1" lang="en-US" altLang="zh-CN" sz="1600" i="1">
                                      <a:solidFill>
                                        <a:schemeClr val="bg1"/>
                                      </a:solidFill>
                                      <a:latin typeface="Cambria Math" panose="02040503050406030204" pitchFamily="18" charset="0"/>
                                      <a:ea typeface="Microsoft YaHei" panose="020B0503020204020204" pitchFamily="34" charset="-122"/>
                                    </a:rPr>
                                    <m:t>1</m:t>
                                  </m:r>
                                </m:sub>
                              </m:sSub>
                              <m:r>
                                <a:rPr kumimoji="1" lang="en-US" altLang="zh-CN" sz="1600"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i="1">
                                      <a:solidFill>
                                        <a:schemeClr val="bg1"/>
                                      </a:solidFill>
                                      <a:latin typeface="Cambria Math" panose="02040503050406030204" pitchFamily="18" charset="0"/>
                                      <a:ea typeface="Microsoft YaHei" panose="020B0503020204020204" pitchFamily="34" charset="-122"/>
                                    </a:rPr>
                                  </m:ctrlPr>
                                </m:sSubPr>
                                <m:e>
                                  <m:r>
                                    <a:rPr kumimoji="1" lang="en-US" altLang="zh-CN" sz="1600" i="1">
                                      <a:solidFill>
                                        <a:schemeClr val="bg1"/>
                                      </a:solidFill>
                                      <a:latin typeface="Cambria Math" panose="02040503050406030204" pitchFamily="18" charset="0"/>
                                      <a:ea typeface="Microsoft YaHei" panose="020B0503020204020204" pitchFamily="34" charset="-122"/>
                                    </a:rPr>
                                    <m:t>𝑥</m:t>
                                  </m:r>
                                </m:e>
                                <m:sub>
                                  <m:r>
                                    <a:rPr kumimoji="1" lang="en-US" altLang="zh-CN" sz="1600" i="1">
                                      <a:solidFill>
                                        <a:schemeClr val="bg1"/>
                                      </a:solidFill>
                                      <a:latin typeface="Cambria Math" panose="02040503050406030204" pitchFamily="18" charset="0"/>
                                      <a:ea typeface="Microsoft YaHei" panose="020B0503020204020204" pitchFamily="34" charset="-122"/>
                                    </a:rPr>
                                    <m:t>2</m:t>
                                  </m:r>
                                </m:sub>
                              </m:sSub>
                            </m:den>
                          </m:f>
                          <m:d>
                            <m:dPr>
                              <m:ctrlPr>
                                <a:rPr kumimoji="1" lang="en-US" altLang="zh-CN" sz="16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600" i="1">
                                      <a:solidFill>
                                        <a:schemeClr val="bg1"/>
                                      </a:solidFill>
                                      <a:latin typeface="Cambria Math" panose="02040503050406030204" pitchFamily="18" charset="0"/>
                                      <a:ea typeface="Microsoft YaHei" panose="020B0503020204020204" pitchFamily="34" charset="-122"/>
                                    </a:rPr>
                                  </m:ctrlPr>
                                </m:sSubPr>
                                <m:e>
                                  <m:r>
                                    <a:rPr kumimoji="1" lang="en-US" altLang="zh-CN" sz="1600" i="1">
                                      <a:solidFill>
                                        <a:schemeClr val="bg1"/>
                                      </a:solidFill>
                                      <a:latin typeface="Cambria Math" panose="02040503050406030204" pitchFamily="18" charset="0"/>
                                      <a:ea typeface="Microsoft YaHei" panose="020B0503020204020204" pitchFamily="34" charset="-122"/>
                                    </a:rPr>
                                    <m:t>𝑋</m:t>
                                  </m:r>
                                </m:e>
                                <m:sub>
                                  <m:r>
                                    <a:rPr kumimoji="1" lang="en-US" altLang="zh-CN" sz="1600" i="1">
                                      <a:solidFill>
                                        <a:schemeClr val="bg1"/>
                                      </a:solidFill>
                                      <a:latin typeface="Cambria Math" panose="02040503050406030204" pitchFamily="18" charset="0"/>
                                      <a:ea typeface="Microsoft YaHei" panose="020B0503020204020204" pitchFamily="34" charset="-122"/>
                                    </a:rPr>
                                    <m:t>1</m:t>
                                  </m:r>
                                </m:sub>
                              </m:sSub>
                              <m:r>
                                <a:rPr kumimoji="1" lang="en-US" altLang="zh-CN" sz="1600" i="1">
                                  <a:solidFill>
                                    <a:schemeClr val="bg1"/>
                                  </a:solidFill>
                                  <a:latin typeface="Cambria Math" panose="02040503050406030204" pitchFamily="18" charset="0"/>
                                  <a:ea typeface="Microsoft YaHei" panose="020B0503020204020204" pitchFamily="34" charset="-122"/>
                                </a:rPr>
                                <m:t>,</m:t>
                              </m:r>
                              <m:sSub>
                                <m:sSubPr>
                                  <m:ctrlPr>
                                    <a:rPr kumimoji="1" lang="en-US" altLang="zh-CN" sz="1600" i="1">
                                      <a:solidFill>
                                        <a:schemeClr val="bg1"/>
                                      </a:solidFill>
                                      <a:latin typeface="Cambria Math" panose="02040503050406030204" pitchFamily="18" charset="0"/>
                                      <a:ea typeface="Microsoft YaHei" panose="020B0503020204020204" pitchFamily="34" charset="-122"/>
                                    </a:rPr>
                                  </m:ctrlPr>
                                </m:sSubPr>
                                <m:e>
                                  <m:r>
                                    <a:rPr kumimoji="1" lang="en-US" altLang="zh-CN" sz="1600" i="1">
                                      <a:solidFill>
                                        <a:schemeClr val="bg1"/>
                                      </a:solidFill>
                                      <a:latin typeface="Cambria Math" panose="02040503050406030204" pitchFamily="18" charset="0"/>
                                      <a:ea typeface="Microsoft YaHei" panose="020B0503020204020204" pitchFamily="34" charset="-122"/>
                                    </a:rPr>
                                    <m:t>𝑋</m:t>
                                  </m:r>
                                </m:e>
                                <m:sub>
                                  <m:r>
                                    <a:rPr kumimoji="1" lang="en-US" altLang="zh-CN" sz="1600" i="1">
                                      <a:solidFill>
                                        <a:schemeClr val="bg1"/>
                                      </a:solidFill>
                                      <a:latin typeface="Cambria Math" panose="02040503050406030204" pitchFamily="18" charset="0"/>
                                      <a:ea typeface="Microsoft YaHei" panose="020B0503020204020204" pitchFamily="34" charset="-122"/>
                                    </a:rPr>
                                    <m:t>2</m:t>
                                  </m:r>
                                </m:sub>
                              </m:sSub>
                            </m:e>
                          </m:d>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2</m:t>
                          </m:r>
                        </m:sub>
                      </m:sSub>
                      <m:nary>
                        <m:nary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1600"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1600" b="0" i="1" smtClean="0">
                                  <a:solidFill>
                                    <a:schemeClr val="bg1"/>
                                  </a:solidFill>
                                  <a:latin typeface="Cambria Math" panose="02040503050406030204" pitchFamily="18" charset="0"/>
                                  <a:ea typeface="Microsoft YaHei" panose="020B0503020204020204" pitchFamily="34" charset="-122"/>
                                </a:rPr>
                                <m:t>+∞</m:t>
                              </m:r>
                            </m:sup>
                            <m:e>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4</m:t>
                                  </m:r>
                                  <m:r>
                                    <a:rPr kumimoji="1" lang="en-US" altLang="zh-CN" sz="16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sz="16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2</m:t>
                                          </m:r>
                                        </m:sub>
                                      </m:sSub>
                                    </m:e>
                                  </m:d>
                                </m:num>
                                <m:den>
                                  <m:r>
                                    <a:rPr kumimoji="1" lang="en-US" altLang="zh-CN" sz="1600" b="0" i="1" smtClean="0">
                                      <a:solidFill>
                                        <a:schemeClr val="bg1"/>
                                      </a:solidFill>
                                      <a:latin typeface="Cambria Math" panose="02040503050406030204" pitchFamily="18" charset="0"/>
                                      <a:ea typeface="Microsoft YaHei" panose="020B0503020204020204" pitchFamily="34" charset="-122"/>
                                    </a:rPr>
                                    <m:t>2</m:t>
                                  </m:r>
                                  <m:r>
                                    <a:rPr kumimoji="1" lang="en-US" altLang="zh-CN" sz="1600" b="0" i="1" smtClean="0">
                                      <a:solidFill>
                                        <a:schemeClr val="bg1"/>
                                      </a:solidFill>
                                      <a:latin typeface="Cambria Math" panose="02040503050406030204" pitchFamily="18" charset="0"/>
                                      <a:ea typeface="Microsoft YaHei" panose="020B0503020204020204" pitchFamily="34" charset="-122"/>
                                    </a:rPr>
                                    <m:t>𝜋</m:t>
                                  </m:r>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2</m:t>
                                      </m:r>
                                    </m:sub>
                                  </m:sSub>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1600" b="0" i="1" smtClean="0">
                                              <a:solidFill>
                                                <a:schemeClr val="bg1"/>
                                              </a:solidFill>
                                              <a:latin typeface="Cambria Math" panose="02040503050406030204" pitchFamily="18" charset="0"/>
                                              <a:ea typeface="Microsoft YaHei" panose="020B0503020204020204" pitchFamily="34" charset="-122"/>
                                            </a:rPr>
                                            <m:t>2</m:t>
                                          </m:r>
                                        </m:sup>
                                      </m:sSup>
                                    </m:e>
                                  </m:rad>
                                </m:den>
                              </m:f>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16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1600" b="0" i="1" smtClean="0">
                                              <a:solidFill>
                                                <a:schemeClr val="bg1"/>
                                              </a:solidFill>
                                              <a:latin typeface="Cambria Math" panose="02040503050406030204" pitchFamily="18" charset="0"/>
                                              <a:ea typeface="Microsoft YaHei" panose="020B0503020204020204" pitchFamily="34" charset="-122"/>
                                            </a:rPr>
                                            <m:t>2</m:t>
                                          </m:r>
                                          <m:rad>
                                            <m:radPr>
                                              <m:degHide m:val="on"/>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16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1600" b="0" i="1" smtClean="0">
                                                      <a:solidFill>
                                                        <a:schemeClr val="bg1"/>
                                                      </a:solidFill>
                                                      <a:latin typeface="Cambria Math" panose="02040503050406030204" pitchFamily="18" charset="0"/>
                                                      <a:ea typeface="Microsoft YaHei" panose="020B0503020204020204" pitchFamily="34" charset="-122"/>
                                                    </a:rPr>
                                                    <m:t>2</m:t>
                                                  </m:r>
                                                </m:sup>
                                              </m:sSup>
                                            </m:e>
                                          </m:rad>
                                        </m:den>
                                      </m:f>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1</m:t>
                                                          </m:r>
                                                        </m:sub>
                                                      </m:sSub>
                                                    </m:den>
                                                  </m:f>
                                                </m:e>
                                              </m:d>
                                            </m:e>
                                            <m:sup>
                                              <m:r>
                                                <a:rPr kumimoji="1" lang="en-US" altLang="zh-CN" sz="16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16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2</m:t>
                                                          </m:r>
                                                        </m:sub>
                                                      </m:sSub>
                                                    </m:den>
                                                  </m:f>
                                                </m:e>
                                              </m:d>
                                            </m:e>
                                            <m:sup>
                                              <m:r>
                                                <a:rPr kumimoji="1" lang="en-US" altLang="zh-CN" sz="16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1600" b="0" i="1" smtClean="0">
                                              <a:solidFill>
                                                <a:schemeClr val="bg1"/>
                                              </a:solidFill>
                                              <a:latin typeface="Cambria Math" panose="02040503050406030204" pitchFamily="18" charset="0"/>
                                              <a:ea typeface="Microsoft YaHei" panose="020B0503020204020204" pitchFamily="34" charset="-122"/>
                                            </a:rPr>
                                            <m:t> −2</m:t>
                                          </m:r>
                                          <m:r>
                                            <a:rPr kumimoji="1" lang="en-US" altLang="zh-CN" sz="16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1</m:t>
                                                      </m:r>
                                                    </m:sub>
                                                  </m:sSub>
                                                </m:den>
                                              </m:f>
                                            </m:e>
                                          </m:d>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2</m:t>
                                                      </m:r>
                                                    </m:sub>
                                                  </m:sSub>
                                                </m:den>
                                              </m:f>
                                            </m:e>
                                          </m:d>
                                          <m:r>
                                            <a:rPr kumimoji="1" lang="en-US" altLang="zh-CN" sz="1600" b="0" i="1" smtClean="0">
                                              <a:solidFill>
                                                <a:schemeClr val="bg1"/>
                                              </a:solidFill>
                                              <a:latin typeface="Cambria Math" panose="02040503050406030204" pitchFamily="18" charset="0"/>
                                              <a:ea typeface="Microsoft YaHei" panose="020B0503020204020204" pitchFamily="34" charset="-122"/>
                                            </a:rPr>
                                            <m:t> </m:t>
                                          </m:r>
                                        </m:e>
                                      </m:d>
                                    </m:e>
                                  </m:d>
                                </m:e>
                              </m:func>
                            </m:e>
                          </m:nary>
                        </m:e>
                      </m:nary>
                      <m:r>
                        <a:rPr kumimoji="1" lang="en-US" altLang="zh-CN" sz="16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16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828488CF-20B3-62DB-BDB0-F492F965A094}"/>
                  </a:ext>
                </a:extLst>
              </p:cNvPr>
              <p:cNvSpPr txBox="1">
                <a:spLocks noRot="1" noChangeAspect="1" noMove="1" noResize="1" noEditPoints="1" noAdjustHandles="1" noChangeArrowheads="1" noChangeShapeType="1" noTextEdit="1"/>
              </p:cNvSpPr>
              <p:nvPr/>
            </p:nvSpPr>
            <p:spPr>
              <a:xfrm>
                <a:off x="185368" y="3509242"/>
                <a:ext cx="11822602" cy="2136162"/>
              </a:xfrm>
              <a:prstGeom prst="rect">
                <a:avLst/>
              </a:prstGeom>
              <a:blipFill>
                <a:blip r:embed="rId4"/>
                <a:stretch>
                  <a:fillRect l="-536" t="-1775" b="-59763"/>
                </a:stretch>
              </a:blipFill>
            </p:spPr>
            <p:txBody>
              <a:bodyPr/>
              <a:lstStyle/>
              <a:p>
                <a:r>
                  <a:rPr lang="zh-CN" altLang="en-US">
                    <a:noFill/>
                  </a:rPr>
                  <a:t> </a:t>
                </a:r>
              </a:p>
            </p:txBody>
          </p:sp>
        </mc:Fallback>
      </mc:AlternateContent>
      <p:cxnSp>
        <p:nvCxnSpPr>
          <p:cNvPr id="7" name="直线连接符 6">
            <a:extLst>
              <a:ext uri="{FF2B5EF4-FFF2-40B4-BE49-F238E27FC236}">
                <a16:creationId xmlns:a16="http://schemas.microsoft.com/office/drawing/2014/main" id="{86C352BB-2299-DADD-EACD-AC3C58FF0C76}"/>
              </a:ext>
            </a:extLst>
          </p:cNvPr>
          <p:cNvCxnSpPr/>
          <p:nvPr/>
        </p:nvCxnSpPr>
        <p:spPr>
          <a:xfrm>
            <a:off x="4843670" y="5409036"/>
            <a:ext cx="397565"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8" name="直线连接符 7">
            <a:extLst>
              <a:ext uri="{FF2B5EF4-FFF2-40B4-BE49-F238E27FC236}">
                <a16:creationId xmlns:a16="http://schemas.microsoft.com/office/drawing/2014/main" id="{6184EFC9-D261-BE80-5085-4F96000582A8}"/>
              </a:ext>
            </a:extLst>
          </p:cNvPr>
          <p:cNvCxnSpPr/>
          <p:nvPr/>
        </p:nvCxnSpPr>
        <p:spPr>
          <a:xfrm>
            <a:off x="3286539" y="5223506"/>
            <a:ext cx="397565"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15" name="圆角矩形 14">
            <a:extLst>
              <a:ext uri="{FF2B5EF4-FFF2-40B4-BE49-F238E27FC236}">
                <a16:creationId xmlns:a16="http://schemas.microsoft.com/office/drawing/2014/main" id="{D20A4349-C8F2-5B41-2392-610D2F1EEA06}"/>
              </a:ext>
            </a:extLst>
          </p:cNvPr>
          <p:cNvSpPr/>
          <p:nvPr/>
        </p:nvSpPr>
        <p:spPr>
          <a:xfrm>
            <a:off x="5974080" y="4737151"/>
            <a:ext cx="4653280" cy="908253"/>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6" name="椭圆 15">
            <a:extLst>
              <a:ext uri="{FF2B5EF4-FFF2-40B4-BE49-F238E27FC236}">
                <a16:creationId xmlns:a16="http://schemas.microsoft.com/office/drawing/2014/main" id="{5D62F460-DADD-3CDD-C1ED-0D17EE386B10}"/>
              </a:ext>
            </a:extLst>
          </p:cNvPr>
          <p:cNvSpPr/>
          <p:nvPr/>
        </p:nvSpPr>
        <p:spPr>
          <a:xfrm>
            <a:off x="4843670" y="4848911"/>
            <a:ext cx="1130410" cy="374595"/>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BCA17C9-18AE-52B7-0DF6-3CD5A0AB52D3}"/>
                  </a:ext>
                </a:extLst>
              </p:cNvPr>
              <p:cNvSpPr txBox="1"/>
              <p:nvPr/>
            </p:nvSpPr>
            <p:spPr>
              <a:xfrm>
                <a:off x="2869220" y="5873348"/>
                <a:ext cx="5129930" cy="8067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rad>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m:t>
                          </m:r>
                        </m:num>
                        <m:den>
                          <m:r>
                            <a:rPr kumimoji="1" lang="en-US" altLang="zh-CN" sz="2000" i="1">
                              <a:solidFill>
                                <a:schemeClr val="bg1"/>
                              </a:solidFill>
                              <a:latin typeface="Cambria Math" panose="02040503050406030204" pitchFamily="18" charset="0"/>
                              <a:ea typeface="Microsoft YaHei" panose="020B0503020204020204" pitchFamily="34" charset="-122"/>
                            </a:rPr>
                            <m:t>𝜕𝜌</m:t>
                          </m:r>
                        </m:den>
                      </m:f>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𝑔</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2</m:t>
                          </m:r>
                        </m:num>
                        <m:den>
                          <m:r>
                            <a:rPr kumimoji="1" lang="en-US" altLang="zh-CN" sz="2000" i="1">
                              <a:solidFill>
                                <a:schemeClr val="bg1"/>
                              </a:solidFill>
                              <a:latin typeface="Cambria Math" panose="02040503050406030204" pitchFamily="18" charset="0"/>
                              <a:ea typeface="Microsoft YaHei" panose="020B0503020204020204" pitchFamily="34" charset="-122"/>
                            </a:rPr>
                            <m:t>𝜋</m:t>
                          </m:r>
                        </m:den>
                      </m:f>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ra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1BCA17C9-18AE-52B7-0DF6-3CD5A0AB52D3}"/>
                  </a:ext>
                </a:extLst>
              </p:cNvPr>
              <p:cNvSpPr txBox="1">
                <a:spLocks noRot="1" noChangeAspect="1" noMove="1" noResize="1" noEditPoints="1" noAdjustHandles="1" noChangeArrowheads="1" noChangeShapeType="1" noTextEdit="1"/>
              </p:cNvSpPr>
              <p:nvPr/>
            </p:nvSpPr>
            <p:spPr>
              <a:xfrm>
                <a:off x="2869220" y="5873348"/>
                <a:ext cx="5129930" cy="806759"/>
              </a:xfrm>
              <a:prstGeom prst="rect">
                <a:avLst/>
              </a:prstGeom>
              <a:blipFill>
                <a:blip r:embed="rId5"/>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FECC90A-5ED2-DF91-AD8C-28F8B166ABD0}"/>
                  </a:ext>
                </a:extLst>
              </p:cNvPr>
              <p:cNvSpPr txBox="1"/>
              <p:nvPr/>
            </p:nvSpPr>
            <p:spPr>
              <a:xfrm>
                <a:off x="7999150" y="6055473"/>
                <a:ext cx="3759106" cy="427425"/>
              </a:xfrm>
              <a:prstGeom prst="rect">
                <a:avLst/>
              </a:prstGeom>
              <a:noFill/>
            </p:spPr>
            <p:txBody>
              <a:bodyPr wrap="non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初始条件：</a:t>
                </a:r>
                <a14:m>
                  <m:oMath xmlns:m="http://schemas.openxmlformats.org/officeDocument/2006/math">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𝑔</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e>
                        </m:d>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lang="zh-CN" altLang="en-US">
                                <a:latin typeface="Cambria Math" panose="02040503050406030204" pitchFamily="18" charset="0"/>
                              </a:rPr>
                              <m:t>​</m:t>
                            </m:r>
                          </m:e>
                        </m:d>
                      </m:e>
                      <m:sub>
                        <m:r>
                          <a:rPr kumimoji="1" lang="en-US" altLang="zh-CN" sz="2000" b="0" i="1" smtClean="0">
                            <a:solidFill>
                              <a:schemeClr val="bg1"/>
                            </a:solidFill>
                            <a:latin typeface="Cambria Math" panose="02040503050406030204" pitchFamily="18" charset="0"/>
                            <a:ea typeface="Microsoft YaHei" panose="020B0503020204020204" pitchFamily="34" charset="-122"/>
                          </a:rPr>
                          <m:t>𝜌</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5FECC90A-5ED2-DF91-AD8C-28F8B166ABD0}"/>
                  </a:ext>
                </a:extLst>
              </p:cNvPr>
              <p:cNvSpPr txBox="1">
                <a:spLocks noRot="1" noChangeAspect="1" noMove="1" noResize="1" noEditPoints="1" noAdjustHandles="1" noChangeArrowheads="1" noChangeShapeType="1" noTextEdit="1"/>
              </p:cNvSpPr>
              <p:nvPr/>
            </p:nvSpPr>
            <p:spPr>
              <a:xfrm>
                <a:off x="7999150" y="6055473"/>
                <a:ext cx="3759106" cy="427425"/>
              </a:xfrm>
              <a:prstGeom prst="rect">
                <a:avLst/>
              </a:prstGeom>
              <a:blipFill>
                <a:blip r:embed="rId6"/>
                <a:stretch>
                  <a:fillRect l="-1684" t="-105714" b="-157143"/>
                </a:stretch>
              </a:blipFill>
            </p:spPr>
            <p:txBody>
              <a:bodyPr/>
              <a:lstStyle/>
              <a:p>
                <a:r>
                  <a:rPr lang="zh-CN" altLang="en-US">
                    <a:noFill/>
                  </a:rPr>
                  <a:t> </a:t>
                </a:r>
              </a:p>
            </p:txBody>
          </p:sp>
        </mc:Fallback>
      </mc:AlternateContent>
      <p:sp>
        <p:nvSpPr>
          <p:cNvPr id="20" name="上箭头 19">
            <a:extLst>
              <a:ext uri="{FF2B5EF4-FFF2-40B4-BE49-F238E27FC236}">
                <a16:creationId xmlns:a16="http://schemas.microsoft.com/office/drawing/2014/main" id="{33671479-4CB7-8A2D-F4D0-2A52A27F29A3}"/>
              </a:ext>
            </a:extLst>
          </p:cNvPr>
          <p:cNvSpPr/>
          <p:nvPr/>
        </p:nvSpPr>
        <p:spPr>
          <a:xfrm>
            <a:off x="11462657" y="3957638"/>
            <a:ext cx="434068" cy="1776412"/>
          </a:xfrm>
          <a:prstGeom prst="up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14CC514-A506-1DA9-E213-79E9743123F1}"/>
                  </a:ext>
                </a:extLst>
              </p:cNvPr>
              <p:cNvSpPr txBox="1"/>
              <p:nvPr/>
            </p:nvSpPr>
            <p:spPr>
              <a:xfrm>
                <a:off x="9001771" y="3269384"/>
                <a:ext cx="3004861" cy="6705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𝑔</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arcsin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714CC514-A506-1DA9-E213-79E9743123F1}"/>
                  </a:ext>
                </a:extLst>
              </p:cNvPr>
              <p:cNvSpPr txBox="1">
                <a:spLocks noRot="1" noChangeAspect="1" noMove="1" noResize="1" noEditPoints="1" noAdjustHandles="1" noChangeArrowheads="1" noChangeShapeType="1" noTextEdit="1"/>
              </p:cNvSpPr>
              <p:nvPr/>
            </p:nvSpPr>
            <p:spPr>
              <a:xfrm>
                <a:off x="9001771" y="3269384"/>
                <a:ext cx="3004861" cy="670505"/>
              </a:xfrm>
              <a:prstGeom prst="rect">
                <a:avLst/>
              </a:prstGeom>
              <a:blipFill>
                <a:blip r:embed="rId7"/>
                <a:stretch>
                  <a:fillRect b="-1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7335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D64E3-1B06-5CBA-692F-074BC6468F5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47FF607-612C-87F7-C89F-3A5EDF9C395B}"/>
              </a:ext>
            </a:extLst>
          </p:cNvPr>
          <p:cNvSpPr>
            <a:spLocks noGrp="1"/>
          </p:cNvSpPr>
          <p:nvPr>
            <p:ph type="title"/>
          </p:nvPr>
        </p:nvSpPr>
        <p:spPr/>
        <p:txBody>
          <a:bodyPr/>
          <a:lstStyle/>
          <a:p>
            <a:r>
              <a:rPr kumimoji="1" lang="en-US" altLang="zh-CN" dirty="0"/>
              <a:t>Hard Limiter</a:t>
            </a:r>
            <a:endParaRPr kumimoji="1"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1FF7B38-0051-3603-042A-2348BC820EDF}"/>
                  </a:ext>
                </a:extLst>
              </p:cNvPr>
              <p:cNvSpPr txBox="1"/>
              <p:nvPr/>
            </p:nvSpPr>
            <p:spPr>
              <a:xfrm>
                <a:off x="1188058" y="1578116"/>
                <a:ext cx="799969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𝑌</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&gt;0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71FF7B38-0051-3603-042A-2348BC820EDF}"/>
                  </a:ext>
                </a:extLst>
              </p:cNvPr>
              <p:cNvSpPr txBox="1">
                <a:spLocks noRot="1" noChangeAspect="1" noMove="1" noResize="1" noEditPoints="1" noAdjustHandles="1" noChangeArrowheads="1" noChangeShapeType="1" noTextEdit="1"/>
              </p:cNvSpPr>
              <p:nvPr/>
            </p:nvSpPr>
            <p:spPr>
              <a:xfrm>
                <a:off x="1188058" y="1578116"/>
                <a:ext cx="7999690" cy="400110"/>
              </a:xfrm>
              <a:prstGeom prst="rect">
                <a:avLst/>
              </a:prstGeom>
              <a:blipFill>
                <a:blip r:embed="rId2"/>
                <a:stretch>
                  <a:fillRect/>
                </a:stretch>
              </a:blipFill>
            </p:spPr>
            <p:txBody>
              <a:bodyPr/>
              <a:lstStyle/>
              <a:p>
                <a:r>
                  <a:rPr lang="zh-CN" altLang="en-US">
                    <a:noFill/>
                  </a:rPr>
                  <a:t> </a:t>
                </a:r>
              </a:p>
            </p:txBody>
          </p:sp>
        </mc:Fallback>
      </mc:AlternateContent>
      <p:sp>
        <p:nvSpPr>
          <p:cNvPr id="9" name="圆角矩形 8">
            <a:extLst>
              <a:ext uri="{FF2B5EF4-FFF2-40B4-BE49-F238E27FC236}">
                <a16:creationId xmlns:a16="http://schemas.microsoft.com/office/drawing/2014/main" id="{021A0F48-18DF-8EA0-4A02-3F97E3077C83}"/>
              </a:ext>
            </a:extLst>
          </p:cNvPr>
          <p:cNvSpPr/>
          <p:nvPr/>
        </p:nvSpPr>
        <p:spPr>
          <a:xfrm>
            <a:off x="626076" y="2501672"/>
            <a:ext cx="5338119" cy="307771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0" name="圆角矩形 9">
            <a:extLst>
              <a:ext uri="{FF2B5EF4-FFF2-40B4-BE49-F238E27FC236}">
                <a16:creationId xmlns:a16="http://schemas.microsoft.com/office/drawing/2014/main" id="{8D416AA8-13D7-6B0A-BB47-0EA32B7B60DE}"/>
              </a:ext>
            </a:extLst>
          </p:cNvPr>
          <p:cNvSpPr/>
          <p:nvPr/>
        </p:nvSpPr>
        <p:spPr>
          <a:xfrm>
            <a:off x="6227806" y="2501672"/>
            <a:ext cx="5338119" cy="307771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E706E156-FC31-7ABF-C6B7-6D5AD4FC8FF3}"/>
              </a:ext>
            </a:extLst>
          </p:cNvPr>
          <p:cNvSpPr txBox="1"/>
          <p:nvPr/>
        </p:nvSpPr>
        <p:spPr>
          <a:xfrm>
            <a:off x="711004" y="2591063"/>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算积分</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C113E1A-6FA7-7730-3F57-4DA05DCF7A1C}"/>
                  </a:ext>
                </a:extLst>
              </p:cNvPr>
              <p:cNvSpPr txBox="1"/>
              <p:nvPr/>
            </p:nvSpPr>
            <p:spPr>
              <a:xfrm>
                <a:off x="966759" y="2942095"/>
                <a:ext cx="3967881" cy="6705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&gt;0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arcsin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4C113E1A-6FA7-7730-3F57-4DA05DCF7A1C}"/>
                  </a:ext>
                </a:extLst>
              </p:cNvPr>
              <p:cNvSpPr txBox="1">
                <a:spLocks noRot="1" noChangeAspect="1" noMove="1" noResize="1" noEditPoints="1" noAdjustHandles="1" noChangeArrowheads="1" noChangeShapeType="1" noTextEdit="1"/>
              </p:cNvSpPr>
              <p:nvPr/>
            </p:nvSpPr>
            <p:spPr>
              <a:xfrm>
                <a:off x="966759" y="2942095"/>
                <a:ext cx="3967881" cy="670505"/>
              </a:xfrm>
              <a:prstGeom prst="rect">
                <a:avLst/>
              </a:prstGeom>
              <a:blipFill>
                <a:blip r:embed="rId3"/>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33CD7C5-9578-B42A-7139-4B7C586C515B}"/>
                  </a:ext>
                </a:extLst>
              </p:cNvPr>
              <p:cNvSpPr txBox="1"/>
              <p:nvPr/>
            </p:nvSpPr>
            <p:spPr>
              <a:xfrm>
                <a:off x="966759" y="3904281"/>
                <a:ext cx="3967881" cy="6705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arcsin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233CD7C5-9578-B42A-7139-4B7C586C515B}"/>
                  </a:ext>
                </a:extLst>
              </p:cNvPr>
              <p:cNvSpPr txBox="1">
                <a:spLocks noRot="1" noChangeAspect="1" noMove="1" noResize="1" noEditPoints="1" noAdjustHandles="1" noChangeArrowheads="1" noChangeShapeType="1" noTextEdit="1"/>
              </p:cNvSpPr>
              <p:nvPr/>
            </p:nvSpPr>
            <p:spPr>
              <a:xfrm>
                <a:off x="966759" y="3904281"/>
                <a:ext cx="3967881" cy="670505"/>
              </a:xfrm>
              <a:prstGeom prst="rect">
                <a:avLst/>
              </a:prstGeom>
              <a:blipFill>
                <a:blip r:embed="rId4"/>
                <a:stretch>
                  <a:fillRect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9969C09-C37E-079F-7B27-DE4F20C66F42}"/>
                  </a:ext>
                </a:extLst>
              </p:cNvPr>
              <p:cNvSpPr txBox="1"/>
              <p:nvPr/>
            </p:nvSpPr>
            <p:spPr>
              <a:xfrm>
                <a:off x="966759" y="4866468"/>
                <a:ext cx="2481449" cy="6705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𝑌</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arcsin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09969C09-C37E-079F-7B27-DE4F20C66F42}"/>
                  </a:ext>
                </a:extLst>
              </p:cNvPr>
              <p:cNvSpPr txBox="1">
                <a:spLocks noRot="1" noChangeAspect="1" noMove="1" noResize="1" noEditPoints="1" noAdjustHandles="1" noChangeArrowheads="1" noChangeShapeType="1" noTextEdit="1"/>
              </p:cNvSpPr>
              <p:nvPr/>
            </p:nvSpPr>
            <p:spPr>
              <a:xfrm>
                <a:off x="966759" y="4866468"/>
                <a:ext cx="2481449" cy="670505"/>
              </a:xfrm>
              <a:prstGeom prst="rect">
                <a:avLst/>
              </a:prstGeom>
              <a:blipFill>
                <a:blip r:embed="rId5"/>
                <a:stretch>
                  <a:fillRect b="-3774"/>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98414228-AD69-36CD-F6F9-0360C76B4269}"/>
              </a:ext>
            </a:extLst>
          </p:cNvPr>
          <p:cNvSpPr txBox="1"/>
          <p:nvPr/>
        </p:nvSpPr>
        <p:spPr>
          <a:xfrm>
            <a:off x="6304878" y="2591063"/>
            <a:ext cx="1295547"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Price</a:t>
            </a:r>
            <a:r>
              <a:rPr kumimoji="1" lang="zh-CN" altLang="en-US" sz="2000" dirty="0">
                <a:solidFill>
                  <a:schemeClr val="bg1"/>
                </a:solidFill>
                <a:latin typeface="Microsoft YaHei" panose="020B0503020204020204" pitchFamily="34" charset="-122"/>
                <a:ea typeface="Microsoft YaHei" panose="020B0503020204020204" pitchFamily="34" charset="-122"/>
              </a:rPr>
              <a:t>定理</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F334509-CE57-71DF-C024-AB0D179228C4}"/>
                  </a:ext>
                </a:extLst>
              </p:cNvPr>
              <p:cNvSpPr txBox="1"/>
              <p:nvPr/>
            </p:nvSpPr>
            <p:spPr>
              <a:xfrm>
                <a:off x="6738956" y="4533146"/>
                <a:ext cx="2481449" cy="6705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𝑌</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arcsin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4" name="文本框 23">
                <a:extLst>
                  <a:ext uri="{FF2B5EF4-FFF2-40B4-BE49-F238E27FC236}">
                    <a16:creationId xmlns:a16="http://schemas.microsoft.com/office/drawing/2014/main" id="{EF334509-CE57-71DF-C024-AB0D179228C4}"/>
                  </a:ext>
                </a:extLst>
              </p:cNvPr>
              <p:cNvSpPr txBox="1">
                <a:spLocks noRot="1" noChangeAspect="1" noMove="1" noResize="1" noEditPoints="1" noAdjustHandles="1" noChangeArrowheads="1" noChangeShapeType="1" noTextEdit="1"/>
              </p:cNvSpPr>
              <p:nvPr/>
            </p:nvSpPr>
            <p:spPr>
              <a:xfrm>
                <a:off x="6738956" y="4533146"/>
                <a:ext cx="2481449" cy="670505"/>
              </a:xfrm>
              <a:prstGeom prst="rect">
                <a:avLst/>
              </a:prstGeom>
              <a:blipFill>
                <a:blip r:embed="rId6"/>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57C6D60-0F31-073C-946C-DB8A076FACF7}"/>
                  </a:ext>
                </a:extLst>
              </p:cNvPr>
              <p:cNvSpPr txBox="1"/>
              <p:nvPr/>
            </p:nvSpPr>
            <p:spPr>
              <a:xfrm>
                <a:off x="6738956" y="3356235"/>
                <a:ext cx="3391378" cy="80675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m:t>
                          </m:r>
                        </m:num>
                        <m:den>
                          <m:r>
                            <a:rPr kumimoji="1" lang="en-US" altLang="zh-CN" sz="2000" i="1">
                              <a:solidFill>
                                <a:schemeClr val="bg1"/>
                              </a:solidFill>
                              <a:latin typeface="Cambria Math" panose="02040503050406030204" pitchFamily="18" charset="0"/>
                              <a:ea typeface="Microsoft YaHei" panose="020B0503020204020204" pitchFamily="34" charset="-122"/>
                            </a:rPr>
                            <m:t>𝜕𝜌</m:t>
                          </m:r>
                        </m:den>
                      </m:f>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𝑔</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2</m:t>
                          </m:r>
                        </m:num>
                        <m:den>
                          <m:r>
                            <a:rPr kumimoji="1" lang="en-US" altLang="zh-CN" sz="2000" i="1">
                              <a:solidFill>
                                <a:schemeClr val="bg1"/>
                              </a:solidFill>
                              <a:latin typeface="Cambria Math" panose="02040503050406030204" pitchFamily="18" charset="0"/>
                              <a:ea typeface="Microsoft YaHei" panose="020B0503020204020204" pitchFamily="34" charset="-122"/>
                            </a:rPr>
                            <m:t>𝜋</m:t>
                          </m:r>
                        </m:den>
                      </m:f>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1−</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𝜌</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ra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C57C6D60-0F31-073C-946C-DB8A076FACF7}"/>
                  </a:ext>
                </a:extLst>
              </p:cNvPr>
              <p:cNvSpPr txBox="1">
                <a:spLocks noRot="1" noChangeAspect="1" noMove="1" noResize="1" noEditPoints="1" noAdjustHandles="1" noChangeArrowheads="1" noChangeShapeType="1" noTextEdit="1"/>
              </p:cNvSpPr>
              <p:nvPr/>
            </p:nvSpPr>
            <p:spPr>
              <a:xfrm>
                <a:off x="6738956" y="3356235"/>
                <a:ext cx="3391378" cy="806759"/>
              </a:xfrm>
              <a:prstGeom prst="rect">
                <a:avLst/>
              </a:prstGeom>
              <a:blipFill>
                <a:blip r:embed="rId7"/>
                <a:stretch>
                  <a:fillRect b="-1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CC91D4E-9780-3375-4672-BC821273FB0D}"/>
                  </a:ext>
                </a:extLst>
              </p:cNvPr>
              <p:cNvSpPr txBox="1"/>
              <p:nvPr/>
            </p:nvSpPr>
            <p:spPr>
              <a:xfrm>
                <a:off x="3769209" y="5788092"/>
                <a:ext cx="4653582" cy="99899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8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800" b="0" i="1" smtClean="0">
                              <a:solidFill>
                                <a:schemeClr val="bg1"/>
                              </a:solidFill>
                              <a:latin typeface="Cambria Math" panose="02040503050406030204" pitchFamily="18" charset="0"/>
                              <a:ea typeface="Microsoft YaHei" panose="020B0503020204020204" pitchFamily="34" charset="-122"/>
                            </a:rPr>
                            <m:t>𝑌</m:t>
                          </m:r>
                        </m:sub>
                      </m:sSub>
                      <m:d>
                        <m:d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800" b="0" i="1" smtClean="0">
                              <a:solidFill>
                                <a:schemeClr val="bg1"/>
                              </a:solidFill>
                              <a:latin typeface="Cambria Math" panose="02040503050406030204" pitchFamily="18" charset="0"/>
                              <a:ea typeface="Microsoft YaHei" panose="020B0503020204020204" pitchFamily="34" charset="-122"/>
                            </a:rPr>
                            <m:t>𝑡</m:t>
                          </m:r>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8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800" b="0" i="1" smtClean="0">
                              <a:solidFill>
                                <a:schemeClr val="bg1"/>
                              </a:solidFill>
                              <a:latin typeface="Cambria Math" panose="02040503050406030204" pitchFamily="18" charset="0"/>
                              <a:ea typeface="Microsoft YaHei" panose="020B0503020204020204" pitchFamily="34" charset="-122"/>
                            </a:rPr>
                            <m:t>2</m:t>
                          </m:r>
                        </m:num>
                        <m:den>
                          <m:r>
                            <a:rPr kumimoji="1" lang="en-US" altLang="zh-CN" sz="2800" b="0"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800" b="0" i="0" smtClean="0">
                              <a:solidFill>
                                <a:schemeClr val="bg1"/>
                              </a:solidFill>
                              <a:latin typeface="Cambria Math" panose="02040503050406030204" pitchFamily="18" charset="0"/>
                              <a:ea typeface="Microsoft YaHei" panose="020B0503020204020204" pitchFamily="34" charset="-122"/>
                            </a:rPr>
                            <m:t>arcsin</m:t>
                          </m:r>
                        </m:fName>
                        <m:e>
                          <m:f>
                            <m:f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8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8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800" b="0" i="1" smtClean="0">
                                      <a:solidFill>
                                        <a:schemeClr val="bg1"/>
                                      </a:solidFill>
                                      <a:latin typeface="Cambria Math" panose="02040503050406030204" pitchFamily="18" charset="0"/>
                                      <a:ea typeface="Microsoft YaHei" panose="020B0503020204020204" pitchFamily="34" charset="-122"/>
                                    </a:rPr>
                                    <m:t>𝑡</m:t>
                                  </m:r>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𝑠</m:t>
                                  </m:r>
                                </m:e>
                              </m:d>
                            </m:num>
                            <m:den>
                              <m:sSub>
                                <m:sSub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8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8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800" b="0" i="1" smtClean="0">
                                      <a:solidFill>
                                        <a:schemeClr val="bg1"/>
                                      </a:solidFill>
                                      <a:latin typeface="Cambria Math" panose="02040503050406030204" pitchFamily="18" charset="0"/>
                                      <a:ea typeface="Microsoft YaHei" panose="020B0503020204020204" pitchFamily="34" charset="-122"/>
                                    </a:rPr>
                                    <m:t>0</m:t>
                                  </m:r>
                                </m:e>
                              </m:d>
                            </m:den>
                          </m:f>
                        </m:e>
                      </m:func>
                    </m:oMath>
                  </m:oMathPara>
                </a14:m>
                <a:endParaRPr kumimoji="1" lang="zh-CN" altLang="en-US" sz="28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6" name="文本框 25">
                <a:extLst>
                  <a:ext uri="{FF2B5EF4-FFF2-40B4-BE49-F238E27FC236}">
                    <a16:creationId xmlns:a16="http://schemas.microsoft.com/office/drawing/2014/main" id="{7CC91D4E-9780-3375-4672-BC821273FB0D}"/>
                  </a:ext>
                </a:extLst>
              </p:cNvPr>
              <p:cNvSpPr txBox="1">
                <a:spLocks noRot="1" noChangeAspect="1" noMove="1" noResize="1" noEditPoints="1" noAdjustHandles="1" noChangeArrowheads="1" noChangeShapeType="1" noTextEdit="1"/>
              </p:cNvSpPr>
              <p:nvPr/>
            </p:nvSpPr>
            <p:spPr>
              <a:xfrm>
                <a:off x="3769209" y="5788092"/>
                <a:ext cx="4653582" cy="998991"/>
              </a:xfrm>
              <a:prstGeom prst="rect">
                <a:avLst/>
              </a:prstGeom>
              <a:blipFill>
                <a:blip r:embed="rId8"/>
                <a:stretch>
                  <a:fillRect b="-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44405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BA912-782E-DF0F-9300-3A2FABC677B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4B8D110-8B26-A6CD-8878-F2188DC338D2}"/>
                  </a:ext>
                </a:extLst>
              </p:cNvPr>
              <p:cNvSpPr>
                <a:spLocks noGrp="1"/>
              </p:cNvSpPr>
              <p:nvPr>
                <p:ph type="title"/>
              </p:nvPr>
            </p:nvSpPr>
            <p:spPr/>
            <p:txBody>
              <a:bodyPr/>
              <a:lstStyle/>
              <a:p>
                <a14:m>
                  <m:oMath xmlns:m="http://schemas.openxmlformats.org/officeDocument/2006/math">
                    <m:r>
                      <a:rPr kumimoji="1" lang="en-US" altLang="zh-CN" b="1" i="1" smtClean="0">
                        <a:latin typeface="Cambria Math" panose="02040503050406030204" pitchFamily="18" charset="0"/>
                      </a:rPr>
                      <m:t>𝒀</m:t>
                    </m:r>
                    <m:r>
                      <a:rPr kumimoji="1" lang="en-US" altLang="zh-CN" b="1" i="1" smtClean="0">
                        <a:latin typeface="Cambria Math" panose="02040503050406030204" pitchFamily="18" charset="0"/>
                      </a:rPr>
                      <m:t>=</m:t>
                    </m:r>
                    <m:sSup>
                      <m:sSupPr>
                        <m:ctrlPr>
                          <a:rPr kumimoji="1" lang="en-US" altLang="zh-CN" b="1" i="1" smtClean="0">
                            <a:latin typeface="Cambria Math" panose="02040503050406030204" pitchFamily="18" charset="0"/>
                          </a:rPr>
                        </m:ctrlPr>
                      </m:sSupPr>
                      <m:e>
                        <m:r>
                          <a:rPr kumimoji="1" lang="en-US" altLang="zh-CN" b="1" i="1" smtClean="0">
                            <a:latin typeface="Cambria Math" panose="02040503050406030204" pitchFamily="18" charset="0"/>
                          </a:rPr>
                          <m:t>𝑿</m:t>
                        </m:r>
                      </m:e>
                      <m:sup>
                        <m:r>
                          <a:rPr kumimoji="1" lang="en-US" altLang="zh-CN" b="1" i="1" smtClean="0">
                            <a:latin typeface="Cambria Math" panose="02040503050406030204" pitchFamily="18" charset="0"/>
                          </a:rPr>
                          <m:t>𝟐</m:t>
                        </m:r>
                      </m:sup>
                    </m:sSup>
                    <m:d>
                      <m:dPr>
                        <m:ctrlPr>
                          <a:rPr kumimoji="1" lang="en-US" altLang="zh-CN" b="1" i="1" smtClean="0">
                            <a:latin typeface="Cambria Math" panose="02040503050406030204" pitchFamily="18" charset="0"/>
                          </a:rPr>
                        </m:ctrlPr>
                      </m:dPr>
                      <m:e>
                        <m:r>
                          <a:rPr kumimoji="1" lang="en-US" altLang="zh-CN" b="1" i="1" smtClean="0">
                            <a:latin typeface="Cambria Math" panose="02040503050406030204" pitchFamily="18" charset="0"/>
                          </a:rPr>
                          <m:t>𝒕</m:t>
                        </m:r>
                      </m:e>
                    </m:d>
                  </m:oMath>
                </a14:m>
                <a:r>
                  <a:rPr kumimoji="1" lang="zh-CN" altLang="en-US" dirty="0"/>
                  <a:t> </a:t>
                </a:r>
                <a:r>
                  <a:rPr kumimoji="1" lang="en-US" altLang="zh-CN" dirty="0"/>
                  <a:t>Transform</a:t>
                </a:r>
                <a:endParaRPr kumimoji="1" lang="zh-CN" altLang="en-US" dirty="0"/>
              </a:p>
            </p:txBody>
          </p:sp>
        </mc:Choice>
        <mc:Fallback xmlns="">
          <p:sp>
            <p:nvSpPr>
              <p:cNvPr id="2" name="标题 1">
                <a:extLst>
                  <a:ext uri="{FF2B5EF4-FFF2-40B4-BE49-F238E27FC236}">
                    <a16:creationId xmlns:a16="http://schemas.microsoft.com/office/drawing/2014/main" id="{E4B8D110-8B26-A6CD-8878-F2188DC338D2}"/>
                  </a:ext>
                </a:extLst>
              </p:cNvPr>
              <p:cNvSpPr>
                <a:spLocks noGrp="1" noRot="1" noChangeAspect="1" noMove="1" noResize="1" noEditPoints="1" noAdjustHandles="1" noChangeArrowheads="1" noChangeShapeType="1" noTextEdit="1"/>
              </p:cNvSpPr>
              <p:nvPr>
                <p:ph type="title"/>
              </p:nvPr>
            </p:nvSpPr>
            <p:spPr>
              <a:blipFill>
                <a:blip r:embed="rId2"/>
                <a:stretch>
                  <a:fillRect l="-1252" t="-2500" b="-13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A0DD22-90CB-9D48-F2EF-EEEC89323EED}"/>
                  </a:ext>
                </a:extLst>
              </p:cNvPr>
              <p:cNvSpPr txBox="1"/>
              <p:nvPr/>
            </p:nvSpPr>
            <p:spPr>
              <a:xfrm>
                <a:off x="711200" y="1591733"/>
                <a:ext cx="9347200" cy="3901837"/>
              </a:xfrm>
              <a:prstGeom prst="rect">
                <a:avLst/>
              </a:prstGeom>
              <a:noFill/>
            </p:spPr>
            <p:txBody>
              <a:bodyPr wrap="square" rtlCol="0">
                <a:spAutoFit/>
              </a:bodyPr>
              <a:lstStyle/>
              <a:p>
                <a:pPr marL="457200" indent="-457200" algn="l">
                  <a:lnSpc>
                    <a:spcPct val="150000"/>
                  </a:lnSpc>
                  <a:buFont typeface="+mj-lt"/>
                  <a:buAutoNum type="arabicPeriod"/>
                </a:pPr>
                <a:r>
                  <a:rPr kumimoji="1" lang="zh-CN" altLang="en-US" sz="2000" dirty="0">
                    <a:solidFill>
                      <a:schemeClr val="bg1"/>
                    </a:solidFill>
                    <a:latin typeface="Microsoft YaHei" panose="020B0503020204020204" pitchFamily="34" charset="-122"/>
                    <a:ea typeface="Microsoft YaHei" panose="020B0503020204020204" pitchFamily="34" charset="-122"/>
                  </a:rPr>
                  <a:t>确定</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457200" indent="-457200" algn="l">
                  <a:lnSpc>
                    <a:spcPct val="150000"/>
                  </a:lnSpc>
                  <a:buFont typeface="+mj-lt"/>
                  <a:buAutoNum type="arabicPeriod"/>
                </a:pPr>
                <a:r>
                  <a:rPr kumimoji="1" lang="zh-CN" altLang="en-US" sz="2000" dirty="0">
                    <a:solidFill>
                      <a:schemeClr val="bg1"/>
                    </a:solidFill>
                    <a:latin typeface="Microsoft YaHei" panose="020B0503020204020204" pitchFamily="34" charset="-122"/>
                    <a:ea typeface="Microsoft YaHei" panose="020B0503020204020204" pitchFamily="34" charset="-122"/>
                  </a:rPr>
                  <a:t>求导</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=4</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lgn="l">
                  <a:lnSpc>
                    <a:spcPct val="150000"/>
                  </a:lnSpc>
                  <a:buFont typeface="+mj-lt"/>
                  <a:buAutoNum type="arabicPeriod"/>
                </a:pPr>
                <a:r>
                  <a:rPr kumimoji="1" lang="zh-CN" altLang="en-US" sz="2000" dirty="0">
                    <a:solidFill>
                      <a:schemeClr val="bg1"/>
                    </a:solidFill>
                    <a:latin typeface="Microsoft YaHei" panose="020B0503020204020204" pitchFamily="34" charset="-122"/>
                    <a:ea typeface="Microsoft YaHei" panose="020B0503020204020204" pitchFamily="34" charset="-122"/>
                  </a:rPr>
                  <a:t>解微分方程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h</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⋅4</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=4</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𝜌</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h</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h</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d>
                      <m:r>
                        <a:rPr kumimoji="1" lang="en-US" altLang="zh-CN" sz="2000" b="0" i="1" smtClean="0">
                          <a:solidFill>
                            <a:schemeClr val="bg1"/>
                          </a:solidFill>
                          <a:latin typeface="Cambria Math" panose="02040503050406030204" pitchFamily="18" charset="0"/>
                          <a:ea typeface="Microsoft YaHei" panose="020B0503020204020204" pitchFamily="34" charset="-122"/>
                        </a:rPr>
                        <m:t>=2</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FCA0DD22-90CB-9D48-F2EF-EEEC89323EED}"/>
                  </a:ext>
                </a:extLst>
              </p:cNvPr>
              <p:cNvSpPr txBox="1">
                <a:spLocks noRot="1" noChangeAspect="1" noMove="1" noResize="1" noEditPoints="1" noAdjustHandles="1" noChangeArrowheads="1" noChangeShapeType="1" noTextEdit="1"/>
              </p:cNvSpPr>
              <p:nvPr/>
            </p:nvSpPr>
            <p:spPr>
              <a:xfrm>
                <a:off x="711200" y="1591733"/>
                <a:ext cx="9347200" cy="3901837"/>
              </a:xfrm>
              <a:prstGeom prst="rect">
                <a:avLst/>
              </a:prstGeom>
              <a:blipFill>
                <a:blip r:embed="rId3"/>
                <a:stretch>
                  <a:fillRect l="-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11290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56F42-8B38-ED2A-A579-F8FDE1D4DF3F}"/>
              </a:ext>
            </a:extLst>
          </p:cNvPr>
          <p:cNvSpPr>
            <a:spLocks noGrp="1"/>
          </p:cNvSpPr>
          <p:nvPr>
            <p:ph type="title"/>
          </p:nvPr>
        </p:nvSpPr>
        <p:spPr/>
        <p:txBody>
          <a:bodyPr/>
          <a:lstStyle/>
          <a:p>
            <a:r>
              <a:rPr kumimoji="1" lang="en-US" altLang="zh-CN" dirty="0"/>
              <a:t>Prove Price Theorem</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58F3F3C-1577-E5FD-A22B-74C5496EDD6B}"/>
                  </a:ext>
                </a:extLst>
              </p:cNvPr>
              <p:cNvSpPr txBox="1"/>
              <p:nvPr/>
            </p:nvSpPr>
            <p:spPr>
              <a:xfrm>
                <a:off x="417715" y="1426498"/>
                <a:ext cx="11356570" cy="98405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d>
                        </m:e>
                      </m:d>
                      <m:r>
                        <a:rPr kumimoji="1" lang="en-US" altLang="zh-CN"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r>
                                <a:rPr kumimoji="1" lang="en-US" altLang="zh-CN"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b="0" i="1" smtClean="0">
                                      <a:solidFill>
                                        <a:schemeClr val="bg1"/>
                                      </a:solidFill>
                                      <a:latin typeface="Cambria Math" panose="02040503050406030204" pitchFamily="18" charset="0"/>
                                      <a:ea typeface="Microsoft YaHei" panose="020B0503020204020204" pitchFamily="34" charset="-122"/>
                                    </a:rPr>
                                  </m:ctrlPr>
                                </m:fPr>
                                <m:num>
                                  <m:r>
                                    <a:rPr kumimoji="1" lang="en-US" altLang="zh-CN" b="0" i="1" smtClean="0">
                                      <a:solidFill>
                                        <a:schemeClr val="bg1"/>
                                      </a:solidFill>
                                      <a:latin typeface="Cambria Math" panose="02040503050406030204" pitchFamily="18" charset="0"/>
                                      <a:ea typeface="Microsoft YaHei" panose="020B0503020204020204" pitchFamily="34" charset="-122"/>
                                    </a:rPr>
                                    <m:t>1</m:t>
                                  </m:r>
                                </m:num>
                                <m:den>
                                  <m:r>
                                    <a:rPr kumimoji="1" lang="en-US" altLang="zh-CN" b="0" i="1" smtClean="0">
                                      <a:solidFill>
                                        <a:schemeClr val="bg1"/>
                                      </a:solidFill>
                                      <a:latin typeface="Cambria Math" panose="02040503050406030204" pitchFamily="18" charset="0"/>
                                      <a:ea typeface="Microsoft YaHei" panose="020B0503020204020204" pitchFamily="34" charset="-122"/>
                                    </a:rPr>
                                    <m:t>2</m:t>
                                  </m:r>
                                  <m:r>
                                    <a:rPr kumimoji="1" lang="en-US" altLang="zh-CN" b="0" i="1" smtClean="0">
                                      <a:solidFill>
                                        <a:schemeClr val="bg1"/>
                                      </a:solidFill>
                                      <a:latin typeface="Cambria Math" panose="02040503050406030204" pitchFamily="18" charset="0"/>
                                      <a:ea typeface="Microsoft YaHei" panose="020B0503020204020204" pitchFamily="34" charset="-122"/>
                                    </a:rPr>
                                    <m:t>𝜋</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𝜎</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𝜎</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rad>
                                    <m:radPr>
                                      <m:degHide m:val="on"/>
                                      <m:ctrlPr>
                                        <a:rPr kumimoji="1" lang="en-US" altLang="zh-CN"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𝜌</m:t>
                                          </m:r>
                                        </m:e>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p>
                                    </m:e>
                                  </m:rad>
                                </m:den>
                              </m:f>
                              <m:func>
                                <m:funcPr>
                                  <m:ctrlPr>
                                    <a:rPr kumimoji="1" lang="en-US" altLang="zh-CN"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b="0" i="1" smtClean="0">
                                              <a:solidFill>
                                                <a:schemeClr val="bg1"/>
                                              </a:solidFill>
                                              <a:latin typeface="Cambria Math" panose="02040503050406030204" pitchFamily="18" charset="0"/>
                                              <a:ea typeface="Microsoft YaHei" panose="020B0503020204020204" pitchFamily="34" charset="-122"/>
                                            </a:rPr>
                                          </m:ctrlPr>
                                        </m:fPr>
                                        <m:num>
                                          <m:r>
                                            <a:rPr kumimoji="1" lang="en-US" altLang="zh-CN" b="0" i="1" smtClean="0">
                                              <a:solidFill>
                                                <a:schemeClr val="bg1"/>
                                              </a:solidFill>
                                              <a:latin typeface="Cambria Math" panose="02040503050406030204" pitchFamily="18" charset="0"/>
                                              <a:ea typeface="Microsoft YaHei" panose="020B0503020204020204" pitchFamily="34" charset="-122"/>
                                            </a:rPr>
                                            <m:t>1</m:t>
                                          </m:r>
                                        </m:num>
                                        <m:den>
                                          <m:r>
                                            <a:rPr kumimoji="1" lang="en-US" altLang="zh-CN" b="0" i="1" smtClean="0">
                                              <a:solidFill>
                                                <a:schemeClr val="bg1"/>
                                              </a:solidFill>
                                              <a:latin typeface="Cambria Math" panose="02040503050406030204" pitchFamily="18" charset="0"/>
                                              <a:ea typeface="Microsoft YaHei" panose="020B0503020204020204" pitchFamily="34" charset="-122"/>
                                            </a:rPr>
                                            <m:t>2</m:t>
                                          </m:r>
                                          <m:rad>
                                            <m:radPr>
                                              <m:degHide m:val="on"/>
                                              <m:ctrlPr>
                                                <a:rPr kumimoji="1" lang="en-US" altLang="zh-CN"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𝜌</m:t>
                                                  </m:r>
                                                </m:e>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p>
                                            </m:e>
                                          </m:rad>
                                        </m:den>
                                      </m:f>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𝜎</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den>
                                                  </m:f>
                                                </m:e>
                                              </m:d>
                                            </m:e>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p>
                                          <m:r>
                                            <a:rPr kumimoji="1" lang="en-US" altLang="zh-CN"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𝜎</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den>
                                                  </m:f>
                                                </m:e>
                                              </m:d>
                                            </m:e>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p>
                                          <m:r>
                                            <a:rPr kumimoji="1" lang="en-US" altLang="zh-CN" b="0" i="1" smtClean="0">
                                              <a:solidFill>
                                                <a:schemeClr val="bg1"/>
                                              </a:solidFill>
                                              <a:latin typeface="Cambria Math" panose="02040503050406030204" pitchFamily="18" charset="0"/>
                                              <a:ea typeface="Microsoft YaHei" panose="020B0503020204020204" pitchFamily="34" charset="-122"/>
                                            </a:rPr>
                                            <m:t>−2</m:t>
                                          </m:r>
                                          <m:r>
                                            <a:rPr kumimoji="1" lang="en-US" altLang="zh-CN"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𝜎</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den>
                                              </m:f>
                                            </m:e>
                                          </m:d>
                                          <m:r>
                                            <a:rPr kumimoji="1" lang="en-US" altLang="zh-CN" b="0" i="1" smtClean="0">
                                              <a:solidFill>
                                                <a:schemeClr val="bg1"/>
                                              </a:solidFill>
                                              <a:latin typeface="Cambria Math" panose="02040503050406030204" pitchFamily="18" charset="0"/>
                                              <a:ea typeface="Microsoft YaHei" panose="020B0503020204020204" pitchFamily="34" charset="-122"/>
                                            </a:rPr>
                                            <m:t> </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𝜎</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den>
                                              </m:f>
                                            </m:e>
                                          </m:d>
                                        </m:e>
                                      </m:d>
                                    </m:e>
                                  </m:d>
                                </m:e>
                              </m:func>
                              <m:r>
                                <a:rPr kumimoji="1" lang="en-US" altLang="zh-CN"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e>
                          </m:nary>
                          <m:r>
                            <a:rPr kumimoji="1" lang="en-US" altLang="zh-CN"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958F3F3C-1577-E5FD-A22B-74C5496EDD6B}"/>
                  </a:ext>
                </a:extLst>
              </p:cNvPr>
              <p:cNvSpPr txBox="1">
                <a:spLocks noRot="1" noChangeAspect="1" noMove="1" noResize="1" noEditPoints="1" noAdjustHandles="1" noChangeArrowheads="1" noChangeShapeType="1" noTextEdit="1"/>
              </p:cNvSpPr>
              <p:nvPr/>
            </p:nvSpPr>
            <p:spPr>
              <a:xfrm>
                <a:off x="417715" y="1426498"/>
                <a:ext cx="11356570" cy="984052"/>
              </a:xfrm>
              <a:prstGeom prst="rect">
                <a:avLst/>
              </a:prstGeom>
              <a:blipFill>
                <a:blip r:embed="rId2"/>
                <a:stretch>
                  <a:fillRect t="-98718" b="-15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B1CC556-33AC-F95F-2113-ED25F2DFE8AD}"/>
                  </a:ext>
                </a:extLst>
              </p:cNvPr>
              <p:cNvSpPr txBox="1"/>
              <p:nvPr/>
            </p:nvSpPr>
            <p:spPr>
              <a:xfrm>
                <a:off x="417715" y="2523995"/>
                <a:ext cx="5147563" cy="961225"/>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这里的</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𝜌</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都在分母上，可不敢求导</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特征函数里没有逆操作，特征函数是关键</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2B1CC556-33AC-F95F-2113-ED25F2DFE8AD}"/>
                  </a:ext>
                </a:extLst>
              </p:cNvPr>
              <p:cNvSpPr txBox="1">
                <a:spLocks noRot="1" noChangeAspect="1" noMove="1" noResize="1" noEditPoints="1" noAdjustHandles="1" noChangeArrowheads="1" noChangeShapeType="1" noTextEdit="1"/>
              </p:cNvSpPr>
              <p:nvPr/>
            </p:nvSpPr>
            <p:spPr>
              <a:xfrm>
                <a:off x="417715" y="2523995"/>
                <a:ext cx="5147563" cy="961225"/>
              </a:xfrm>
              <a:prstGeom prst="rect">
                <a:avLst/>
              </a:prstGeom>
              <a:blipFill>
                <a:blip r:embed="rId3"/>
                <a:stretch>
                  <a:fillRect l="-1232" r="-246" b="-10390"/>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37BB7227-D998-01DD-C650-054D4E697296}"/>
              </a:ext>
            </a:extLst>
          </p:cNvPr>
          <p:cNvSpPr/>
          <p:nvPr/>
        </p:nvSpPr>
        <p:spPr>
          <a:xfrm>
            <a:off x="5932449" y="2827066"/>
            <a:ext cx="1962614" cy="63004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Microsoft YaHei" panose="020B0503020204020204" pitchFamily="34" charset="-122"/>
                <a:ea typeface="Microsoft YaHei" panose="020B0503020204020204" pitchFamily="34" charset="-122"/>
              </a:rPr>
              <a:t>特征函数</a:t>
            </a:r>
          </a:p>
        </p:txBody>
      </p:sp>
      <p:sp>
        <p:nvSpPr>
          <p:cNvPr id="6" name="矩形 5">
            <a:extLst>
              <a:ext uri="{FF2B5EF4-FFF2-40B4-BE49-F238E27FC236}">
                <a16:creationId xmlns:a16="http://schemas.microsoft.com/office/drawing/2014/main" id="{7A3C8FC9-23A7-E37F-F4BA-15D4EBB6B8DF}"/>
              </a:ext>
            </a:extLst>
          </p:cNvPr>
          <p:cNvSpPr/>
          <p:nvPr/>
        </p:nvSpPr>
        <p:spPr>
          <a:xfrm>
            <a:off x="10076986" y="2827066"/>
            <a:ext cx="1962614" cy="63004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Microsoft YaHei" panose="020B0503020204020204" pitchFamily="34" charset="-122"/>
                <a:ea typeface="Microsoft YaHei" panose="020B0503020204020204" pitchFamily="34" charset="-122"/>
              </a:rPr>
              <a:t>概率密度</a:t>
            </a:r>
          </a:p>
        </p:txBody>
      </p:sp>
      <p:sp>
        <p:nvSpPr>
          <p:cNvPr id="7" name="右箭头 6">
            <a:extLst>
              <a:ext uri="{FF2B5EF4-FFF2-40B4-BE49-F238E27FC236}">
                <a16:creationId xmlns:a16="http://schemas.microsoft.com/office/drawing/2014/main" id="{448F0052-A309-AC6C-FE69-1B0DAE12CF8A}"/>
              </a:ext>
            </a:extLst>
          </p:cNvPr>
          <p:cNvSpPr/>
          <p:nvPr/>
        </p:nvSpPr>
        <p:spPr>
          <a:xfrm>
            <a:off x="8116230" y="2854712"/>
            <a:ext cx="1739590" cy="574752"/>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55D2CBCF-D32E-E11F-D0F7-F1CFA9EED283}"/>
              </a:ext>
            </a:extLst>
          </p:cNvPr>
          <p:cNvSpPr txBox="1"/>
          <p:nvPr/>
        </p:nvSpPr>
        <p:spPr>
          <a:xfrm>
            <a:off x="8087153" y="2454602"/>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傅立叶逆变换</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F9A945B-D581-0DDA-F6C4-71CDF75EB7E4}"/>
                  </a:ext>
                </a:extLst>
              </p:cNvPr>
              <p:cNvSpPr txBox="1"/>
              <p:nvPr/>
            </p:nvSpPr>
            <p:spPr>
              <a:xfrm>
                <a:off x="19337" y="3857220"/>
                <a:ext cx="9929257" cy="77271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EF9A945B-D581-0DDA-F6C4-71CDF75EB7E4}"/>
                  </a:ext>
                </a:extLst>
              </p:cNvPr>
              <p:cNvSpPr txBox="1">
                <a:spLocks noRot="1" noChangeAspect="1" noMove="1" noResize="1" noEditPoints="1" noAdjustHandles="1" noChangeArrowheads="1" noChangeShapeType="1" noTextEdit="1"/>
              </p:cNvSpPr>
              <p:nvPr/>
            </p:nvSpPr>
            <p:spPr>
              <a:xfrm>
                <a:off x="19337" y="3857220"/>
                <a:ext cx="9929257" cy="772712"/>
              </a:xfrm>
              <a:prstGeom prst="rect">
                <a:avLst/>
              </a:prstGeom>
              <a:blipFill>
                <a:blip r:embed="rId4"/>
                <a:stretch>
                  <a:fillRect l="-6003" t="-156452" b="-2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E031A0B-72CD-6259-8C81-35B40CB417DE}"/>
                  </a:ext>
                </a:extLst>
              </p:cNvPr>
              <p:cNvSpPr txBox="1"/>
              <p:nvPr/>
            </p:nvSpPr>
            <p:spPr>
              <a:xfrm>
                <a:off x="19337" y="4806854"/>
                <a:ext cx="11536941" cy="71468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r>
                                <a:rPr kumimoji="1" lang="en-US" altLang="zh-CN"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d>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b="0" i="1" smtClean="0">
                                                      <a:solidFill>
                                                        <a:schemeClr val="bg1"/>
                                                      </a:solidFill>
                                                      <a:latin typeface="Cambria Math" panose="02040503050406030204" pitchFamily="18" charset="0"/>
                                                      <a:ea typeface="Microsoft YaHei" panose="020B0503020204020204" pitchFamily="34" charset="-122"/>
                                                    </a:rPr>
                                                  </m:ctrlPr>
                                                </m:fPr>
                                                <m:num>
                                                  <m:r>
                                                    <a:rPr kumimoji="1" lang="en-US" altLang="zh-CN" b="0" i="1" smtClean="0">
                                                      <a:solidFill>
                                                        <a:schemeClr val="bg1"/>
                                                      </a:solidFill>
                                                      <a:latin typeface="Cambria Math" panose="02040503050406030204" pitchFamily="18" charset="0"/>
                                                      <a:ea typeface="Microsoft YaHei" panose="020B0503020204020204" pitchFamily="34" charset="-122"/>
                                                    </a:rPr>
                                                    <m:t>1</m:t>
                                                  </m:r>
                                                </m:num>
                                                <m:den>
                                                  <m:r>
                                                    <a:rPr kumimoji="1" lang="en-US" altLang="zh-CN"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b="0" i="1" smtClean="0">
                                                          <a:solidFill>
                                                            <a:schemeClr val="bg1"/>
                                                          </a:solidFill>
                                                          <a:latin typeface="Cambria Math" panose="02040503050406030204" pitchFamily="18" charset="0"/>
                                                          <a:ea typeface="Microsoft YaHei" panose="020B0503020204020204" pitchFamily="34" charset="-122"/>
                                                        </a:rPr>
                                                        <m:t>𝜎</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bSup>
                                                  <m:sSubSup>
                                                    <m:sSub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accent5"/>
                                                      </a:solidFill>
                                                      <a:latin typeface="Cambria Math" panose="02040503050406030204" pitchFamily="18" charset="0"/>
                                                      <a:ea typeface="Microsoft YaHei" panose="020B0503020204020204" pitchFamily="34" charset="-122"/>
                                                    </a:rPr>
                                                    <m:t>2</m:t>
                                                  </m:r>
                                                  <m:r>
                                                    <a:rPr kumimoji="1" lang="en-US" altLang="zh-CN" b="0" i="1" smtClean="0">
                                                      <a:solidFill>
                                                        <a:schemeClr val="accent5"/>
                                                      </a:solidFill>
                                                      <a:latin typeface="Cambria Math" panose="02040503050406030204" pitchFamily="18" charset="0"/>
                                                      <a:ea typeface="Microsoft YaHei" panose="020B0503020204020204" pitchFamily="34" charset="-122"/>
                                                    </a:rPr>
                                                    <m:t>𝜌</m:t>
                                                  </m:r>
                                                  <m:sSub>
                                                    <m:sSubPr>
                                                      <m:ctrlPr>
                                                        <a:rPr kumimoji="1" lang="en-US" altLang="zh-CN"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b="0" i="1" smtClean="0">
                                                          <a:solidFill>
                                                            <a:schemeClr val="accent5"/>
                                                          </a:solidFill>
                                                          <a:latin typeface="Cambria Math" panose="02040503050406030204" pitchFamily="18" charset="0"/>
                                                          <a:ea typeface="Microsoft YaHei" panose="020B0503020204020204" pitchFamily="34" charset="-122"/>
                                                        </a:rPr>
                                                        <m:t>𝜔</m:t>
                                                      </m:r>
                                                    </m:e>
                                                    <m:sub>
                                                      <m:r>
                                                        <a:rPr kumimoji="1" lang="en-US" altLang="zh-CN" b="0" i="1" smtClean="0">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b="0" i="1" smtClean="0">
                                                          <a:solidFill>
                                                            <a:schemeClr val="accent5"/>
                                                          </a:solidFill>
                                                          <a:latin typeface="Cambria Math" panose="02040503050406030204" pitchFamily="18" charset="0"/>
                                                          <a:ea typeface="Microsoft YaHei" panose="020B0503020204020204" pitchFamily="34" charset="-122"/>
                                                        </a:rPr>
                                                        <m:t>𝜔</m:t>
                                                      </m:r>
                                                    </m:e>
                                                    <m:sub>
                                                      <m:r>
                                                        <a:rPr kumimoji="1" lang="en-US" altLang="zh-CN" b="0" i="1" smtClean="0">
                                                          <a:solidFill>
                                                            <a:schemeClr val="accent5"/>
                                                          </a:solidFill>
                                                          <a:latin typeface="Cambria Math" panose="02040503050406030204" pitchFamily="18" charset="0"/>
                                                          <a:ea typeface="Microsoft YaHei" panose="020B0503020204020204" pitchFamily="34" charset="-122"/>
                                                        </a:rPr>
                                                        <m:t>2</m:t>
                                                      </m:r>
                                                    </m:sub>
                                                  </m:sSub>
                                                  <m:sSub>
                                                    <m:sSubPr>
                                                      <m:ctrlPr>
                                                        <a:rPr kumimoji="1" lang="en-US" altLang="zh-CN"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b="0" i="1" smtClean="0">
                                                          <a:solidFill>
                                                            <a:schemeClr val="accent5"/>
                                                          </a:solidFill>
                                                          <a:latin typeface="Cambria Math" panose="02040503050406030204" pitchFamily="18" charset="0"/>
                                                          <a:ea typeface="Microsoft YaHei" panose="020B0503020204020204" pitchFamily="34" charset="-122"/>
                                                        </a:rPr>
                                                        <m:t>𝜎</m:t>
                                                      </m:r>
                                                    </m:e>
                                                    <m:sub>
                                                      <m:r>
                                                        <a:rPr kumimoji="1" lang="en-US" altLang="zh-CN" b="0" i="1" smtClean="0">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b="0" i="1" smtClean="0">
                                                          <a:solidFill>
                                                            <a:schemeClr val="accent5"/>
                                                          </a:solidFill>
                                                          <a:latin typeface="Cambria Math" panose="02040503050406030204" pitchFamily="18" charset="0"/>
                                                          <a:ea typeface="Microsoft YaHei" panose="020B0503020204020204" pitchFamily="34" charset="-122"/>
                                                        </a:rPr>
                                                        <m:t>𝜎</m:t>
                                                      </m:r>
                                                    </m:e>
                                                    <m:sub>
                                                      <m:r>
                                                        <a:rPr kumimoji="1" lang="en-US" altLang="zh-CN" b="0" i="1" smtClean="0">
                                                          <a:solidFill>
                                                            <a:schemeClr val="accent5"/>
                                                          </a:solidFill>
                                                          <a:latin typeface="Cambria Math" panose="02040503050406030204" pitchFamily="18" charset="0"/>
                                                          <a:ea typeface="Microsoft YaHei" panose="020B0503020204020204" pitchFamily="34" charset="-122"/>
                                                        </a:rPr>
                                                        <m:t>2</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b="0" i="1" smtClean="0">
                                                          <a:solidFill>
                                                            <a:schemeClr val="bg1"/>
                                                          </a:solidFill>
                                                          <a:latin typeface="Cambria Math" panose="02040503050406030204" pitchFamily="18" charset="0"/>
                                                          <a:ea typeface="Microsoft YaHei" panose="020B0503020204020204" pitchFamily="34" charset="-122"/>
                                                        </a:rPr>
                                                        <m:t>𝜎</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bSup>
                                                  <m:sSubSup>
                                                    <m:sSub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bSup>
                                                </m:e>
                                              </m:d>
                                            </m:e>
                                          </m:d>
                                        </m:e>
                                      </m:func>
                                      <m:func>
                                        <m:funcPr>
                                          <m:ctrlPr>
                                            <a:rPr kumimoji="1" lang="en-US" altLang="zh-CN"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𝑗</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d>
                                            </m:e>
                                          </m:d>
                                        </m:e>
                                      </m:func>
                                      <m:r>
                                        <a:rPr kumimoji="1" lang="en-US" altLang="zh-CN"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e>
                                  </m:nary>
                                  <m:r>
                                    <a:rPr kumimoji="1" lang="en-US" altLang="zh-CN"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nary>
                              <m:r>
                                <a:rPr kumimoji="1" lang="en-US" altLang="zh-CN"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e>
                          </m:nary>
                          <m:r>
                            <a:rPr kumimoji="1" lang="en-US" altLang="zh-CN"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AE031A0B-72CD-6259-8C81-35B40CB417DE}"/>
                  </a:ext>
                </a:extLst>
              </p:cNvPr>
              <p:cNvSpPr txBox="1">
                <a:spLocks noRot="1" noChangeAspect="1" noMove="1" noResize="1" noEditPoints="1" noAdjustHandles="1" noChangeArrowheads="1" noChangeShapeType="1" noTextEdit="1"/>
              </p:cNvSpPr>
              <p:nvPr/>
            </p:nvSpPr>
            <p:spPr>
              <a:xfrm>
                <a:off x="19337" y="4806854"/>
                <a:ext cx="11536941" cy="714683"/>
              </a:xfrm>
              <a:prstGeom prst="rect">
                <a:avLst/>
              </a:prstGeom>
              <a:blipFill>
                <a:blip r:embed="rId5"/>
                <a:stretch>
                  <a:fillRect l="-5055" t="-152632" b="-22982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178248C-AD11-3331-220E-FF700E05F268}"/>
              </a:ext>
            </a:extLst>
          </p:cNvPr>
          <p:cNvSpPr txBox="1"/>
          <p:nvPr/>
        </p:nvSpPr>
        <p:spPr>
          <a:xfrm>
            <a:off x="11311227" y="4877913"/>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求导</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07EED25-0D62-62D2-267C-54B7234F31D2}"/>
                  </a:ext>
                </a:extLst>
              </p:cNvPr>
              <p:cNvSpPr txBox="1"/>
              <p:nvPr/>
            </p:nvSpPr>
            <p:spPr>
              <a:xfrm>
                <a:off x="19337" y="5698459"/>
                <a:ext cx="11600548" cy="704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b="0" i="1" smtClean="0">
                              <a:solidFill>
                                <a:schemeClr val="bg1"/>
                              </a:solidFill>
                              <a:latin typeface="Cambria Math" panose="02040503050406030204" pitchFamily="18" charset="0"/>
                              <a:ea typeface="Microsoft YaHei" panose="020B0503020204020204" pitchFamily="34" charset="-122"/>
                            </a:rPr>
                          </m:ctrlPr>
                        </m:fPr>
                        <m:num>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d>
                            </m:e>
                          </m:d>
                        </m:num>
                        <m:den>
                          <m:r>
                            <a:rPr kumimoji="1" lang="en-US" altLang="zh-CN" b="0" i="1" smtClean="0">
                              <a:solidFill>
                                <a:schemeClr val="bg1"/>
                              </a:solidFill>
                              <a:latin typeface="Cambria Math" panose="02040503050406030204" pitchFamily="18" charset="0"/>
                              <a:ea typeface="Microsoft YaHei" panose="020B0503020204020204" pitchFamily="34" charset="-122"/>
                            </a:rPr>
                            <m:t>𝜕𝜌</m:t>
                          </m:r>
                        </m:den>
                      </m:f>
                      <m:r>
                        <a:rPr kumimoji="1" lang="en-US" altLang="zh-CN"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r>
                                <a:rPr kumimoji="1" lang="en-US" altLang="zh-CN" i="1">
                                  <a:solidFill>
                                    <a:schemeClr val="bg1"/>
                                  </a:solidFill>
                                  <a:latin typeface="Cambria Math" panose="02040503050406030204" pitchFamily="18" charset="0"/>
                                  <a:ea typeface="Microsoft YaHei" panose="020B0503020204020204" pitchFamily="34" charset="-122"/>
                                </a:rPr>
                                <m:t>𝑔</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d>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𝜔</m:t>
                                              </m:r>
                                            </m:e>
                                            <m:sub>
                                              <m:r>
                                                <a:rPr kumimoji="1" lang="en-US" altLang="zh-CN" i="1">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𝜔</m:t>
                                              </m:r>
                                            </m:e>
                                            <m:sub>
                                              <m:r>
                                                <a:rPr kumimoji="1" lang="en-US" altLang="zh-CN" i="1">
                                                  <a:solidFill>
                                                    <a:schemeClr val="accent5"/>
                                                  </a:solidFill>
                                                  <a:latin typeface="Cambria Math" panose="02040503050406030204" pitchFamily="18" charset="0"/>
                                                  <a:ea typeface="Microsoft YaHei" panose="020B0503020204020204" pitchFamily="34" charset="-122"/>
                                                </a:rPr>
                                                <m:t>2</m:t>
                                              </m:r>
                                            </m:sub>
                                          </m:sSub>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𝜎</m:t>
                                              </m:r>
                                            </m:e>
                                            <m:sub>
                                              <m:r>
                                                <a:rPr kumimoji="1" lang="en-US" altLang="zh-CN" i="1">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𝜎</m:t>
                                              </m:r>
                                            </m:e>
                                            <m:sub>
                                              <m:r>
                                                <a:rPr kumimoji="1" lang="en-US" altLang="zh-CN" i="1">
                                                  <a:solidFill>
                                                    <a:schemeClr val="accent5"/>
                                                  </a:solidFill>
                                                  <a:latin typeface="Cambria Math" panose="02040503050406030204" pitchFamily="18" charset="0"/>
                                                  <a:ea typeface="Microsoft YaHei" panose="020B0503020204020204" pitchFamily="34" charset="-122"/>
                                                </a:rPr>
                                                <m:t>2</m:t>
                                              </m:r>
                                            </m:sub>
                                          </m:sSub>
                                        </m:e>
                                      </m:d>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b="0" i="0" smtClean="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d>
                                      <m:func>
                                        <m:funcPr>
                                          <m:ctrlPr>
                                            <a:rPr kumimoji="1" lang="en-US" altLang="zh-CN"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a:solidFill>
                                                <a:schemeClr val="bg1"/>
                                              </a:solidFill>
                                              <a:latin typeface="Cambria Math" panose="02040503050406030204" pitchFamily="18" charset="0"/>
                                              <a:ea typeface="Microsoft YaHei" panose="020B0503020204020204" pitchFamily="34" charset="-122"/>
                                            </a:rPr>
                                            <m:t>exp</m:t>
                                          </m:r>
                                        </m:fName>
                                        <m:e>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𝑗</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d>
                                            </m:e>
                                          </m:d>
                                        </m:e>
                                      </m:func>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007EED25-0D62-62D2-267C-54B7234F31D2}"/>
                  </a:ext>
                </a:extLst>
              </p:cNvPr>
              <p:cNvSpPr txBox="1">
                <a:spLocks noRot="1" noChangeAspect="1" noMove="1" noResize="1" noEditPoints="1" noAdjustHandles="1" noChangeArrowheads="1" noChangeShapeType="1" noTextEdit="1"/>
              </p:cNvSpPr>
              <p:nvPr/>
            </p:nvSpPr>
            <p:spPr>
              <a:xfrm>
                <a:off x="19337" y="5698459"/>
                <a:ext cx="11600548" cy="704552"/>
              </a:xfrm>
              <a:prstGeom prst="rect">
                <a:avLst/>
              </a:prstGeom>
              <a:blipFill>
                <a:blip r:embed="rId6"/>
                <a:stretch>
                  <a:fillRect t="-152632" b="-2298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18267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5454B-6959-9F8C-4B67-56563C2D90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1C8C75-8A6A-E6E7-4A5E-567303DB2365}"/>
              </a:ext>
            </a:extLst>
          </p:cNvPr>
          <p:cNvSpPr>
            <a:spLocks noGrp="1"/>
          </p:cNvSpPr>
          <p:nvPr>
            <p:ph type="title"/>
          </p:nvPr>
        </p:nvSpPr>
        <p:spPr/>
        <p:txBody>
          <a:bodyPr/>
          <a:lstStyle/>
          <a:p>
            <a:r>
              <a:rPr kumimoji="1" lang="en-US" altLang="zh-CN" dirty="0"/>
              <a:t>Prove Price Theorem</a:t>
            </a:r>
            <a:endParaRPr kumimoji="1"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1177278-F9DC-819C-B01D-DDA7363B3934}"/>
                  </a:ext>
                </a:extLst>
              </p:cNvPr>
              <p:cNvSpPr txBox="1"/>
              <p:nvPr/>
            </p:nvSpPr>
            <p:spPr>
              <a:xfrm>
                <a:off x="295726" y="1423342"/>
                <a:ext cx="11600548" cy="704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b="0" i="1" smtClean="0">
                              <a:solidFill>
                                <a:schemeClr val="bg1"/>
                              </a:solidFill>
                              <a:latin typeface="Cambria Math" panose="02040503050406030204" pitchFamily="18" charset="0"/>
                              <a:ea typeface="Microsoft YaHei" panose="020B0503020204020204" pitchFamily="34" charset="-122"/>
                            </a:rPr>
                          </m:ctrlPr>
                        </m:fPr>
                        <m:num>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d>
                            </m:e>
                          </m:d>
                        </m:num>
                        <m:den>
                          <m:r>
                            <a:rPr kumimoji="1" lang="en-US" altLang="zh-CN" b="0" i="1" smtClean="0">
                              <a:solidFill>
                                <a:schemeClr val="bg1"/>
                              </a:solidFill>
                              <a:latin typeface="Cambria Math" panose="02040503050406030204" pitchFamily="18" charset="0"/>
                              <a:ea typeface="Microsoft YaHei" panose="020B0503020204020204" pitchFamily="34" charset="-122"/>
                            </a:rPr>
                            <m:t>𝜕𝜌</m:t>
                          </m:r>
                        </m:den>
                      </m:f>
                      <m:r>
                        <a:rPr kumimoji="1" lang="en-US" altLang="zh-CN"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r>
                                <a:rPr kumimoji="1" lang="en-US" altLang="zh-CN" i="1">
                                  <a:solidFill>
                                    <a:schemeClr val="bg1"/>
                                  </a:solidFill>
                                  <a:latin typeface="Cambria Math" panose="02040503050406030204" pitchFamily="18" charset="0"/>
                                  <a:ea typeface="Microsoft YaHei" panose="020B0503020204020204" pitchFamily="34" charset="-122"/>
                                </a:rPr>
                                <m:t>𝑔</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d>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𝜔</m:t>
                                              </m:r>
                                            </m:e>
                                            <m:sub>
                                              <m:r>
                                                <a:rPr kumimoji="1" lang="en-US" altLang="zh-CN" i="1">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𝜔</m:t>
                                              </m:r>
                                            </m:e>
                                            <m:sub>
                                              <m:r>
                                                <a:rPr kumimoji="1" lang="en-US" altLang="zh-CN" i="1">
                                                  <a:solidFill>
                                                    <a:schemeClr val="accent5"/>
                                                  </a:solidFill>
                                                  <a:latin typeface="Cambria Math" panose="02040503050406030204" pitchFamily="18" charset="0"/>
                                                  <a:ea typeface="Microsoft YaHei" panose="020B0503020204020204" pitchFamily="34" charset="-122"/>
                                                </a:rPr>
                                                <m:t>2</m:t>
                                              </m:r>
                                            </m:sub>
                                          </m:sSub>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𝜎</m:t>
                                              </m:r>
                                            </m:e>
                                            <m:sub>
                                              <m:r>
                                                <a:rPr kumimoji="1" lang="en-US" altLang="zh-CN" i="1">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𝜎</m:t>
                                              </m:r>
                                            </m:e>
                                            <m:sub>
                                              <m:r>
                                                <a:rPr kumimoji="1" lang="en-US" altLang="zh-CN" i="1">
                                                  <a:solidFill>
                                                    <a:schemeClr val="accent5"/>
                                                  </a:solidFill>
                                                  <a:latin typeface="Cambria Math" panose="02040503050406030204" pitchFamily="18" charset="0"/>
                                                  <a:ea typeface="Microsoft YaHei" panose="020B0503020204020204" pitchFamily="34" charset="-122"/>
                                                </a:rPr>
                                                <m:t>2</m:t>
                                              </m:r>
                                            </m:sub>
                                          </m:sSub>
                                        </m:e>
                                      </m:d>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b="0" i="0" smtClean="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d>
                                      <m:func>
                                        <m:funcPr>
                                          <m:ctrlPr>
                                            <a:rPr kumimoji="1" lang="en-US" altLang="zh-CN"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a:solidFill>
                                                <a:schemeClr val="bg1"/>
                                              </a:solidFill>
                                              <a:latin typeface="Cambria Math" panose="02040503050406030204" pitchFamily="18" charset="0"/>
                                              <a:ea typeface="Microsoft YaHei" panose="020B0503020204020204" pitchFamily="34" charset="-122"/>
                                            </a:rPr>
                                            <m:t>exp</m:t>
                                          </m:r>
                                        </m:fName>
                                        <m:e>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𝑗</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d>
                                            </m:e>
                                          </m:d>
                                        </m:e>
                                      </m:func>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31177278-F9DC-819C-B01D-DDA7363B3934}"/>
                  </a:ext>
                </a:extLst>
              </p:cNvPr>
              <p:cNvSpPr txBox="1">
                <a:spLocks noRot="1" noChangeAspect="1" noMove="1" noResize="1" noEditPoints="1" noAdjustHandles="1" noChangeArrowheads="1" noChangeShapeType="1" noTextEdit="1"/>
              </p:cNvSpPr>
              <p:nvPr/>
            </p:nvSpPr>
            <p:spPr>
              <a:xfrm>
                <a:off x="295726" y="1423342"/>
                <a:ext cx="11600548" cy="704552"/>
              </a:xfrm>
              <a:prstGeom prst="rect">
                <a:avLst/>
              </a:prstGeom>
              <a:blipFill>
                <a:blip r:embed="rId2"/>
                <a:stretch>
                  <a:fillRect t="-150877" b="-231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BA25EB5-8FE1-5DFA-C09B-C0E98E8CE4BF}"/>
                  </a:ext>
                </a:extLst>
              </p:cNvPr>
              <p:cNvSpPr txBox="1"/>
              <p:nvPr/>
            </p:nvSpPr>
            <p:spPr>
              <a:xfrm>
                <a:off x="295726" y="2288262"/>
                <a:ext cx="10227159" cy="704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𝜎</m:t>
                          </m:r>
                        </m:e>
                        <m:sub>
                          <m:r>
                            <a:rPr kumimoji="1" lang="en-US" altLang="zh-CN" i="1">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𝜎</m:t>
                          </m:r>
                        </m:e>
                        <m:sub>
                          <m:r>
                            <a:rPr kumimoji="1" lang="en-US" altLang="zh-CN" i="1">
                              <a:solidFill>
                                <a:schemeClr val="accent5"/>
                              </a:solidFill>
                              <a:latin typeface="Cambria Math" panose="02040503050406030204" pitchFamily="18" charset="0"/>
                              <a:ea typeface="Microsoft YaHei" panose="020B0503020204020204" pitchFamily="34" charset="-122"/>
                            </a:rPr>
                            <m:t>2</m:t>
                          </m:r>
                        </m:sub>
                      </m:sSub>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r>
                                <a:rPr kumimoji="1" lang="en-US" altLang="zh-CN" i="1">
                                  <a:solidFill>
                                    <a:schemeClr val="bg1"/>
                                  </a:solidFill>
                                  <a:latin typeface="Cambria Math" panose="02040503050406030204" pitchFamily="18" charset="0"/>
                                  <a:ea typeface="Microsoft YaHei" panose="020B0503020204020204" pitchFamily="34" charset="-122"/>
                                </a:rPr>
                                <m:t>𝑔</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d>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𝜔</m:t>
                                              </m:r>
                                            </m:e>
                                            <m:sub>
                                              <m:r>
                                                <a:rPr kumimoji="1" lang="en-US" altLang="zh-CN" i="1">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𝜔</m:t>
                                              </m:r>
                                            </m:e>
                                            <m:sub>
                                              <m:r>
                                                <a:rPr kumimoji="1" lang="en-US" altLang="zh-CN" i="1">
                                                  <a:solidFill>
                                                    <a:schemeClr val="accent5"/>
                                                  </a:solidFill>
                                                  <a:latin typeface="Cambria Math" panose="02040503050406030204" pitchFamily="18" charset="0"/>
                                                  <a:ea typeface="Microsoft YaHei" panose="020B0503020204020204" pitchFamily="34" charset="-122"/>
                                                </a:rPr>
                                                <m:t>2</m:t>
                                              </m:r>
                                            </m:sub>
                                          </m:sSub>
                                        </m:e>
                                      </m:d>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b="0" i="0" smtClean="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d>
                                      <m:func>
                                        <m:funcPr>
                                          <m:ctrlPr>
                                            <a:rPr kumimoji="1" lang="en-US" altLang="zh-CN"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a:solidFill>
                                                <a:schemeClr val="bg1"/>
                                              </a:solidFill>
                                              <a:latin typeface="Cambria Math" panose="02040503050406030204" pitchFamily="18" charset="0"/>
                                              <a:ea typeface="Microsoft YaHei" panose="020B0503020204020204" pitchFamily="34" charset="-122"/>
                                            </a:rPr>
                                            <m:t>exp</m:t>
                                          </m:r>
                                        </m:fName>
                                        <m:e>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𝑗</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d>
                                            </m:e>
                                          </m:d>
                                        </m:e>
                                      </m:func>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9BA25EB5-8FE1-5DFA-C09B-C0E98E8CE4BF}"/>
                  </a:ext>
                </a:extLst>
              </p:cNvPr>
              <p:cNvSpPr txBox="1">
                <a:spLocks noRot="1" noChangeAspect="1" noMove="1" noResize="1" noEditPoints="1" noAdjustHandles="1" noChangeArrowheads="1" noChangeShapeType="1" noTextEdit="1"/>
              </p:cNvSpPr>
              <p:nvPr/>
            </p:nvSpPr>
            <p:spPr>
              <a:xfrm>
                <a:off x="295726" y="2288262"/>
                <a:ext cx="10227159" cy="704552"/>
              </a:xfrm>
              <a:prstGeom prst="rect">
                <a:avLst/>
              </a:prstGeom>
              <a:blipFill>
                <a:blip r:embed="rId3"/>
                <a:stretch>
                  <a:fillRect l="-993" t="-155357" b="-23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3182CF3-7F16-4DD8-8CAA-877E2A6132DE}"/>
                  </a:ext>
                </a:extLst>
              </p:cNvPr>
              <p:cNvSpPr txBox="1"/>
              <p:nvPr/>
            </p:nvSpPr>
            <p:spPr>
              <a:xfrm>
                <a:off x="295726" y="3153182"/>
                <a:ext cx="10297306" cy="704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𝜎</m:t>
                          </m:r>
                        </m:e>
                        <m:sub>
                          <m:r>
                            <a:rPr kumimoji="1" lang="en-US" altLang="zh-CN" i="1">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𝜎</m:t>
                          </m:r>
                        </m:e>
                        <m:sub>
                          <m:r>
                            <a:rPr kumimoji="1" lang="en-US" altLang="zh-CN" i="1">
                              <a:solidFill>
                                <a:schemeClr val="accent5"/>
                              </a:solidFill>
                              <a:latin typeface="Cambria Math" panose="02040503050406030204" pitchFamily="18" charset="0"/>
                              <a:ea typeface="Microsoft YaHei" panose="020B0503020204020204" pitchFamily="34" charset="-122"/>
                            </a:rPr>
                            <m:t>2</m:t>
                          </m:r>
                        </m:sub>
                      </m:sSub>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r>
                                <a:rPr kumimoji="1" lang="en-US" altLang="zh-CN" i="1">
                                  <a:solidFill>
                                    <a:schemeClr val="bg1"/>
                                  </a:solidFill>
                                  <a:latin typeface="Cambria Math" panose="02040503050406030204" pitchFamily="18" charset="0"/>
                                  <a:ea typeface="Microsoft YaHei" panose="020B0503020204020204" pitchFamily="34" charset="-122"/>
                                </a:rPr>
                                <m:t>𝑔</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d>
                              <m:f>
                                <m:fPr>
                                  <m:ctrlPr>
                                    <a:rPr kumimoji="1" lang="en-US" altLang="zh-CN"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m:t>
                                      </m:r>
                                    </m:e>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den>
                              </m:f>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𝑋</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𝑋</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d>
                                      <m:func>
                                        <m:funcPr>
                                          <m:ctrlPr>
                                            <a:rPr kumimoji="1" lang="en-US" altLang="zh-CN"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a:solidFill>
                                                <a:schemeClr val="bg1"/>
                                              </a:solidFill>
                                              <a:latin typeface="Cambria Math" panose="02040503050406030204" pitchFamily="18" charset="0"/>
                                              <a:ea typeface="Microsoft YaHei" panose="020B0503020204020204" pitchFamily="34" charset="-122"/>
                                            </a:rPr>
                                            <m:t>exp</m:t>
                                          </m:r>
                                        </m:fName>
                                        <m:e>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𝑗</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d>
                                            </m:e>
                                          </m:d>
                                        </m:e>
                                      </m:func>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𝜔</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13182CF3-7F16-4DD8-8CAA-877E2A6132DE}"/>
                  </a:ext>
                </a:extLst>
              </p:cNvPr>
              <p:cNvSpPr txBox="1">
                <a:spLocks noRot="1" noChangeAspect="1" noMove="1" noResize="1" noEditPoints="1" noAdjustHandles="1" noChangeArrowheads="1" noChangeShapeType="1" noTextEdit="1"/>
              </p:cNvSpPr>
              <p:nvPr/>
            </p:nvSpPr>
            <p:spPr>
              <a:xfrm>
                <a:off x="295726" y="3153182"/>
                <a:ext cx="10297306" cy="704552"/>
              </a:xfrm>
              <a:prstGeom prst="rect">
                <a:avLst/>
              </a:prstGeom>
              <a:blipFill>
                <a:blip r:embed="rId4"/>
                <a:stretch>
                  <a:fillRect l="-369" t="-155357" b="-233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ADCD240-81EC-79FA-8129-834B68BBC538}"/>
                  </a:ext>
                </a:extLst>
              </p:cNvPr>
              <p:cNvSpPr txBox="1"/>
              <p:nvPr/>
            </p:nvSpPr>
            <p:spPr>
              <a:xfrm>
                <a:off x="295726" y="4018102"/>
                <a:ext cx="5878982" cy="704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𝜎</m:t>
                          </m:r>
                        </m:e>
                        <m:sub>
                          <m:r>
                            <a:rPr kumimoji="1" lang="en-US" altLang="zh-CN" i="1">
                              <a:solidFill>
                                <a:schemeClr val="accent5"/>
                              </a:solidFill>
                              <a:latin typeface="Cambria Math" panose="02040503050406030204" pitchFamily="18" charset="0"/>
                              <a:ea typeface="Microsoft YaHei" panose="020B0503020204020204" pitchFamily="34" charset="-122"/>
                            </a:rPr>
                            <m:t>1</m:t>
                          </m:r>
                        </m:sub>
                      </m:sSub>
                      <m:sSub>
                        <m:sSubPr>
                          <m:ctrlPr>
                            <a:rPr kumimoji="1" lang="en-US" altLang="zh-CN" i="1">
                              <a:solidFill>
                                <a:schemeClr val="accent5"/>
                              </a:solidFill>
                              <a:latin typeface="Cambria Math" panose="02040503050406030204" pitchFamily="18" charset="0"/>
                              <a:ea typeface="Microsoft YaHei" panose="020B0503020204020204" pitchFamily="34" charset="-122"/>
                            </a:rPr>
                          </m:ctrlPr>
                        </m:sSubPr>
                        <m:e>
                          <m:r>
                            <a:rPr kumimoji="1" lang="en-US" altLang="zh-CN" i="1">
                              <a:solidFill>
                                <a:schemeClr val="accent5"/>
                              </a:solidFill>
                              <a:latin typeface="Cambria Math" panose="02040503050406030204" pitchFamily="18" charset="0"/>
                              <a:ea typeface="Microsoft YaHei" panose="020B0503020204020204" pitchFamily="34" charset="-122"/>
                            </a:rPr>
                            <m:t>𝜎</m:t>
                          </m:r>
                        </m:e>
                        <m:sub>
                          <m:r>
                            <a:rPr kumimoji="1" lang="en-US" altLang="zh-CN" i="1">
                              <a:solidFill>
                                <a:schemeClr val="accent5"/>
                              </a:solidFill>
                              <a:latin typeface="Cambria Math" panose="02040503050406030204" pitchFamily="18" charset="0"/>
                              <a:ea typeface="Microsoft YaHei" panose="020B0503020204020204" pitchFamily="34" charset="-122"/>
                            </a:rPr>
                            <m:t>2</m:t>
                          </m:r>
                        </m:sub>
                      </m:sSub>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nary>
                            <m:naryPr>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ub>
                            <m:sup>
                              <m:r>
                                <a:rPr kumimoji="1" lang="en-US" altLang="zh-CN" i="1">
                                  <a:solidFill>
                                    <a:schemeClr val="bg1"/>
                                  </a:solidFill>
                                  <a:latin typeface="Cambria Math" panose="02040503050406030204" pitchFamily="18" charset="0"/>
                                  <a:ea typeface="Microsoft YaHei" panose="020B0503020204020204" pitchFamily="34" charset="-122"/>
                                </a:rPr>
                                <m:t>+∞</m:t>
                              </m:r>
                            </m:sup>
                            <m:e>
                              <m:r>
                                <a:rPr kumimoji="1" lang="en-US" altLang="zh-CN" i="1">
                                  <a:solidFill>
                                    <a:schemeClr val="bg1"/>
                                  </a:solidFill>
                                  <a:latin typeface="Cambria Math" panose="02040503050406030204" pitchFamily="18" charset="0"/>
                                  <a:ea typeface="Microsoft YaHei" panose="020B0503020204020204" pitchFamily="34" charset="-122"/>
                                </a:rPr>
                                <m:t>𝑔</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d>
                              <m:f>
                                <m:fPr>
                                  <m:ctrlPr>
                                    <a:rPr kumimoji="1" lang="en-US" altLang="zh-CN"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m:t>
                                      </m:r>
                                    </m:e>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𝜔</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den>
                              </m:f>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𝑓</m:t>
                                  </m:r>
                                </m:e>
                                <m:sub>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𝑋</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𝑥</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1</m:t>
                                  </m:r>
                                </m:sub>
                              </m:sSub>
                            </m:e>
                          </m:nary>
                          <m:r>
                            <a:rPr kumimoji="1" lang="en-US" altLang="zh-CN" i="1">
                              <a:solidFill>
                                <a:schemeClr val="bg1"/>
                              </a:solidFill>
                              <a:latin typeface="Cambria Math" panose="02040503050406030204" pitchFamily="18" charset="0"/>
                              <a:ea typeface="Microsoft YaHei" panose="020B0503020204020204" pitchFamily="34" charset="-122"/>
                            </a:rPr>
                            <m:t>𝑑</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𝑥</m:t>
                              </m:r>
                            </m:e>
                            <m:sub>
                              <m:r>
                                <a:rPr kumimoji="1" lang="en-US" altLang="zh-CN" i="1">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EADCD240-81EC-79FA-8129-834B68BBC538}"/>
                  </a:ext>
                </a:extLst>
              </p:cNvPr>
              <p:cNvSpPr txBox="1">
                <a:spLocks noRot="1" noChangeAspect="1" noMove="1" noResize="1" noEditPoints="1" noAdjustHandles="1" noChangeArrowheads="1" noChangeShapeType="1" noTextEdit="1"/>
              </p:cNvSpPr>
              <p:nvPr/>
            </p:nvSpPr>
            <p:spPr>
              <a:xfrm>
                <a:off x="295726" y="4018102"/>
                <a:ext cx="5878982" cy="704552"/>
              </a:xfrm>
              <a:prstGeom prst="rect">
                <a:avLst/>
              </a:prstGeom>
              <a:blipFill>
                <a:blip r:embed="rId5"/>
                <a:stretch>
                  <a:fillRect l="-1078" t="-155357" b="-23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35F488A-A73D-20E0-5432-6546CF286375}"/>
                  </a:ext>
                </a:extLst>
              </p:cNvPr>
              <p:cNvSpPr txBox="1"/>
              <p:nvPr/>
            </p:nvSpPr>
            <p:spPr>
              <a:xfrm>
                <a:off x="6257498" y="4170323"/>
                <a:ext cx="4489755" cy="400110"/>
              </a:xfrm>
              <a:prstGeom prst="rect">
                <a:avLst/>
              </a:prstGeom>
              <a:noFill/>
            </p:spPr>
            <p:txBody>
              <a:bodyPr wrap="none" rtlCol="0">
                <a:spAutoFit/>
              </a:bodyPr>
              <a:lstStyle/>
              <a:p>
                <a:pPr algn="l"/>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增长在无穷远处增长不能太快</a:t>
                </a:r>
              </a:p>
            </p:txBody>
          </p:sp>
        </mc:Choice>
        <mc:Fallback xmlns="">
          <p:sp>
            <p:nvSpPr>
              <p:cNvPr id="16" name="文本框 15">
                <a:extLst>
                  <a:ext uri="{FF2B5EF4-FFF2-40B4-BE49-F238E27FC236}">
                    <a16:creationId xmlns:a16="http://schemas.microsoft.com/office/drawing/2014/main" id="{435F488A-A73D-20E0-5432-6546CF286375}"/>
                  </a:ext>
                </a:extLst>
              </p:cNvPr>
              <p:cNvSpPr txBox="1">
                <a:spLocks noRot="1" noChangeAspect="1" noMove="1" noResize="1" noEditPoints="1" noAdjustHandles="1" noChangeArrowheads="1" noChangeShapeType="1" noTextEdit="1"/>
              </p:cNvSpPr>
              <p:nvPr/>
            </p:nvSpPr>
            <p:spPr>
              <a:xfrm>
                <a:off x="6257498" y="4170323"/>
                <a:ext cx="4489755" cy="400110"/>
              </a:xfrm>
              <a:prstGeom prst="rect">
                <a:avLst/>
              </a:prstGeom>
              <a:blipFill>
                <a:blip r:embed="rId6"/>
                <a:stretch>
                  <a:fillRect t="-9375" r="-282" b="-28125"/>
                </a:stretch>
              </a:blipFill>
            </p:spPr>
            <p:txBody>
              <a:bodyPr/>
              <a:lstStyle/>
              <a:p>
                <a:r>
                  <a:rPr lang="zh-CN" altLang="en-US">
                    <a:noFill/>
                  </a:rPr>
                  <a:t> </a:t>
                </a:r>
              </a:p>
            </p:txBody>
          </p:sp>
        </mc:Fallback>
      </mc:AlternateContent>
      <p:sp>
        <p:nvSpPr>
          <p:cNvPr id="17" name="右箭头 16">
            <a:extLst>
              <a:ext uri="{FF2B5EF4-FFF2-40B4-BE49-F238E27FC236}">
                <a16:creationId xmlns:a16="http://schemas.microsoft.com/office/drawing/2014/main" id="{F283B7C3-D2E0-F782-F3AE-443864A18BF4}"/>
              </a:ext>
            </a:extLst>
          </p:cNvPr>
          <p:cNvSpPr/>
          <p:nvPr/>
        </p:nvSpPr>
        <p:spPr>
          <a:xfrm>
            <a:off x="802785" y="5122764"/>
            <a:ext cx="1535289" cy="30480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A8FCE592-A53B-1D4A-E8CE-DA7B8B008675}"/>
              </a:ext>
            </a:extLst>
          </p:cNvPr>
          <p:cNvSpPr txBox="1"/>
          <p:nvPr/>
        </p:nvSpPr>
        <p:spPr>
          <a:xfrm>
            <a:off x="965135" y="4722654"/>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分部积分</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80D1C19-B16C-583F-CCA1-10470293E027}"/>
                  </a:ext>
                </a:extLst>
              </p:cNvPr>
              <p:cNvSpPr txBox="1"/>
              <p:nvPr/>
            </p:nvSpPr>
            <p:spPr>
              <a:xfrm>
                <a:off x="2481088" y="4888808"/>
                <a:ext cx="6822380" cy="88780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B80D1C19-B16C-583F-CCA1-10470293E027}"/>
                  </a:ext>
                </a:extLst>
              </p:cNvPr>
              <p:cNvSpPr txBox="1">
                <a:spLocks noRot="1" noChangeAspect="1" noMove="1" noResize="1" noEditPoints="1" noAdjustHandles="1" noChangeArrowheads="1" noChangeShapeType="1" noTextEdit="1"/>
              </p:cNvSpPr>
              <p:nvPr/>
            </p:nvSpPr>
            <p:spPr>
              <a:xfrm>
                <a:off x="2481088" y="4888808"/>
                <a:ext cx="6822380" cy="887807"/>
              </a:xfrm>
              <a:prstGeom prst="rect">
                <a:avLst/>
              </a:prstGeom>
              <a:blipFill>
                <a:blip r:embed="rId7"/>
                <a:stretch>
                  <a:fillRect l="-1115" t="-127778" b="-19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B9F23A7-75A0-C84B-6858-1909F1651815}"/>
                  </a:ext>
                </a:extLst>
              </p:cNvPr>
              <p:cNvSpPr txBox="1"/>
              <p:nvPr/>
            </p:nvSpPr>
            <p:spPr>
              <a:xfrm>
                <a:off x="2816576" y="5942769"/>
                <a:ext cx="3279424" cy="7866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0" name="文本框 19">
                <a:extLst>
                  <a:ext uri="{FF2B5EF4-FFF2-40B4-BE49-F238E27FC236}">
                    <a16:creationId xmlns:a16="http://schemas.microsoft.com/office/drawing/2014/main" id="{9B9F23A7-75A0-C84B-6858-1909F1651815}"/>
                  </a:ext>
                </a:extLst>
              </p:cNvPr>
              <p:cNvSpPr txBox="1">
                <a:spLocks noRot="1" noChangeAspect="1" noMove="1" noResize="1" noEditPoints="1" noAdjustHandles="1" noChangeArrowheads="1" noChangeShapeType="1" noTextEdit="1"/>
              </p:cNvSpPr>
              <p:nvPr/>
            </p:nvSpPr>
            <p:spPr>
              <a:xfrm>
                <a:off x="2816576" y="5942769"/>
                <a:ext cx="3279424" cy="78669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39004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05DDA-B142-C131-4AAD-C8A1A04AE674}"/>
              </a:ext>
            </a:extLst>
          </p:cNvPr>
          <p:cNvSpPr>
            <a:spLocks noGrp="1"/>
          </p:cNvSpPr>
          <p:nvPr>
            <p:ph type="title"/>
          </p:nvPr>
        </p:nvSpPr>
        <p:spPr/>
        <p:txBody>
          <a:bodyPr/>
          <a:lstStyle/>
          <a:p>
            <a:r>
              <a:rPr kumimoji="1" lang="en-US" altLang="zh-CN" dirty="0" err="1"/>
              <a:t>ReLU</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B41EA8-7233-7210-E6E1-42A4F0EB24EC}"/>
                  </a:ext>
                </a:extLst>
              </p:cNvPr>
              <p:cNvSpPr txBox="1"/>
              <p:nvPr/>
            </p:nvSpPr>
            <p:spPr>
              <a:xfrm>
                <a:off x="8794668" y="1393007"/>
                <a:ext cx="3045064" cy="77886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ReLU</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&amp;,</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e>
                            <m:e>
                              <m:r>
                                <a:rPr kumimoji="1" lang="en-US" altLang="zh-CN" sz="2000" b="0" i="1" smtClean="0">
                                  <a:solidFill>
                                    <a:schemeClr val="bg1"/>
                                  </a:solidFill>
                                  <a:latin typeface="Cambria Math" panose="02040503050406030204" pitchFamily="18" charset="0"/>
                                  <a:ea typeface="Microsoft YaHei" panose="020B0503020204020204" pitchFamily="34" charset="-122"/>
                                </a:rPr>
                                <m:t>0&amp;,</m:t>
                              </m:r>
                              <m:r>
                                <a:rPr kumimoji="1" lang="en-US" altLang="zh-CN" sz="2000" b="0" i="1" smtClean="0">
                                  <a:solidFill>
                                    <a:schemeClr val="bg1"/>
                                  </a:solidFill>
                                  <a:latin typeface="Cambria Math" panose="02040503050406030204" pitchFamily="18" charset="0"/>
                                  <a:ea typeface="Microsoft YaHei" panose="020B0503020204020204" pitchFamily="34" charset="-122"/>
                                </a:rPr>
                                <m:t>𝑜𝑡h𝑒𝑟𝑤𝑖𝑠𝑒</m:t>
                              </m:r>
                            </m:e>
                          </m:eqAr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FEB41EA8-7233-7210-E6E1-42A4F0EB24EC}"/>
                  </a:ext>
                </a:extLst>
              </p:cNvPr>
              <p:cNvSpPr txBox="1">
                <a:spLocks noRot="1" noChangeAspect="1" noMove="1" noResize="1" noEditPoints="1" noAdjustHandles="1" noChangeArrowheads="1" noChangeShapeType="1" noTextEdit="1"/>
              </p:cNvSpPr>
              <p:nvPr/>
            </p:nvSpPr>
            <p:spPr>
              <a:xfrm>
                <a:off x="8794668" y="1393007"/>
                <a:ext cx="3045064" cy="778868"/>
              </a:xfrm>
              <a:prstGeom prst="rect">
                <a:avLst/>
              </a:prstGeom>
              <a:blipFill>
                <a:blip r:embed="rId2"/>
                <a:stretch>
                  <a:fillRect t="-195161" b="-2838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F096BBD-2099-ECE6-54F0-4431B82CBA00}"/>
                  </a:ext>
                </a:extLst>
              </p:cNvPr>
              <p:cNvSpPr txBox="1"/>
              <p:nvPr/>
            </p:nvSpPr>
            <p:spPr>
              <a:xfrm>
                <a:off x="783771" y="1793174"/>
                <a:ext cx="9856520" cy="4302075"/>
              </a:xfrm>
              <a:prstGeom prst="rect">
                <a:avLst/>
              </a:prstGeom>
              <a:noFill/>
            </p:spPr>
            <p:txBody>
              <a:bodyPr wrap="square" rtlCol="0">
                <a:spAutoFit/>
              </a:bodyPr>
              <a:lstStyle/>
              <a:p>
                <a:pPr marL="457200" indent="-457200" algn="l">
                  <a:lnSpc>
                    <a:spcPct val="150000"/>
                  </a:lnSpc>
                  <a:buFont typeface="+mj-lt"/>
                  <a:buAutoNum type="arabicPeriod"/>
                </a:pPr>
                <a:r>
                  <a:rPr kumimoji="1" lang="zh-CN" altLang="en-US" sz="2000" dirty="0">
                    <a:solidFill>
                      <a:schemeClr val="bg1"/>
                    </a:solidFill>
                    <a:latin typeface="Microsoft YaHei" panose="020B0503020204020204" pitchFamily="34" charset="-122"/>
                    <a:ea typeface="Microsoft YaHei" panose="020B0503020204020204" pitchFamily="34" charset="-122"/>
                  </a:rPr>
                  <a:t>确定</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ReLU</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ReLU</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457200" indent="-457200" algn="l">
                  <a:lnSpc>
                    <a:spcPct val="150000"/>
                  </a:lnSpc>
                  <a:buFont typeface="+mj-lt"/>
                  <a:buAutoNum type="arabicPeriod"/>
                </a:pPr>
                <a:r>
                  <a:rPr kumimoji="1" lang="zh-CN" altLang="en-US" sz="2000" dirty="0">
                    <a:solidFill>
                      <a:schemeClr val="bg1"/>
                    </a:solidFill>
                    <a:latin typeface="Microsoft YaHei" panose="020B0503020204020204" pitchFamily="34" charset="-122"/>
                    <a:ea typeface="Microsoft YaHei" panose="020B0503020204020204" pitchFamily="34" charset="-122"/>
                  </a:rPr>
                  <a:t>求导</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ReLU</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ReLU</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𝑈</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𝑈</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lgn="l">
                  <a:lnSpc>
                    <a:spcPct val="150000"/>
                  </a:lnSpc>
                  <a:buFont typeface="+mj-lt"/>
                  <a:buAutoNum type="arabicPeriod"/>
                </a:pPr>
                <a:r>
                  <a:rPr kumimoji="1" lang="zh-CN" altLang="en-US" sz="2000" dirty="0">
                    <a:solidFill>
                      <a:schemeClr val="bg1"/>
                    </a:solidFill>
                    <a:latin typeface="Microsoft YaHei" panose="020B0503020204020204" pitchFamily="34" charset="-122"/>
                    <a:ea typeface="Microsoft YaHei" panose="020B0503020204020204" pitchFamily="34" charset="-122"/>
                  </a:rPr>
                  <a:t>解微分方程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𝑈</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𝑈</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&gt;0,</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&gt;0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4</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arcsin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func>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h</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4</m:t>
                          </m:r>
                        </m:den>
                      </m:f>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arcsin</m:t>
                          </m:r>
                        </m:fName>
                        <m:e>
                          <m:r>
                            <a:rPr kumimoji="1" lang="en-US" altLang="zh-CN" sz="2000" i="1">
                              <a:solidFill>
                                <a:schemeClr val="bg1"/>
                              </a:solidFill>
                              <a:latin typeface="Cambria Math" panose="02040503050406030204" pitchFamily="18" charset="0"/>
                              <a:ea typeface="Microsoft YaHei" panose="020B0503020204020204" pitchFamily="34" charset="-122"/>
                            </a:rPr>
                            <m:t>𝜌</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h</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4</m:t>
                          </m:r>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AF096BBD-2099-ECE6-54F0-4431B82CBA00}"/>
                  </a:ext>
                </a:extLst>
              </p:cNvPr>
              <p:cNvSpPr txBox="1">
                <a:spLocks noRot="1" noChangeAspect="1" noMove="1" noResize="1" noEditPoints="1" noAdjustHandles="1" noChangeArrowheads="1" noChangeShapeType="1" noTextEdit="1"/>
              </p:cNvSpPr>
              <p:nvPr/>
            </p:nvSpPr>
            <p:spPr>
              <a:xfrm>
                <a:off x="783771" y="1793174"/>
                <a:ext cx="9856520" cy="4302075"/>
              </a:xfrm>
              <a:prstGeom prst="rect">
                <a:avLst/>
              </a:prstGeom>
              <a:blipFill>
                <a:blip r:embed="rId3"/>
                <a:stretch>
                  <a:fillRect l="-77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DC55E48-2036-F50A-4A53-DF9972E8A0E0}"/>
              </a:ext>
            </a:extLst>
          </p:cNvPr>
          <p:cNvSpPr txBox="1"/>
          <p:nvPr/>
        </p:nvSpPr>
        <p:spPr>
          <a:xfrm>
            <a:off x="8094371" y="3122067"/>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阶跃函数</a:t>
            </a:r>
          </a:p>
        </p:txBody>
      </p:sp>
      <p:sp>
        <p:nvSpPr>
          <p:cNvPr id="6" name="文本框 5">
            <a:extLst>
              <a:ext uri="{FF2B5EF4-FFF2-40B4-BE49-F238E27FC236}">
                <a16:creationId xmlns:a16="http://schemas.microsoft.com/office/drawing/2014/main" id="{C6CEB85C-89F0-FF7A-5D4B-998863563285}"/>
              </a:ext>
            </a:extLst>
          </p:cNvPr>
          <p:cNvSpPr txBox="1"/>
          <p:nvPr/>
        </p:nvSpPr>
        <p:spPr>
          <a:xfrm>
            <a:off x="1074420" y="6263640"/>
            <a:ext cx="4288353"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高斯对付一般的非线性，比较简单。</a:t>
            </a:r>
          </a:p>
        </p:txBody>
      </p:sp>
    </p:spTree>
    <p:extLst>
      <p:ext uri="{BB962C8B-B14F-4D97-AF65-F5344CB8AC3E}">
        <p14:creationId xmlns:p14="http://schemas.microsoft.com/office/powerpoint/2010/main" val="12990179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910CF-1B7D-D08F-EC09-2150D8AF3423}"/>
              </a:ext>
            </a:extLst>
          </p:cNvPr>
          <p:cNvSpPr>
            <a:spLocks noGrp="1"/>
          </p:cNvSpPr>
          <p:nvPr>
            <p:ph type="title"/>
          </p:nvPr>
        </p:nvSpPr>
        <p:spPr/>
        <p:txBody>
          <a:bodyPr/>
          <a:lstStyle/>
          <a:p>
            <a:r>
              <a:rPr kumimoji="1" lang="en-US" altLang="zh-CN" dirty="0"/>
              <a:t>GP Regression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DBAA335-95F1-1997-C88F-9DC8BA7F35DC}"/>
                  </a:ext>
                </a:extLst>
              </p:cNvPr>
              <p:cNvSpPr txBox="1"/>
              <p:nvPr/>
            </p:nvSpPr>
            <p:spPr>
              <a:xfrm>
                <a:off x="588275" y="1400537"/>
                <a:ext cx="10215553"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回归任务：假设有一组数据</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，通过历史预测未来，想要知道</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7DBAA335-95F1-1997-C88F-9DC8BA7F35DC}"/>
                  </a:ext>
                </a:extLst>
              </p:cNvPr>
              <p:cNvSpPr txBox="1">
                <a:spLocks noRot="1" noChangeAspect="1" noMove="1" noResize="1" noEditPoints="1" noAdjustHandles="1" noChangeArrowheads="1" noChangeShapeType="1" noTextEdit="1"/>
              </p:cNvSpPr>
              <p:nvPr/>
            </p:nvSpPr>
            <p:spPr>
              <a:xfrm>
                <a:off x="588275" y="1400537"/>
                <a:ext cx="10215553" cy="400110"/>
              </a:xfrm>
              <a:prstGeom prst="rect">
                <a:avLst/>
              </a:prstGeom>
              <a:blipFill>
                <a:blip r:embed="rId2"/>
                <a:stretch>
                  <a:fillRect l="-621" t="-9375" b="-2812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201EB6C2-B7B7-08FA-26C6-329964293CF2}"/>
              </a:ext>
            </a:extLst>
          </p:cNvPr>
          <p:cNvSpPr txBox="1"/>
          <p:nvPr/>
        </p:nvSpPr>
        <p:spPr>
          <a:xfrm>
            <a:off x="588275" y="2152891"/>
            <a:ext cx="6962162"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我们希望通过数据挖掘，从中挖掘出回归规律</a:t>
            </a:r>
            <a:r>
              <a:rPr kumimoji="1" lang="en-US" altLang="zh-CN" sz="2000" dirty="0">
                <a:solidFill>
                  <a:schemeClr val="bg1"/>
                </a:solidFill>
                <a:latin typeface="Microsoft YaHei" panose="020B0503020204020204" pitchFamily="34" charset="-122"/>
                <a:ea typeface="Microsoft YaHei" panose="020B0503020204020204" pitchFamily="34" charset="-122"/>
              </a:rPr>
              <a:t>——Adaptive</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5" name="右箭头 4">
            <a:extLst>
              <a:ext uri="{FF2B5EF4-FFF2-40B4-BE49-F238E27FC236}">
                <a16:creationId xmlns:a16="http://schemas.microsoft.com/office/drawing/2014/main" id="{1B18D2DC-965C-FBA5-D337-826C4D3C27E0}"/>
              </a:ext>
            </a:extLst>
          </p:cNvPr>
          <p:cNvSpPr/>
          <p:nvPr/>
        </p:nvSpPr>
        <p:spPr>
          <a:xfrm>
            <a:off x="694481" y="3125165"/>
            <a:ext cx="775504" cy="821802"/>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88A8B1A3-09B6-7F6F-A0D6-6F82D25CEA44}"/>
              </a:ext>
            </a:extLst>
          </p:cNvPr>
          <p:cNvSpPr txBox="1"/>
          <p:nvPr/>
        </p:nvSpPr>
        <p:spPr>
          <a:xfrm>
            <a:off x="1666754" y="3336011"/>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高斯过程回归</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ACDCBCA-A8D6-8C5B-5C4A-CADAEBDDEA94}"/>
                  </a:ext>
                </a:extLst>
              </p:cNvPr>
              <p:cNvSpPr txBox="1"/>
              <p:nvPr/>
            </p:nvSpPr>
            <p:spPr>
              <a:xfrm>
                <a:off x="1203767" y="4282633"/>
                <a:ext cx="10498082" cy="205902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将</a:t>
                </a:r>
                <a14:m>
                  <m:oMath xmlns:m="http://schemas.openxmlformats.org/officeDocument/2006/math">
                    <m:d>
                      <m:dPr>
                        <m:begChr m:val="（"/>
                        <m:endChr m:val="）"/>
                        <m:ctrlPr>
                          <a:rPr kumimoji="1" lang="zh-CN" altLang="en-US"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估计高斯过程的参数：</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0" smtClean="0">
                        <a:solidFill>
                          <a:schemeClr val="bg1"/>
                        </a:solidFill>
                        <a:latin typeface="Cambria Math" panose="02040503050406030204" pitchFamily="18" charset="0"/>
                        <a:ea typeface="Microsoft YaHei" panose="020B0503020204020204" pitchFamily="34" charset="-122"/>
                      </a:rPr>
                      <m:t>𝚺</m:t>
                    </m:r>
                  </m:oMath>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b="1" dirty="0">
                    <a:solidFill>
                      <a:schemeClr val="bg1"/>
                    </a:solidFill>
                    <a:latin typeface="Microsoft YaHei" panose="020B0503020204020204" pitchFamily="34" charset="-122"/>
                    <a:ea typeface="Microsoft YaHei" panose="020B0503020204020204" pitchFamily="34" charset="-122"/>
                  </a:rPr>
                  <a:t>如果协方差能够估计，那么就</a:t>
                </a:r>
                <a:r>
                  <a:rPr kumimoji="1" lang="en-US" altLang="zh-CN" sz="2000" b="1" dirty="0">
                    <a:solidFill>
                      <a:schemeClr val="bg1"/>
                    </a:solidFill>
                    <a:latin typeface="Microsoft YaHei" panose="020B0503020204020204" pitchFamily="34" charset="-122"/>
                    <a:ea typeface="Microsoft YaHei" panose="020B0503020204020204" pitchFamily="34" charset="-122"/>
                  </a:rPr>
                  <a:t>Inference: </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𝒕</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𝟏</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𝟐</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𝒕</m:t>
                            </m:r>
                          </m:e>
                        </m:d>
                      </m:e>
                    </m:d>
                  </m:oMath>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𝒕</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𝒕</m:t>
                              </m:r>
                            </m:sub>
                          </m:sSub>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𝒕</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𝑪</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𝒕</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𝒕</m:t>
                          </m:r>
                        </m:sub>
                      </m:sSub>
                      <m:sSubSup>
                        <m:sSub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1" i="1" smtClean="0">
                              <a:solidFill>
                                <a:schemeClr val="bg1"/>
                              </a:solidFill>
                              <a:latin typeface="Cambria Math" panose="02040503050406030204" pitchFamily="18" charset="0"/>
                              <a:ea typeface="Microsoft YaHei" panose="020B0503020204020204" pitchFamily="34" charset="-122"/>
                            </a:rPr>
                            <m:t>𝑪</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𝒕</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bSup>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𝒕</m:t>
                                  </m:r>
                                </m:sub>
                              </m:sSub>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𝒕</m:t>
                                  </m:r>
                                </m:sub>
                              </m:sSub>
                            </m:e>
                          </m:d>
                        </m:e>
                      </m:d>
                    </m:oMath>
                  </m:oMathPara>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EACDCBCA-A8D6-8C5B-5C4A-CADAEBDDEA94}"/>
                  </a:ext>
                </a:extLst>
              </p:cNvPr>
              <p:cNvSpPr txBox="1">
                <a:spLocks noRot="1" noChangeAspect="1" noMove="1" noResize="1" noEditPoints="1" noAdjustHandles="1" noChangeArrowheads="1" noChangeShapeType="1" noTextEdit="1"/>
              </p:cNvSpPr>
              <p:nvPr/>
            </p:nvSpPr>
            <p:spPr>
              <a:xfrm>
                <a:off x="1203767" y="4282633"/>
                <a:ext cx="10498082" cy="2059025"/>
              </a:xfrm>
              <a:prstGeom prst="rect">
                <a:avLst/>
              </a:prstGeom>
              <a:blipFill>
                <a:blip r:embed="rId3"/>
                <a:stretch>
                  <a:fillRect l="-483"/>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4A7C8038-50CE-DCB0-BF60-DE413A82BDF3}"/>
              </a:ext>
            </a:extLst>
          </p:cNvPr>
          <p:cNvSpPr txBox="1"/>
          <p:nvPr/>
        </p:nvSpPr>
        <p:spPr>
          <a:xfrm>
            <a:off x="4900100" y="4454411"/>
            <a:ext cx="4083169" cy="338554"/>
          </a:xfrm>
          <a:prstGeom prst="rect">
            <a:avLst/>
          </a:prstGeom>
          <a:noFill/>
        </p:spPr>
        <p:txBody>
          <a:bodyPr wrap="none" rtlCol="0">
            <a:spAutoFit/>
          </a:bodyPr>
          <a:lstStyle/>
          <a:p>
            <a:pPr algn="l"/>
            <a:r>
              <a:rPr kumimoji="1" lang="zh-CN" altLang="en-US" sz="1600" dirty="0">
                <a:solidFill>
                  <a:schemeClr val="bg1"/>
                </a:solidFill>
                <a:latin typeface="Microsoft YaHei" panose="020B0503020204020204" pitchFamily="34" charset="-122"/>
                <a:ea typeface="Microsoft YaHei" panose="020B0503020204020204" pitchFamily="34" charset="-122"/>
              </a:rPr>
              <a:t>从确定函数到随机过程，这是思想上的创新</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A3AFC2B-6619-BA94-6792-15C224063D9F}"/>
                  </a:ext>
                </a:extLst>
              </p:cNvPr>
              <p:cNvSpPr txBox="1"/>
              <p:nvPr/>
            </p:nvSpPr>
            <p:spPr>
              <a:xfrm>
                <a:off x="9264243" y="4372978"/>
                <a:ext cx="2729145" cy="41998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d>
                        <m:d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4A3AFC2B-6619-BA94-6792-15C224063D9F}"/>
                  </a:ext>
                </a:extLst>
              </p:cNvPr>
              <p:cNvSpPr txBox="1">
                <a:spLocks noRot="1" noChangeAspect="1" noMove="1" noResize="1" noEditPoints="1" noAdjustHandles="1" noChangeArrowheads="1" noChangeShapeType="1" noTextEdit="1"/>
              </p:cNvSpPr>
              <p:nvPr/>
            </p:nvSpPr>
            <p:spPr>
              <a:xfrm>
                <a:off x="9264243" y="4372978"/>
                <a:ext cx="2729145" cy="419987"/>
              </a:xfrm>
              <a:prstGeom prst="rect">
                <a:avLst/>
              </a:prstGeom>
              <a:blipFill>
                <a:blip r:embed="rId4"/>
                <a:stretch>
                  <a:fillRect b="-8824"/>
                </a:stretch>
              </a:blipFill>
            </p:spPr>
            <p:txBody>
              <a:bodyPr/>
              <a:lstStyle/>
              <a:p>
                <a:r>
                  <a:rPr lang="zh-CN" altLang="en-US">
                    <a:noFill/>
                  </a:rPr>
                  <a:t> </a:t>
                </a:r>
              </a:p>
            </p:txBody>
          </p:sp>
        </mc:Fallback>
      </mc:AlternateContent>
      <p:sp>
        <p:nvSpPr>
          <p:cNvPr id="10" name="下箭头 9">
            <a:extLst>
              <a:ext uri="{FF2B5EF4-FFF2-40B4-BE49-F238E27FC236}">
                <a16:creationId xmlns:a16="http://schemas.microsoft.com/office/drawing/2014/main" id="{0061B0A5-A2D8-4685-645B-E7D2A17AC9B4}"/>
              </a:ext>
            </a:extLst>
          </p:cNvPr>
          <p:cNvSpPr/>
          <p:nvPr/>
        </p:nvSpPr>
        <p:spPr>
          <a:xfrm>
            <a:off x="10305535" y="5053914"/>
            <a:ext cx="370703" cy="691978"/>
          </a:xfrm>
          <a:prstGeom prst="down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5489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CCDF3C-A958-D280-6ED8-4568CAE04564}"/>
              </a:ext>
            </a:extLst>
          </p:cNvPr>
          <p:cNvSpPr>
            <a:spLocks noGrp="1"/>
          </p:cNvSpPr>
          <p:nvPr>
            <p:ph type="title"/>
          </p:nvPr>
        </p:nvSpPr>
        <p:spPr/>
        <p:txBody>
          <a:bodyPr/>
          <a:lstStyle/>
          <a:p>
            <a:r>
              <a:rPr kumimoji="1" lang="en-US" altLang="zh-CN" dirty="0"/>
              <a:t>Integral</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198C590-8BBD-EE1C-72E6-3045FC34201B}"/>
                  </a:ext>
                </a:extLst>
              </p:cNvPr>
              <p:cNvSpPr txBox="1"/>
              <p:nvPr/>
            </p:nvSpPr>
            <p:spPr>
              <a:xfrm>
                <a:off x="838200" y="1413067"/>
                <a:ext cx="10983432" cy="514743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高斯积分：高斯积分在本次课程中使用地非常频繁，这里单独讨论下。有以下积分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𝐼</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平方，极坐标变换：</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𝐼</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ub>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𝑑𝑥𝑑𝑦</m:t>
                          </m:r>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ub>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𝜌</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nary>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𝜌</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up>
                          </m:sSup>
                        </m:e>
                      </m:d>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lang="zh-CN" altLang="en-US">
                                  <a:latin typeface="Cambria Math" panose="02040503050406030204" pitchFamily="18" charset="0"/>
                                </a:rPr>
                                <m:t>​</m:t>
                              </m:r>
                            </m:e>
                          </m:d>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𝜋</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𝑎</m:t>
                          </m:r>
                        </m:den>
                      </m:f>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𝐼</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𝜋</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𝑎</m:t>
                              </m:r>
                            </m:den>
                          </m:f>
                        </m:e>
                      </m:ra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B198C590-8BBD-EE1C-72E6-3045FC34201B}"/>
                  </a:ext>
                </a:extLst>
              </p:cNvPr>
              <p:cNvSpPr txBox="1">
                <a:spLocks noRot="1" noChangeAspect="1" noMove="1" noResize="1" noEditPoints="1" noAdjustHandles="1" noChangeArrowheads="1" noChangeShapeType="1" noTextEdit="1"/>
              </p:cNvSpPr>
              <p:nvPr/>
            </p:nvSpPr>
            <p:spPr>
              <a:xfrm>
                <a:off x="838200" y="1413067"/>
                <a:ext cx="10983432" cy="5147435"/>
              </a:xfrm>
              <a:prstGeom prst="rect">
                <a:avLst/>
              </a:prstGeom>
              <a:blipFill>
                <a:blip r:embed="rId2"/>
                <a:stretch>
                  <a:fillRect l="-578" t="-10099" b="-14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77971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5B126-02B9-FDB4-1B2E-3636522F52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789E206-C04C-5CB5-5411-0A35611063C4}"/>
              </a:ext>
            </a:extLst>
          </p:cNvPr>
          <p:cNvSpPr>
            <a:spLocks noGrp="1"/>
          </p:cNvSpPr>
          <p:nvPr>
            <p:ph type="title"/>
          </p:nvPr>
        </p:nvSpPr>
        <p:spPr/>
        <p:txBody>
          <a:bodyPr/>
          <a:lstStyle/>
          <a:p>
            <a:r>
              <a:rPr kumimoji="1" lang="en-US" altLang="zh-CN" dirty="0"/>
              <a:t>GP Regression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24E92B-0D35-669E-8DC2-A6DDE761688D}"/>
                  </a:ext>
                </a:extLst>
              </p:cNvPr>
              <p:cNvSpPr txBox="1"/>
              <p:nvPr/>
            </p:nvSpPr>
            <p:spPr>
              <a:xfrm>
                <a:off x="588275" y="1400537"/>
                <a:ext cx="10215553"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回归任务：假设有一组数据</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，通过历史预测未来，想要知道</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24E92B-0D35-669E-8DC2-A6DDE761688D}"/>
                  </a:ext>
                </a:extLst>
              </p:cNvPr>
              <p:cNvSpPr txBox="1">
                <a:spLocks noRot="1" noChangeAspect="1" noMove="1" noResize="1" noEditPoints="1" noAdjustHandles="1" noChangeArrowheads="1" noChangeShapeType="1" noTextEdit="1"/>
              </p:cNvSpPr>
              <p:nvPr/>
            </p:nvSpPr>
            <p:spPr>
              <a:xfrm>
                <a:off x="588275" y="1400537"/>
                <a:ext cx="10215553" cy="400110"/>
              </a:xfrm>
              <a:prstGeom prst="rect">
                <a:avLst/>
              </a:prstGeom>
              <a:blipFill>
                <a:blip r:embed="rId2"/>
                <a:stretch>
                  <a:fillRect l="-621" t="-9375"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CC68A4F-26AA-9B00-373A-9434204BFAD1}"/>
                  </a:ext>
                </a:extLst>
              </p:cNvPr>
              <p:cNvSpPr txBox="1"/>
              <p:nvPr/>
            </p:nvSpPr>
            <p:spPr>
              <a:xfrm>
                <a:off x="838200" y="2021339"/>
                <a:ext cx="10498082" cy="205902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将</a:t>
                </a:r>
                <a14:m>
                  <m:oMath xmlns:m="http://schemas.openxmlformats.org/officeDocument/2006/math">
                    <m:d>
                      <m:dPr>
                        <m:begChr m:val="（"/>
                        <m:endChr m:val="）"/>
                        <m:ctrlPr>
                          <a:rPr kumimoji="1" lang="zh-CN" altLang="en-US"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估计高斯过程的参数：</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0" smtClean="0">
                        <a:solidFill>
                          <a:schemeClr val="bg1"/>
                        </a:solidFill>
                        <a:latin typeface="Cambria Math" panose="02040503050406030204" pitchFamily="18" charset="0"/>
                        <a:ea typeface="Microsoft YaHei" panose="020B0503020204020204" pitchFamily="34" charset="-122"/>
                      </a:rPr>
                      <m:t>𝚺</m:t>
                    </m:r>
                  </m:oMath>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b="1" dirty="0">
                    <a:solidFill>
                      <a:schemeClr val="bg1"/>
                    </a:solidFill>
                    <a:latin typeface="Microsoft YaHei" panose="020B0503020204020204" pitchFamily="34" charset="-122"/>
                    <a:ea typeface="Microsoft YaHei" panose="020B0503020204020204" pitchFamily="34" charset="-122"/>
                  </a:rPr>
                  <a:t>如果协方差能够估计，那么就</a:t>
                </a:r>
                <a:r>
                  <a:rPr kumimoji="1" lang="en-US" altLang="zh-CN" sz="2000" b="1" dirty="0">
                    <a:solidFill>
                      <a:schemeClr val="bg1"/>
                    </a:solidFill>
                    <a:latin typeface="Microsoft YaHei" panose="020B0503020204020204" pitchFamily="34" charset="-122"/>
                    <a:ea typeface="Microsoft YaHei" panose="020B0503020204020204" pitchFamily="34" charset="-122"/>
                  </a:rPr>
                  <a:t>Inference: </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𝒕</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𝟏</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𝟐</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𝒕</m:t>
                            </m:r>
                          </m:e>
                        </m:d>
                      </m:e>
                    </m:d>
                  </m:oMath>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𝒕</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𝒕</m:t>
                              </m:r>
                            </m:sub>
                          </m:sSub>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𝒕</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accent5"/>
                              </a:solidFill>
                              <a:latin typeface="Cambria Math" panose="02040503050406030204" pitchFamily="18" charset="0"/>
                              <a:ea typeface="Microsoft YaHei" panose="020B0503020204020204" pitchFamily="34" charset="-122"/>
                            </a:rPr>
                            <m:t>𝑪</m:t>
                          </m:r>
                        </m:e>
                        <m:sub>
                          <m:r>
                            <a:rPr kumimoji="1" lang="en-US" altLang="zh-CN" sz="2000" b="1" i="1" smtClean="0">
                              <a:solidFill>
                                <a:schemeClr val="accent5"/>
                              </a:solidFill>
                              <a:latin typeface="Cambria Math" panose="02040503050406030204" pitchFamily="18" charset="0"/>
                              <a:ea typeface="Microsoft YaHei" panose="020B0503020204020204" pitchFamily="34" charset="-122"/>
                            </a:rPr>
                            <m:t>𝒕</m:t>
                          </m:r>
                          <m:r>
                            <a:rPr kumimoji="1" lang="en-US" altLang="zh-CN" sz="2000" b="1" i="1" smtClean="0">
                              <a:solidFill>
                                <a:schemeClr val="accent5"/>
                              </a:solidFill>
                              <a:latin typeface="Cambria Math" panose="02040503050406030204" pitchFamily="18" charset="0"/>
                              <a:ea typeface="Microsoft YaHei" panose="020B0503020204020204" pitchFamily="34" charset="-122"/>
                            </a:rPr>
                            <m:t>+</m:t>
                          </m:r>
                          <m:r>
                            <a:rPr kumimoji="1" lang="en-US" altLang="zh-CN" sz="2000" b="1" i="1" smtClean="0">
                              <a:solidFill>
                                <a:schemeClr val="accent5"/>
                              </a:solidFill>
                              <a:latin typeface="Cambria Math" panose="02040503050406030204" pitchFamily="18" charset="0"/>
                              <a:ea typeface="Microsoft YaHei" panose="020B0503020204020204" pitchFamily="34" charset="-122"/>
                            </a:rPr>
                            <m:t>𝟏</m:t>
                          </m:r>
                          <m:r>
                            <a:rPr kumimoji="1" lang="en-US" altLang="zh-CN" sz="2000" b="1" i="1" smtClean="0">
                              <a:solidFill>
                                <a:schemeClr val="accent5"/>
                              </a:solidFill>
                              <a:latin typeface="Cambria Math" panose="02040503050406030204" pitchFamily="18" charset="0"/>
                              <a:ea typeface="Microsoft YaHei" panose="020B0503020204020204" pitchFamily="34" charset="-122"/>
                            </a:rPr>
                            <m:t>,</m:t>
                          </m:r>
                          <m:r>
                            <a:rPr kumimoji="1" lang="en-US" altLang="zh-CN" sz="2000" b="1" i="1" smtClean="0">
                              <a:solidFill>
                                <a:schemeClr val="accent5"/>
                              </a:solidFill>
                              <a:latin typeface="Cambria Math" panose="02040503050406030204" pitchFamily="18" charset="0"/>
                              <a:ea typeface="Microsoft YaHei" panose="020B0503020204020204" pitchFamily="34" charset="-122"/>
                            </a:rPr>
                            <m:t>𝟏</m:t>
                          </m:r>
                          <m:r>
                            <a:rPr kumimoji="1" lang="en-US" altLang="zh-CN" sz="2000" b="1" i="1" smtClean="0">
                              <a:solidFill>
                                <a:schemeClr val="accent5"/>
                              </a:solidFill>
                              <a:latin typeface="Cambria Math" panose="02040503050406030204" pitchFamily="18" charset="0"/>
                              <a:ea typeface="Microsoft YaHei" panose="020B0503020204020204" pitchFamily="34" charset="-122"/>
                            </a:rPr>
                            <m:t>:</m:t>
                          </m:r>
                          <m:r>
                            <a:rPr kumimoji="1" lang="en-US" altLang="zh-CN" sz="2000" b="1" i="1" smtClean="0">
                              <a:solidFill>
                                <a:schemeClr val="accent5"/>
                              </a:solidFill>
                              <a:latin typeface="Cambria Math" panose="02040503050406030204" pitchFamily="18" charset="0"/>
                              <a:ea typeface="Microsoft YaHei" panose="020B0503020204020204" pitchFamily="34" charset="-122"/>
                            </a:rPr>
                            <m:t>𝒕</m:t>
                          </m:r>
                        </m:sub>
                      </m:sSub>
                      <m:sSubSup>
                        <m:sSubSupPr>
                          <m:ctrlPr>
                            <a:rPr kumimoji="1" lang="en-US" altLang="zh-CN" sz="2000" b="1" i="1" smtClean="0">
                              <a:solidFill>
                                <a:schemeClr val="accent5"/>
                              </a:solidFill>
                              <a:latin typeface="Cambria Math" panose="02040503050406030204" pitchFamily="18" charset="0"/>
                              <a:ea typeface="Microsoft YaHei" panose="020B0503020204020204" pitchFamily="34" charset="-122"/>
                            </a:rPr>
                          </m:ctrlPr>
                        </m:sSubSupPr>
                        <m:e>
                          <m:r>
                            <a:rPr kumimoji="1" lang="en-US" altLang="zh-CN" sz="2000" b="1" i="1" smtClean="0">
                              <a:solidFill>
                                <a:schemeClr val="accent5"/>
                              </a:solidFill>
                              <a:latin typeface="Cambria Math" panose="02040503050406030204" pitchFamily="18" charset="0"/>
                              <a:ea typeface="Microsoft YaHei" panose="020B0503020204020204" pitchFamily="34" charset="-122"/>
                            </a:rPr>
                            <m:t>𝑪</m:t>
                          </m:r>
                        </m:e>
                        <m:sub>
                          <m:r>
                            <a:rPr kumimoji="1" lang="en-US" altLang="zh-CN" sz="2000" b="1" i="1" smtClean="0">
                              <a:solidFill>
                                <a:schemeClr val="accent5"/>
                              </a:solidFill>
                              <a:latin typeface="Cambria Math" panose="02040503050406030204" pitchFamily="18" charset="0"/>
                              <a:ea typeface="Microsoft YaHei" panose="020B0503020204020204" pitchFamily="34" charset="-122"/>
                            </a:rPr>
                            <m:t>𝟏</m:t>
                          </m:r>
                          <m:r>
                            <a:rPr kumimoji="1" lang="en-US" altLang="zh-CN" sz="2000" b="1" i="1" smtClean="0">
                              <a:solidFill>
                                <a:schemeClr val="accent5"/>
                              </a:solidFill>
                              <a:latin typeface="Cambria Math" panose="02040503050406030204" pitchFamily="18" charset="0"/>
                              <a:ea typeface="Microsoft YaHei" panose="020B0503020204020204" pitchFamily="34" charset="-122"/>
                            </a:rPr>
                            <m:t>:</m:t>
                          </m:r>
                          <m:r>
                            <a:rPr kumimoji="1" lang="en-US" altLang="zh-CN" sz="2000" b="1" i="1" smtClean="0">
                              <a:solidFill>
                                <a:schemeClr val="accent5"/>
                              </a:solidFill>
                              <a:latin typeface="Cambria Math" panose="02040503050406030204" pitchFamily="18" charset="0"/>
                              <a:ea typeface="Microsoft YaHei" panose="020B0503020204020204" pitchFamily="34" charset="-122"/>
                            </a:rPr>
                            <m:t>𝒕</m:t>
                          </m:r>
                        </m:sub>
                        <m:sup>
                          <m:r>
                            <a:rPr kumimoji="1" lang="en-US" altLang="zh-CN" sz="2000" b="1" i="1" smtClean="0">
                              <a:solidFill>
                                <a:schemeClr val="accent5"/>
                              </a:solidFill>
                              <a:latin typeface="Cambria Math" panose="02040503050406030204" pitchFamily="18" charset="0"/>
                              <a:ea typeface="Microsoft YaHei" panose="020B0503020204020204" pitchFamily="34" charset="-122"/>
                            </a:rPr>
                            <m:t>−</m:t>
                          </m:r>
                          <m:r>
                            <a:rPr kumimoji="1" lang="en-US" altLang="zh-CN" sz="2000" b="1" i="1" smtClean="0">
                              <a:solidFill>
                                <a:schemeClr val="accent5"/>
                              </a:solidFill>
                              <a:latin typeface="Cambria Math" panose="02040503050406030204" pitchFamily="18" charset="0"/>
                              <a:ea typeface="Microsoft YaHei" panose="020B0503020204020204" pitchFamily="34" charset="-122"/>
                            </a:rPr>
                            <m:t>𝟏</m:t>
                          </m:r>
                        </m:sup>
                      </m:sSubSup>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𝒕</m:t>
                                  </m:r>
                                </m:sub>
                              </m:sSub>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𝒕</m:t>
                                  </m:r>
                                </m:sub>
                              </m:sSub>
                            </m:e>
                          </m:d>
                        </m:e>
                      </m:d>
                    </m:oMath>
                  </m:oMathPara>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CC68A4F-26AA-9B00-373A-9434204BFAD1}"/>
                  </a:ext>
                </a:extLst>
              </p:cNvPr>
              <p:cNvSpPr txBox="1">
                <a:spLocks noRot="1" noChangeAspect="1" noMove="1" noResize="1" noEditPoints="1" noAdjustHandles="1" noChangeArrowheads="1" noChangeShapeType="1" noTextEdit="1"/>
              </p:cNvSpPr>
              <p:nvPr/>
            </p:nvSpPr>
            <p:spPr>
              <a:xfrm>
                <a:off x="838200" y="2021339"/>
                <a:ext cx="10498082" cy="2059025"/>
              </a:xfrm>
              <a:prstGeom prst="rect">
                <a:avLst/>
              </a:prstGeom>
              <a:blipFill>
                <a:blip r:embed="rId3"/>
                <a:stretch>
                  <a:fillRect l="-605"/>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0E9DF3FC-722D-8EB2-7A21-400E59BE82DF}"/>
              </a:ext>
            </a:extLst>
          </p:cNvPr>
          <p:cNvSpPr txBox="1"/>
          <p:nvPr/>
        </p:nvSpPr>
        <p:spPr>
          <a:xfrm>
            <a:off x="4534533" y="2193117"/>
            <a:ext cx="4083169" cy="338554"/>
          </a:xfrm>
          <a:prstGeom prst="rect">
            <a:avLst/>
          </a:prstGeom>
          <a:noFill/>
        </p:spPr>
        <p:txBody>
          <a:bodyPr wrap="none" rtlCol="0">
            <a:spAutoFit/>
          </a:bodyPr>
          <a:lstStyle/>
          <a:p>
            <a:pPr algn="l"/>
            <a:r>
              <a:rPr kumimoji="1" lang="zh-CN" altLang="en-US" sz="1600" dirty="0">
                <a:solidFill>
                  <a:schemeClr val="bg1"/>
                </a:solidFill>
                <a:latin typeface="Microsoft YaHei" panose="020B0503020204020204" pitchFamily="34" charset="-122"/>
                <a:ea typeface="Microsoft YaHei" panose="020B0503020204020204" pitchFamily="34" charset="-122"/>
              </a:rPr>
              <a:t>从确定函数到随机过程，这是思想上的创新</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458F6FA-0007-8AB7-2F35-9B428C352391}"/>
                  </a:ext>
                </a:extLst>
              </p:cNvPr>
              <p:cNvSpPr txBox="1"/>
              <p:nvPr/>
            </p:nvSpPr>
            <p:spPr>
              <a:xfrm>
                <a:off x="8898676" y="2111684"/>
                <a:ext cx="2729145" cy="41998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𝟏𝟐</m:t>
                          </m:r>
                        </m:sub>
                      </m:sSub>
                      <m:sSubSup>
                        <m:sSubSup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SupPr>
                        <m:e>
                          <m:r>
                            <a:rPr kumimoji="1" lang="en-US" altLang="zh-CN" sz="2000" b="1">
                              <a:solidFill>
                                <a:schemeClr val="accent5">
                                  <a:lumMod val="60000"/>
                                  <a:lumOff val="40000"/>
                                </a:schemeClr>
                              </a:solidFill>
                              <a:latin typeface="Cambria Math" panose="02040503050406030204" pitchFamily="18" charset="0"/>
                              <a:ea typeface="Microsoft YaHei" panose="020B0503020204020204" pitchFamily="34" charset="-122"/>
                            </a:rPr>
                            <m:t>𝚺</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𝟐𝟐</m:t>
                          </m:r>
                        </m:sub>
                        <m:sup>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𝟏</m:t>
                          </m:r>
                        </m:sup>
                      </m:sSubSup>
                      <m:d>
                        <m:d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𝒙</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𝝁</m:t>
                              </m:r>
                            </m:e>
                            <m:sub>
                              <m:r>
                                <a:rPr kumimoji="1" lang="en-US" altLang="zh-CN" sz="2000" b="1" i="1">
                                  <a:solidFill>
                                    <a:schemeClr val="accent5">
                                      <a:lumMod val="60000"/>
                                      <a:lumOff val="40000"/>
                                    </a:schemeClr>
                                  </a:solidFill>
                                  <a:latin typeface="Cambria Math" panose="02040503050406030204" pitchFamily="18" charset="0"/>
                                  <a:ea typeface="Microsoft YaHei" panose="020B0503020204020204" pitchFamily="34" charset="-122"/>
                                </a:rPr>
                                <m:t>𝟐</m:t>
                              </m:r>
                            </m:sub>
                          </m:sSub>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8458F6FA-0007-8AB7-2F35-9B428C352391}"/>
                  </a:ext>
                </a:extLst>
              </p:cNvPr>
              <p:cNvSpPr txBox="1">
                <a:spLocks noRot="1" noChangeAspect="1" noMove="1" noResize="1" noEditPoints="1" noAdjustHandles="1" noChangeArrowheads="1" noChangeShapeType="1" noTextEdit="1"/>
              </p:cNvSpPr>
              <p:nvPr/>
            </p:nvSpPr>
            <p:spPr>
              <a:xfrm>
                <a:off x="8898676" y="2111684"/>
                <a:ext cx="2729145" cy="419987"/>
              </a:xfrm>
              <a:prstGeom prst="rect">
                <a:avLst/>
              </a:prstGeom>
              <a:blipFill>
                <a:blip r:embed="rId4"/>
                <a:stretch>
                  <a:fillRect b="-8824"/>
                </a:stretch>
              </a:blipFill>
            </p:spPr>
            <p:txBody>
              <a:bodyPr/>
              <a:lstStyle/>
              <a:p>
                <a:r>
                  <a:rPr lang="zh-CN" altLang="en-US">
                    <a:noFill/>
                  </a:rPr>
                  <a:t> </a:t>
                </a:r>
              </a:p>
            </p:txBody>
          </p:sp>
        </mc:Fallback>
      </mc:AlternateContent>
      <p:sp>
        <p:nvSpPr>
          <p:cNvPr id="10" name="下箭头 9">
            <a:extLst>
              <a:ext uri="{FF2B5EF4-FFF2-40B4-BE49-F238E27FC236}">
                <a16:creationId xmlns:a16="http://schemas.microsoft.com/office/drawing/2014/main" id="{BCB5EF33-5C37-70B0-1D07-0355F5285019}"/>
              </a:ext>
            </a:extLst>
          </p:cNvPr>
          <p:cNvSpPr/>
          <p:nvPr/>
        </p:nvSpPr>
        <p:spPr>
          <a:xfrm>
            <a:off x="9939968" y="2792620"/>
            <a:ext cx="370703" cy="691978"/>
          </a:xfrm>
          <a:prstGeom prst="down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EF7CB599-3443-BB16-BE8B-BA72FEC392C3}"/>
              </a:ext>
            </a:extLst>
          </p:cNvPr>
          <p:cNvSpPr txBox="1"/>
          <p:nvPr/>
        </p:nvSpPr>
        <p:spPr>
          <a:xfrm>
            <a:off x="5129049" y="4156717"/>
            <a:ext cx="72006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估计</a:t>
            </a:r>
          </a:p>
        </p:txBody>
      </p:sp>
      <p:sp>
        <p:nvSpPr>
          <p:cNvPr id="12" name="圆角矩形 11">
            <a:extLst>
              <a:ext uri="{FF2B5EF4-FFF2-40B4-BE49-F238E27FC236}">
                <a16:creationId xmlns:a16="http://schemas.microsoft.com/office/drawing/2014/main" id="{FB696087-8690-B3D9-BC74-624DFB605E13}"/>
              </a:ext>
            </a:extLst>
          </p:cNvPr>
          <p:cNvSpPr/>
          <p:nvPr/>
        </p:nvSpPr>
        <p:spPr>
          <a:xfrm>
            <a:off x="5255172" y="3484598"/>
            <a:ext cx="1366345" cy="59576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7C2D513-07B0-1A47-7B5C-350EB5B8F42E}"/>
                  </a:ext>
                </a:extLst>
              </p:cNvPr>
              <p:cNvSpPr txBox="1"/>
              <p:nvPr/>
            </p:nvSpPr>
            <p:spPr>
              <a:xfrm>
                <a:off x="1141525" y="4881348"/>
                <a:ext cx="2296975" cy="44691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𝐶</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ub>
                          </m:sSub>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F7C2D513-07B0-1A47-7B5C-350EB5B8F42E}"/>
                  </a:ext>
                </a:extLst>
              </p:cNvPr>
              <p:cNvSpPr txBox="1">
                <a:spLocks noRot="1" noChangeAspect="1" noMove="1" noResize="1" noEditPoints="1" noAdjustHandles="1" noChangeArrowheads="1" noChangeShapeType="1" noTextEdit="1"/>
              </p:cNvSpPr>
              <p:nvPr/>
            </p:nvSpPr>
            <p:spPr>
              <a:xfrm>
                <a:off x="1141525" y="4881348"/>
                <a:ext cx="2296975" cy="446917"/>
              </a:xfrm>
              <a:prstGeom prst="rect">
                <a:avLst/>
              </a:prstGeom>
              <a:blipFill>
                <a:blip r:embed="rId5"/>
                <a:stretch>
                  <a:fillRect b="-8333"/>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18E7C144-BC61-FF03-5C3B-68BAE15C07F0}"/>
              </a:ext>
            </a:extLst>
          </p:cNvPr>
          <p:cNvSpPr txBox="1"/>
          <p:nvPr/>
        </p:nvSpPr>
        <p:spPr>
          <a:xfrm>
            <a:off x="346587" y="4461387"/>
            <a:ext cx="1617751"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假设均值为</a:t>
            </a:r>
            <a:r>
              <a:rPr kumimoji="1" lang="en-US" altLang="zh-CN" sz="2000" dirty="0">
                <a:solidFill>
                  <a:schemeClr val="bg1"/>
                </a:solidFill>
                <a:latin typeface="Microsoft YaHei" panose="020B0503020204020204" pitchFamily="34" charset="-122"/>
                <a:ea typeface="Microsoft YaHei" panose="020B0503020204020204" pitchFamily="34" charset="-122"/>
              </a:rPr>
              <a:t>0</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cxnSp>
        <p:nvCxnSpPr>
          <p:cNvPr id="16" name="直线连接符 15">
            <a:extLst>
              <a:ext uri="{FF2B5EF4-FFF2-40B4-BE49-F238E27FC236}">
                <a16:creationId xmlns:a16="http://schemas.microsoft.com/office/drawing/2014/main" id="{74BBCBCB-1B2D-85CD-FA60-80DBA156B47C}"/>
              </a:ext>
            </a:extLst>
          </p:cNvPr>
          <p:cNvCxnSpPr/>
          <p:nvPr/>
        </p:nvCxnSpPr>
        <p:spPr>
          <a:xfrm>
            <a:off x="2514600" y="5412658"/>
            <a:ext cx="833284"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43F5B7EE-C533-12C0-2FAD-FC494B18FBA9}"/>
              </a:ext>
            </a:extLst>
          </p:cNvPr>
          <p:cNvSpPr txBox="1"/>
          <p:nvPr/>
        </p:nvSpPr>
        <p:spPr>
          <a:xfrm>
            <a:off x="2650257" y="5412658"/>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核心</a:t>
            </a:r>
          </a:p>
        </p:txBody>
      </p:sp>
      <p:sp>
        <p:nvSpPr>
          <p:cNvPr id="18" name="文本框 17">
            <a:extLst>
              <a:ext uri="{FF2B5EF4-FFF2-40B4-BE49-F238E27FC236}">
                <a16:creationId xmlns:a16="http://schemas.microsoft.com/office/drawing/2014/main" id="{B2D5F5CF-798B-CE7D-B96C-46DCB9D855D6}"/>
              </a:ext>
            </a:extLst>
          </p:cNvPr>
          <p:cNvSpPr txBox="1"/>
          <p:nvPr/>
        </p:nvSpPr>
        <p:spPr>
          <a:xfrm>
            <a:off x="3704941" y="4881348"/>
            <a:ext cx="4288353"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回到实际情况，通常不会是理想高斯</a:t>
            </a:r>
          </a:p>
        </p:txBody>
      </p:sp>
      <p:sp>
        <p:nvSpPr>
          <p:cNvPr id="19" name="右箭头 18">
            <a:extLst>
              <a:ext uri="{FF2B5EF4-FFF2-40B4-BE49-F238E27FC236}">
                <a16:creationId xmlns:a16="http://schemas.microsoft.com/office/drawing/2014/main" id="{534C4CEF-B06C-0FD3-6ABB-50DECB9B57A9}"/>
              </a:ext>
            </a:extLst>
          </p:cNvPr>
          <p:cNvSpPr/>
          <p:nvPr/>
        </p:nvSpPr>
        <p:spPr>
          <a:xfrm>
            <a:off x="2440858" y="5950974"/>
            <a:ext cx="2278626" cy="125361"/>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7095EC3-15CB-800B-019D-4419E746930E}"/>
                  </a:ext>
                </a:extLst>
              </p:cNvPr>
              <p:cNvSpPr txBox="1"/>
              <p:nvPr/>
            </p:nvSpPr>
            <p:spPr>
              <a:xfrm>
                <a:off x="4830390" y="5813599"/>
                <a:ext cx="5397503"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Kernel Method </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𝐾</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a:t>
                </a:r>
                <a:r>
                  <a:rPr kumimoji="1" lang="en-US" altLang="zh-CN" sz="2000" dirty="0">
                    <a:solidFill>
                      <a:schemeClr val="bg1"/>
                    </a:solidFill>
                    <a:latin typeface="Microsoft YaHei" panose="020B0503020204020204" pitchFamily="34" charset="-122"/>
                    <a:ea typeface="Microsoft YaHei" panose="020B0503020204020204" pitchFamily="34" charset="-122"/>
                  </a:rPr>
                  <a:t>Kernel</a:t>
                </a:r>
                <a:r>
                  <a:rPr kumimoji="1" lang="zh-CN" altLang="en-US" sz="2000" dirty="0">
                    <a:solidFill>
                      <a:schemeClr val="bg1"/>
                    </a:solidFill>
                    <a:latin typeface="Microsoft YaHei" panose="020B0503020204020204" pitchFamily="34" charset="-122"/>
                    <a:ea typeface="Microsoft YaHei" panose="020B0503020204020204" pitchFamily="34" charset="-122"/>
                  </a:rPr>
                  <a:t>一定是正定的</a:t>
                </a:r>
              </a:p>
            </p:txBody>
          </p:sp>
        </mc:Choice>
        <mc:Fallback xmlns="">
          <p:sp>
            <p:nvSpPr>
              <p:cNvPr id="20" name="文本框 19">
                <a:extLst>
                  <a:ext uri="{FF2B5EF4-FFF2-40B4-BE49-F238E27FC236}">
                    <a16:creationId xmlns:a16="http://schemas.microsoft.com/office/drawing/2014/main" id="{C7095EC3-15CB-800B-019D-4419E746930E}"/>
                  </a:ext>
                </a:extLst>
              </p:cNvPr>
              <p:cNvSpPr txBox="1">
                <a:spLocks noRot="1" noChangeAspect="1" noMove="1" noResize="1" noEditPoints="1" noAdjustHandles="1" noChangeArrowheads="1" noChangeShapeType="1" noTextEdit="1"/>
              </p:cNvSpPr>
              <p:nvPr/>
            </p:nvSpPr>
            <p:spPr>
              <a:xfrm>
                <a:off x="4830390" y="5813599"/>
                <a:ext cx="5397503" cy="400110"/>
              </a:xfrm>
              <a:prstGeom prst="rect">
                <a:avLst/>
              </a:prstGeom>
              <a:blipFill>
                <a:blip r:embed="rId6"/>
                <a:stretch>
                  <a:fillRect l="-1174" t="-606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57EED33-A40A-59CA-3533-1B9B4FBA11FA}"/>
                  </a:ext>
                </a:extLst>
              </p:cNvPr>
              <p:cNvSpPr txBox="1"/>
              <p:nvPr/>
            </p:nvSpPr>
            <p:spPr>
              <a:xfrm>
                <a:off x="7405471" y="5134303"/>
                <a:ext cx="4647426" cy="783869"/>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For example: </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𝐾</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𝑖𝑗</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e>
                        </m:d>
                      </m:e>
                    </m:func>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057EED33-A40A-59CA-3533-1B9B4FBA11FA}"/>
                  </a:ext>
                </a:extLst>
              </p:cNvPr>
              <p:cNvSpPr txBox="1">
                <a:spLocks noRot="1" noChangeAspect="1" noMove="1" noResize="1" noEditPoints="1" noAdjustHandles="1" noChangeArrowheads="1" noChangeShapeType="1" noTextEdit="1"/>
              </p:cNvSpPr>
              <p:nvPr/>
            </p:nvSpPr>
            <p:spPr>
              <a:xfrm>
                <a:off x="7405471" y="5134303"/>
                <a:ext cx="4647426" cy="783869"/>
              </a:xfrm>
              <a:prstGeom prst="rect">
                <a:avLst/>
              </a:prstGeom>
              <a:blipFill>
                <a:blip r:embed="rId7"/>
                <a:stretch>
                  <a:fillRect l="-1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32689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3EFBD-F90D-2EDA-E95E-4553709FE54F}"/>
              </a:ext>
            </a:extLst>
          </p:cNvPr>
          <p:cNvSpPr>
            <a:spLocks noGrp="1"/>
          </p:cNvSpPr>
          <p:nvPr>
            <p:ph type="title"/>
          </p:nvPr>
        </p:nvSpPr>
        <p:spPr/>
        <p:txBody>
          <a:bodyPr/>
          <a:lstStyle/>
          <a:p>
            <a:r>
              <a:rPr kumimoji="1" lang="en-US" altLang="zh-CN" dirty="0"/>
              <a:t>Brown Motion</a:t>
            </a:r>
            <a:endParaRPr kumimoji="1" lang="zh-CN" altLang="en-US" dirty="0"/>
          </a:p>
        </p:txBody>
      </p:sp>
      <p:pic>
        <p:nvPicPr>
          <p:cNvPr id="1026" name="Picture 2" descr="Louis Jean Baptiste Alphonse Bachelier 1870-1946 French ...">
            <a:extLst>
              <a:ext uri="{FF2B5EF4-FFF2-40B4-BE49-F238E27FC236}">
                <a16:creationId xmlns:a16="http://schemas.microsoft.com/office/drawing/2014/main" id="{56F6B708-A407-9441-D00D-EEAE6F92F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72" y="1423555"/>
            <a:ext cx="2514600" cy="322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C4ECA82-B517-81AA-BFE4-52D14BB07510}"/>
              </a:ext>
            </a:extLst>
          </p:cNvPr>
          <p:cNvSpPr txBox="1"/>
          <p:nvPr/>
        </p:nvSpPr>
        <p:spPr>
          <a:xfrm>
            <a:off x="3325091" y="1423555"/>
            <a:ext cx="8427027" cy="188455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en-US" altLang="zh-CN" sz="2000" dirty="0" err="1">
                <a:solidFill>
                  <a:schemeClr val="bg1"/>
                </a:solidFill>
                <a:latin typeface="Microsoft YaHei" panose="020B0503020204020204" pitchFamily="34" charset="-122"/>
                <a:ea typeface="Microsoft YaHei" panose="020B0503020204020204" pitchFamily="34" charset="-122"/>
              </a:rPr>
              <a:t>Bachelier</a:t>
            </a:r>
            <a:r>
              <a:rPr kumimoji="1" lang="zh-CN" altLang="en-US" sz="2000" dirty="0">
                <a:solidFill>
                  <a:schemeClr val="bg1"/>
                </a:solidFill>
                <a:latin typeface="Microsoft YaHei" panose="020B0503020204020204" pitchFamily="34" charset="-122"/>
                <a:ea typeface="Microsoft YaHei" panose="020B0503020204020204" pitchFamily="34" charset="-122"/>
              </a:rPr>
              <a:t>是庞加莱的学生，</a:t>
            </a:r>
            <a:r>
              <a:rPr lang="zh-CN" altLang="en-US" sz="2000" b="0" i="0" dirty="0">
                <a:solidFill>
                  <a:schemeClr val="bg1"/>
                </a:solidFill>
                <a:effectLst/>
                <a:latin typeface="Microsoft YaHei" panose="020B0503020204020204" pitchFamily="34" charset="-122"/>
                <a:ea typeface="Microsoft YaHei" panose="020B0503020204020204" pitchFamily="34" charset="-122"/>
              </a:rPr>
              <a:t>是 </a:t>
            </a:r>
            <a:r>
              <a:rPr lang="en-US" altLang="zh-CN" sz="2000" b="0" i="0" dirty="0">
                <a:solidFill>
                  <a:schemeClr val="bg1"/>
                </a:solidFill>
                <a:effectLst/>
                <a:latin typeface="Microsoft YaHei" panose="020B0503020204020204" pitchFamily="34" charset="-122"/>
                <a:ea typeface="Microsoft YaHei" panose="020B0503020204020204" pitchFamily="34" charset="-122"/>
              </a:rPr>
              <a:t>20 </a:t>
            </a:r>
            <a:r>
              <a:rPr lang="zh-CN" altLang="en-US" sz="2000" b="0" i="0" dirty="0">
                <a:solidFill>
                  <a:schemeClr val="bg1"/>
                </a:solidFill>
                <a:effectLst/>
                <a:latin typeface="Microsoft YaHei" panose="020B0503020204020204" pitchFamily="34" charset="-122"/>
                <a:ea typeface="Microsoft YaHei" panose="020B0503020204020204" pitchFamily="34" charset="-122"/>
              </a:rPr>
              <a:t>世纪初的法国数学家。他被认为是第一个对现在称为布朗运动的随机过程进行建模的人，这是他的博士论文</a:t>
            </a:r>
            <a:r>
              <a:rPr lang="en-US" altLang="zh-CN" sz="2000" b="0" i="0" dirty="0">
                <a:solidFill>
                  <a:schemeClr val="bg1"/>
                </a:solidFill>
                <a:effectLst/>
                <a:latin typeface="Microsoft YaHei" panose="020B0503020204020204" pitchFamily="34" charset="-122"/>
                <a:ea typeface="Microsoft YaHei" panose="020B0503020204020204" pitchFamily="34" charset="-122"/>
              </a:rPr>
              <a:t>《</a:t>
            </a:r>
            <a:r>
              <a:rPr lang="zh-CN" altLang="en-US" sz="2000" b="0" i="0" dirty="0">
                <a:solidFill>
                  <a:schemeClr val="bg1"/>
                </a:solidFill>
                <a:effectLst/>
                <a:latin typeface="Microsoft YaHei" panose="020B0503020204020204" pitchFamily="34" charset="-122"/>
                <a:ea typeface="Microsoft YaHei" panose="020B0503020204020204" pitchFamily="34" charset="-122"/>
              </a:rPr>
              <a:t>投机理论</a:t>
            </a:r>
            <a:r>
              <a:rPr lang="en-US" altLang="zh-CN" sz="2000" b="0" i="0" dirty="0">
                <a:solidFill>
                  <a:schemeClr val="bg1"/>
                </a:solidFill>
                <a:effectLst/>
                <a:latin typeface="Microsoft YaHei" panose="020B0503020204020204" pitchFamily="34" charset="-122"/>
                <a:ea typeface="Microsoft YaHei" panose="020B0503020204020204" pitchFamily="34" charset="-122"/>
              </a:rPr>
              <a:t>》</a:t>
            </a:r>
            <a:r>
              <a:rPr lang="zh-CN" altLang="en-US" sz="2000" b="0" i="0" dirty="0">
                <a:solidFill>
                  <a:schemeClr val="bg1"/>
                </a:solidFill>
                <a:effectLst/>
                <a:latin typeface="Microsoft YaHei" panose="020B0503020204020204" pitchFamily="34" charset="-122"/>
                <a:ea typeface="Microsoft YaHei" panose="020B0503020204020204" pitchFamily="34" charset="-122"/>
              </a:rPr>
              <a:t>的一部分。</a:t>
            </a:r>
            <a:endParaRPr lang="en-US" altLang="zh-CN" sz="2000" b="0" i="0" dirty="0">
              <a:solidFill>
                <a:schemeClr val="bg1"/>
              </a:solidFill>
              <a:effectLst/>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布朗运动来描述股价，是现代金融学的起步</a:t>
            </a:r>
          </a:p>
        </p:txBody>
      </p:sp>
      <p:pic>
        <p:nvPicPr>
          <p:cNvPr id="1032" name="Picture 8" descr="Paul Anthony Samuelson (1915-2009) – The Ideas of Economists">
            <a:extLst>
              <a:ext uri="{FF2B5EF4-FFF2-40B4-BE49-F238E27FC236}">
                <a16:creationId xmlns:a16="http://schemas.microsoft.com/office/drawing/2014/main" id="{17E7BC5E-0414-92D6-122C-8C47FEE84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164" y="3717308"/>
            <a:ext cx="3543300" cy="228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F396AB7-045A-471D-D11B-93511897FA2C}"/>
                  </a:ext>
                </a:extLst>
              </p:cNvPr>
              <p:cNvSpPr txBox="1"/>
              <p:nvPr/>
            </p:nvSpPr>
            <p:spPr>
              <a:xfrm>
                <a:off x="5417819" y="3717308"/>
                <a:ext cx="6567351" cy="2921762"/>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Samuelson</a:t>
                </a:r>
                <a:r>
                  <a:rPr kumimoji="1" lang="zh-CN" altLang="en-US" sz="2000" dirty="0">
                    <a:solidFill>
                      <a:schemeClr val="bg1"/>
                    </a:solidFill>
                    <a:latin typeface="Microsoft YaHei" panose="020B0503020204020204" pitchFamily="34" charset="-122"/>
                    <a:ea typeface="Microsoft YaHei" panose="020B0503020204020204" pitchFamily="34" charset="-122"/>
                  </a:rPr>
                  <a:t>的</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经济学</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是迄今为止被翻译地最多种语言的畅销书。</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193x</a:t>
                </a:r>
                <a:r>
                  <a:rPr kumimoji="1" lang="zh-CN" altLang="en-US" sz="2000" dirty="0">
                    <a:solidFill>
                      <a:schemeClr val="bg1"/>
                    </a:solidFill>
                    <a:latin typeface="Microsoft YaHei" panose="020B0503020204020204" pitchFamily="34" charset="-122"/>
                    <a:ea typeface="Microsoft YaHei" panose="020B0503020204020204" pitchFamily="34" charset="-122"/>
                  </a:rPr>
                  <a:t>年，传言博士答辩时候诺贝尔奖都要向他学习。在论文中，提到了一点：用布朗运动来描述股价不好，因为股价不会有负的，他的解决方法是：</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𝐵</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9F396AB7-045A-471D-D11B-93511897FA2C}"/>
                  </a:ext>
                </a:extLst>
              </p:cNvPr>
              <p:cNvSpPr txBox="1">
                <a:spLocks noRot="1" noChangeAspect="1" noMove="1" noResize="1" noEditPoints="1" noAdjustHandles="1" noChangeArrowheads="1" noChangeShapeType="1" noTextEdit="1"/>
              </p:cNvSpPr>
              <p:nvPr/>
            </p:nvSpPr>
            <p:spPr>
              <a:xfrm>
                <a:off x="5417819" y="3717308"/>
                <a:ext cx="6567351" cy="2921762"/>
              </a:xfrm>
              <a:prstGeom prst="rect">
                <a:avLst/>
              </a:prstGeom>
              <a:blipFill>
                <a:blip r:embed="rId5"/>
                <a:stretch>
                  <a:fillRect l="-772" r="-173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AACB0832-C343-0A4D-CA4B-B2DFD8895928}"/>
              </a:ext>
            </a:extLst>
          </p:cNvPr>
          <p:cNvSpPr txBox="1"/>
          <p:nvPr/>
        </p:nvSpPr>
        <p:spPr>
          <a:xfrm>
            <a:off x="2129790" y="6188435"/>
            <a:ext cx="4341253"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每一段时间里，股价都是有主旋律的</a:t>
            </a:r>
          </a:p>
        </p:txBody>
      </p:sp>
      <p:sp>
        <p:nvSpPr>
          <p:cNvPr id="9" name="左箭头 8">
            <a:extLst>
              <a:ext uri="{FF2B5EF4-FFF2-40B4-BE49-F238E27FC236}">
                <a16:creationId xmlns:a16="http://schemas.microsoft.com/office/drawing/2014/main" id="{C3D1EFD7-0A17-B520-1D0C-CE31ED91D48D}"/>
              </a:ext>
            </a:extLst>
          </p:cNvPr>
          <p:cNvSpPr/>
          <p:nvPr/>
        </p:nvSpPr>
        <p:spPr>
          <a:xfrm>
            <a:off x="6467233" y="6137910"/>
            <a:ext cx="914400" cy="400110"/>
          </a:xfrm>
          <a:prstGeom prst="lef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pic>
        <p:nvPicPr>
          <p:cNvPr id="1034" name="Picture 10" descr="暴跌2000亿！股价腰斩！海底捞到底怎么了？_手机搜狐网">
            <a:extLst>
              <a:ext uri="{FF2B5EF4-FFF2-40B4-BE49-F238E27FC236}">
                <a16:creationId xmlns:a16="http://schemas.microsoft.com/office/drawing/2014/main" id="{25E10433-9B7A-F4F9-1828-35E7510834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021" y="5484970"/>
            <a:ext cx="2545134" cy="11541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BF837032-AB2D-C55C-D92A-A6A8B0B29510}"/>
              </a:ext>
            </a:extLst>
          </p:cNvPr>
          <p:cNvSpPr txBox="1"/>
          <p:nvPr/>
        </p:nvSpPr>
        <p:spPr>
          <a:xfrm>
            <a:off x="9898564" y="6131345"/>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几何布朗运动</a:t>
            </a:r>
          </a:p>
        </p:txBody>
      </p:sp>
    </p:spTree>
    <p:extLst>
      <p:ext uri="{BB962C8B-B14F-4D97-AF65-F5344CB8AC3E}">
        <p14:creationId xmlns:p14="http://schemas.microsoft.com/office/powerpoint/2010/main" val="11164837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FAF23-3110-F9C7-E55E-2E358EECEF38}"/>
              </a:ext>
            </a:extLst>
          </p:cNvPr>
          <p:cNvSpPr>
            <a:spLocks noGrp="1"/>
          </p:cNvSpPr>
          <p:nvPr>
            <p:ph type="title"/>
          </p:nvPr>
        </p:nvSpPr>
        <p:spPr/>
        <p:txBody>
          <a:bodyPr/>
          <a:lstStyle/>
          <a:p>
            <a:r>
              <a:rPr kumimoji="1" lang="en-US" altLang="zh-CN" dirty="0"/>
              <a:t>Ito Stochastic Calculus</a:t>
            </a:r>
            <a:endParaRPr kumimoji="1" lang="zh-CN" altLang="en-US" dirty="0"/>
          </a:p>
        </p:txBody>
      </p:sp>
      <p:pic>
        <p:nvPicPr>
          <p:cNvPr id="2050" name="Picture 2">
            <a:extLst>
              <a:ext uri="{FF2B5EF4-FFF2-40B4-BE49-F238E27FC236}">
                <a16:creationId xmlns:a16="http://schemas.microsoft.com/office/drawing/2014/main" id="{C104A7B7-0F43-EEDF-5D4F-337248AFC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1562100"/>
            <a:ext cx="3713480" cy="49625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2A79B9B-8D97-F42A-762B-636862572694}"/>
                  </a:ext>
                </a:extLst>
              </p:cNvPr>
              <p:cNvSpPr txBox="1"/>
              <p:nvPr/>
            </p:nvSpPr>
            <p:spPr>
              <a:xfrm>
                <a:off x="4514851" y="1623060"/>
                <a:ext cx="7498079" cy="5202963"/>
              </a:xfrm>
              <a:prstGeom prst="rect">
                <a:avLst/>
              </a:prstGeom>
              <a:noFill/>
            </p:spPr>
            <p:txBody>
              <a:bodyPr wrap="square" rtlCol="0">
                <a:spAutoFit/>
              </a:bodyPr>
              <a:lstStyle/>
              <a:p>
                <a:pPr marL="342900" indent="-342900" algn="l">
                  <a:lnSpc>
                    <a:spcPct val="150000"/>
                  </a:lnSpc>
                  <a:buFont typeface="Wingdings" pitchFamily="2" charset="2"/>
                  <a:buChar char="l"/>
                </a:pPr>
                <a:r>
                  <a:rPr lang="zh-CN" altLang="en-US" sz="2000" b="0" i="0" dirty="0">
                    <a:solidFill>
                      <a:schemeClr val="bg1"/>
                    </a:solidFill>
                    <a:effectLst/>
                    <a:latin typeface="Microsoft YaHei" panose="020B0503020204020204" pitchFamily="34" charset="-122"/>
                    <a:ea typeface="Microsoft YaHei" panose="020B0503020204020204" pitchFamily="34" charset="-122"/>
                  </a:rPr>
                  <a:t>伊藤清研究</a:t>
                </a:r>
                <a:r>
                  <a:rPr lang="zh-CN" altLang="en-US" sz="2000" b="0" i="0" strike="noStrike" dirty="0">
                    <a:solidFill>
                      <a:schemeClr val="bg1"/>
                    </a:solidFill>
                    <a:effectLst/>
                    <a:latin typeface="Microsoft YaHei" panose="020B0503020204020204" pitchFamily="34" charset="-122"/>
                    <a:ea typeface="Microsoft YaHei" panose="020B0503020204020204" pitchFamily="34" charset="-122"/>
                    <a:hlinkClick r:id="rId3" tooltip="随机过程">
                      <a:extLst>
                        <a:ext uri="{A12FA001-AC4F-418D-AE19-62706E023703}">
                          <ahyp:hlinkClr xmlns:ahyp="http://schemas.microsoft.com/office/drawing/2018/hyperlinkcolor" val="tx"/>
                        </a:ext>
                      </a:extLst>
                    </a:hlinkClick>
                  </a:rPr>
                  <a:t>随机过程</a:t>
                </a:r>
                <a:r>
                  <a:rPr lang="zh-CN" altLang="en-US" sz="2000" b="0" i="0" dirty="0">
                    <a:solidFill>
                      <a:schemeClr val="bg1"/>
                    </a:solidFill>
                    <a:effectLst/>
                    <a:latin typeface="Microsoft YaHei" panose="020B0503020204020204" pitchFamily="34" charset="-122"/>
                    <a:ea typeface="Microsoft YaHei" panose="020B0503020204020204" pitchFamily="34" charset="-122"/>
                  </a:rPr>
                  <a:t>，他在</a:t>
                </a:r>
                <a:r>
                  <a:rPr lang="en-US" altLang="zh-CN" sz="2000" b="0" i="0" dirty="0">
                    <a:solidFill>
                      <a:schemeClr val="bg1"/>
                    </a:solidFill>
                    <a:effectLst/>
                    <a:latin typeface="Microsoft YaHei" panose="020B0503020204020204" pitchFamily="34" charset="-122"/>
                    <a:ea typeface="Microsoft YaHei" panose="020B0503020204020204" pitchFamily="34" charset="-122"/>
                  </a:rPr>
                  <a:t>1944</a:t>
                </a:r>
                <a:r>
                  <a:rPr lang="zh-CN" altLang="en-US" sz="2000" b="0" i="0" dirty="0">
                    <a:solidFill>
                      <a:schemeClr val="bg1"/>
                    </a:solidFill>
                    <a:effectLst/>
                    <a:latin typeface="Microsoft YaHei" panose="020B0503020204020204" pitchFamily="34" charset="-122"/>
                    <a:ea typeface="Microsoft YaHei" panose="020B0503020204020204" pitchFamily="34" charset="-122"/>
                  </a:rPr>
                  <a:t>年和</a:t>
                </a:r>
                <a:r>
                  <a:rPr lang="en-US" altLang="zh-CN" sz="2000" b="0" i="0" dirty="0">
                    <a:solidFill>
                      <a:schemeClr val="bg1"/>
                    </a:solidFill>
                    <a:effectLst/>
                    <a:latin typeface="Microsoft YaHei" panose="020B0503020204020204" pitchFamily="34" charset="-122"/>
                    <a:ea typeface="Microsoft YaHei" panose="020B0503020204020204" pitchFamily="34" charset="-122"/>
                  </a:rPr>
                  <a:t>1946</a:t>
                </a:r>
                <a:r>
                  <a:rPr lang="zh-CN" altLang="en-US" sz="2000" b="0" i="0" dirty="0">
                    <a:solidFill>
                      <a:schemeClr val="bg1"/>
                    </a:solidFill>
                    <a:effectLst/>
                    <a:latin typeface="Microsoft YaHei" panose="020B0503020204020204" pitchFamily="34" charset="-122"/>
                    <a:ea typeface="Microsoft YaHei" panose="020B0503020204020204" pitchFamily="34" charset="-122"/>
                  </a:rPr>
                  <a:t>年的两份著作立下</a:t>
                </a:r>
                <a:r>
                  <a:rPr lang="zh-CN" altLang="en-US" sz="2000" b="0" i="0" strike="noStrike" dirty="0">
                    <a:solidFill>
                      <a:schemeClr val="bg1"/>
                    </a:solidFill>
                    <a:effectLst/>
                    <a:latin typeface="Microsoft YaHei" panose="020B0503020204020204" pitchFamily="34" charset="-122"/>
                    <a:ea typeface="Microsoft YaHei" panose="020B0503020204020204" pitchFamily="34" charset="-122"/>
                    <a:hlinkClick r:id="rId4" tooltip="随机积分">
                      <a:extLst>
                        <a:ext uri="{A12FA001-AC4F-418D-AE19-62706E023703}">
                          <ahyp:hlinkClr xmlns:ahyp="http://schemas.microsoft.com/office/drawing/2018/hyperlinkcolor" val="tx"/>
                        </a:ext>
                      </a:extLst>
                    </a:hlinkClick>
                  </a:rPr>
                  <a:t>随机积分</a:t>
                </a:r>
                <a:r>
                  <a:rPr lang="zh-CN" altLang="en-US" sz="2000" b="0" i="0" dirty="0">
                    <a:solidFill>
                      <a:schemeClr val="bg1"/>
                    </a:solidFill>
                    <a:effectLst/>
                    <a:latin typeface="Microsoft YaHei" panose="020B0503020204020204" pitchFamily="34" charset="-122"/>
                    <a:ea typeface="Microsoft YaHei" panose="020B0503020204020204" pitchFamily="34" charset="-122"/>
                  </a:rPr>
                  <a:t>和</a:t>
                </a:r>
                <a:r>
                  <a:rPr lang="zh-CN" altLang="en-US" sz="2000" b="0" i="0" strike="noStrike" dirty="0">
                    <a:solidFill>
                      <a:schemeClr val="bg1"/>
                    </a:solidFill>
                    <a:effectLst/>
                    <a:latin typeface="Microsoft YaHei" panose="020B0503020204020204" pitchFamily="34" charset="-122"/>
                    <a:ea typeface="Microsoft YaHei" panose="020B0503020204020204" pitchFamily="34" charset="-122"/>
                    <a:hlinkClick r:id="rId5" tooltip="随机微分方程">
                      <a:extLst>
                        <a:ext uri="{A12FA001-AC4F-418D-AE19-62706E023703}">
                          <ahyp:hlinkClr xmlns:ahyp="http://schemas.microsoft.com/office/drawing/2018/hyperlinkcolor" val="tx"/>
                        </a:ext>
                      </a:extLst>
                    </a:hlinkClick>
                  </a:rPr>
                  <a:t>随机微分方程</a:t>
                </a:r>
                <a:r>
                  <a:rPr lang="zh-CN" altLang="en-US" sz="2000" b="0" i="0" dirty="0">
                    <a:solidFill>
                      <a:schemeClr val="bg1"/>
                    </a:solidFill>
                    <a:effectLst/>
                    <a:latin typeface="Microsoft YaHei" panose="020B0503020204020204" pitchFamily="34" charset="-122"/>
                    <a:ea typeface="Microsoft YaHei" panose="020B0503020204020204" pitchFamily="34" charset="-122"/>
                  </a:rPr>
                  <a:t>的理论基础，所以他被视为</a:t>
                </a:r>
                <a:r>
                  <a:rPr lang="zh-CN" altLang="en-US" sz="2000" b="0" i="0" strike="noStrike" dirty="0">
                    <a:solidFill>
                      <a:schemeClr val="bg1"/>
                    </a:solidFill>
                    <a:effectLst/>
                    <a:latin typeface="Microsoft YaHei" panose="020B0503020204020204" pitchFamily="34" charset="-122"/>
                    <a:ea typeface="Microsoft YaHei" panose="020B0503020204020204" pitchFamily="34" charset="-122"/>
                    <a:hlinkClick r:id="rId6" tooltip="随机分析">
                      <a:extLst>
                        <a:ext uri="{A12FA001-AC4F-418D-AE19-62706E023703}">
                          <ahyp:hlinkClr xmlns:ahyp="http://schemas.microsoft.com/office/drawing/2018/hyperlinkcolor" val="tx"/>
                        </a:ext>
                      </a:extLst>
                    </a:hlinkClick>
                  </a:rPr>
                  <a:t>随机分析</a:t>
                </a:r>
                <a:r>
                  <a:rPr lang="zh-CN" altLang="en-US" sz="2000" b="0" i="0" dirty="0">
                    <a:solidFill>
                      <a:schemeClr val="bg1"/>
                    </a:solidFill>
                    <a:effectLst/>
                    <a:latin typeface="Microsoft YaHei" panose="020B0503020204020204" pitchFamily="34" charset="-122"/>
                    <a:ea typeface="Microsoft YaHei" panose="020B0503020204020204" pitchFamily="34" charset="-122"/>
                  </a:rPr>
                  <a:t>的创立者。他的理论被应用于很多不同领域，包括</a:t>
                </a:r>
                <a:r>
                  <a:rPr lang="zh-CN" altLang="en-US" sz="2000" b="0" i="0" strike="noStrike" dirty="0">
                    <a:solidFill>
                      <a:schemeClr val="bg1"/>
                    </a:solidFill>
                    <a:effectLst/>
                    <a:latin typeface="Microsoft YaHei" panose="020B0503020204020204" pitchFamily="34" charset="-122"/>
                    <a:ea typeface="Microsoft YaHei" panose="020B0503020204020204" pitchFamily="34" charset="-122"/>
                    <a:hlinkClick r:id="rId7" tooltip="自然科学">
                      <a:extLst>
                        <a:ext uri="{A12FA001-AC4F-418D-AE19-62706E023703}">
                          <ahyp:hlinkClr xmlns:ahyp="http://schemas.microsoft.com/office/drawing/2018/hyperlinkcolor" val="tx"/>
                        </a:ext>
                      </a:extLst>
                    </a:hlinkClick>
                  </a:rPr>
                  <a:t>自然科学</a:t>
                </a:r>
                <a:r>
                  <a:rPr lang="zh-CN" altLang="en-US" sz="2000" b="0" i="0" dirty="0">
                    <a:solidFill>
                      <a:schemeClr val="bg1"/>
                    </a:solidFill>
                    <a:effectLst/>
                    <a:latin typeface="Microsoft YaHei" panose="020B0503020204020204" pitchFamily="34" charset="-122"/>
                    <a:ea typeface="Microsoft YaHei" panose="020B0503020204020204" pitchFamily="34" charset="-122"/>
                  </a:rPr>
                  <a:t>和</a:t>
                </a:r>
                <a:r>
                  <a:rPr lang="zh-CN" altLang="en-US" sz="2000" b="0" i="0" strike="noStrike" dirty="0">
                    <a:solidFill>
                      <a:schemeClr val="bg1"/>
                    </a:solidFill>
                    <a:effectLst/>
                    <a:latin typeface="Microsoft YaHei" panose="020B0503020204020204" pitchFamily="34" charset="-122"/>
                    <a:ea typeface="Microsoft YaHei" panose="020B0503020204020204" pitchFamily="34" charset="-122"/>
                    <a:hlinkClick r:id="rId8" tooltip="经济学">
                      <a:extLst>
                        <a:ext uri="{A12FA001-AC4F-418D-AE19-62706E023703}">
                          <ahyp:hlinkClr xmlns:ahyp="http://schemas.microsoft.com/office/drawing/2018/hyperlinkcolor" val="tx"/>
                        </a:ext>
                      </a:extLst>
                    </a:hlinkClick>
                  </a:rPr>
                  <a:t>经济学</a:t>
                </a:r>
                <a:r>
                  <a:rPr lang="zh-CN" altLang="en-US" sz="2000" b="0" i="0" dirty="0">
                    <a:solidFill>
                      <a:schemeClr val="bg1"/>
                    </a:solidFill>
                    <a:effectLst/>
                    <a:latin typeface="Microsoft YaHei" panose="020B0503020204020204" pitchFamily="34" charset="-122"/>
                    <a:ea typeface="Microsoft YaHei" panose="020B0503020204020204" pitchFamily="34" charset="-122"/>
                  </a:rPr>
                  <a:t>，例如</a:t>
                </a:r>
                <a:r>
                  <a:rPr lang="zh-CN" altLang="en-US" sz="2000" b="0" i="0" strike="noStrike" dirty="0">
                    <a:solidFill>
                      <a:schemeClr val="bg1"/>
                    </a:solidFill>
                    <a:effectLst/>
                    <a:latin typeface="Microsoft YaHei" panose="020B0503020204020204" pitchFamily="34" charset="-122"/>
                    <a:ea typeface="Microsoft YaHei" panose="020B0503020204020204" pitchFamily="34" charset="-122"/>
                    <a:hlinkClick r:id="rId9" tooltip="金融数学">
                      <a:extLst>
                        <a:ext uri="{A12FA001-AC4F-418D-AE19-62706E023703}">
                          <ahyp:hlinkClr xmlns:ahyp="http://schemas.microsoft.com/office/drawing/2018/hyperlinkcolor" val="tx"/>
                        </a:ext>
                      </a:extLst>
                    </a:hlinkClick>
                  </a:rPr>
                  <a:t>金融数学</a:t>
                </a:r>
                <a:r>
                  <a:rPr lang="zh-CN" altLang="en-US" sz="2000" b="0" i="0" dirty="0">
                    <a:solidFill>
                      <a:schemeClr val="bg1"/>
                    </a:solidFill>
                    <a:effectLst/>
                    <a:latin typeface="Microsoft YaHei" panose="020B0503020204020204" pitchFamily="34" charset="-122"/>
                    <a:ea typeface="Microsoft YaHei" panose="020B0503020204020204" pitchFamily="34" charset="-122"/>
                  </a:rPr>
                  <a:t>中</a:t>
                </a:r>
                <a:r>
                  <a:rPr lang="zh-CN" altLang="en-US" sz="2000" b="0" i="0" strike="noStrike" dirty="0">
                    <a:solidFill>
                      <a:schemeClr val="bg1"/>
                    </a:solidFill>
                    <a:effectLst/>
                    <a:latin typeface="Microsoft YaHei" panose="020B0503020204020204" pitchFamily="34" charset="-122"/>
                    <a:ea typeface="Microsoft YaHei" panose="020B0503020204020204" pitchFamily="34" charset="-122"/>
                    <a:hlinkClick r:id="rId10" tooltip="期权">
                      <a:extLst>
                        <a:ext uri="{A12FA001-AC4F-418D-AE19-62706E023703}">
                          <ahyp:hlinkClr xmlns:ahyp="http://schemas.microsoft.com/office/drawing/2018/hyperlinkcolor" val="tx"/>
                        </a:ext>
                      </a:extLst>
                    </a:hlinkClick>
                  </a:rPr>
                  <a:t>期权</a:t>
                </a:r>
                <a:r>
                  <a:rPr lang="zh-CN" altLang="en-US" sz="2000" b="0" i="0" dirty="0">
                    <a:solidFill>
                      <a:schemeClr val="bg1"/>
                    </a:solidFill>
                    <a:effectLst/>
                    <a:latin typeface="Microsoft YaHei" panose="020B0503020204020204" pitchFamily="34" charset="-122"/>
                    <a:ea typeface="Microsoft YaHei" panose="020B0503020204020204" pitchFamily="34" charset="-122"/>
                  </a:rPr>
                  <a:t>定价用的</a:t>
                </a:r>
                <a:r>
                  <a:rPr lang="zh-CN" altLang="en-US" sz="2000" b="0" i="0" strike="noStrike" dirty="0">
                    <a:solidFill>
                      <a:srgbClr val="56C7AA"/>
                    </a:solidFill>
                    <a:effectLst/>
                    <a:latin typeface="Microsoft YaHei" panose="020B0503020204020204" pitchFamily="34" charset="-122"/>
                    <a:ea typeface="Microsoft YaHei" panose="020B0503020204020204" pitchFamily="34" charset="-122"/>
                    <a:hlinkClick r:id="rId11" tooltip="布莱克-斯科尔斯模型">
                      <a:extLst>
                        <a:ext uri="{A12FA001-AC4F-418D-AE19-62706E023703}">
                          <ahyp:hlinkClr xmlns:ahyp="http://schemas.microsoft.com/office/drawing/2018/hyperlinkcolor" val="tx"/>
                        </a:ext>
                      </a:extLst>
                    </a:hlinkClick>
                  </a:rPr>
                  <a:t>布莱克</a:t>
                </a:r>
                <a:r>
                  <a:rPr lang="en-US" altLang="zh-CN" sz="2000" b="0" i="0" strike="noStrike" dirty="0">
                    <a:solidFill>
                      <a:srgbClr val="56C7AA"/>
                    </a:solidFill>
                    <a:effectLst/>
                    <a:latin typeface="Microsoft YaHei" panose="020B0503020204020204" pitchFamily="34" charset="-122"/>
                    <a:ea typeface="Microsoft YaHei" panose="020B0503020204020204" pitchFamily="34" charset="-122"/>
                    <a:hlinkClick r:id="rId11" tooltip="布莱克-斯科尔斯模型">
                      <a:extLst>
                        <a:ext uri="{A12FA001-AC4F-418D-AE19-62706E023703}">
                          <ahyp:hlinkClr xmlns:ahyp="http://schemas.microsoft.com/office/drawing/2018/hyperlinkcolor" val="tx"/>
                        </a:ext>
                      </a:extLst>
                    </a:hlinkClick>
                  </a:rPr>
                  <a:t>-</a:t>
                </a:r>
                <a:r>
                  <a:rPr lang="zh-CN" altLang="en-US" sz="2000" b="0" i="0" strike="noStrike" dirty="0">
                    <a:solidFill>
                      <a:schemeClr val="bg1"/>
                    </a:solidFill>
                    <a:effectLst/>
                    <a:latin typeface="Microsoft YaHei" panose="020B0503020204020204" pitchFamily="34" charset="-122"/>
                    <a:ea typeface="Microsoft YaHei" panose="020B0503020204020204" pitchFamily="34" charset="-122"/>
                    <a:hlinkClick r:id="rId11" tooltip="布莱克-斯科尔斯模型">
                      <a:extLst>
                        <a:ext uri="{A12FA001-AC4F-418D-AE19-62706E023703}">
                          <ahyp:hlinkClr xmlns:ahyp="http://schemas.microsoft.com/office/drawing/2018/hyperlinkcolor" val="tx"/>
                        </a:ext>
                      </a:extLst>
                    </a:hlinkClick>
                  </a:rPr>
                  <a:t>斯科尔斯模型</a:t>
                </a:r>
                <a:r>
                  <a:rPr lang="zh-CN" altLang="en-US" sz="2000" b="0" i="0" dirty="0">
                    <a:solidFill>
                      <a:schemeClr val="bg1"/>
                    </a:solidFill>
                    <a:effectLst/>
                    <a:latin typeface="Microsoft YaHei" panose="020B0503020204020204" pitchFamily="34" charset="-122"/>
                    <a:ea typeface="Microsoft YaHei" panose="020B0503020204020204" pitchFamily="34" charset="-122"/>
                  </a:rPr>
                  <a:t>。</a:t>
                </a:r>
                <a:r>
                  <a:rPr lang="zh-CN" altLang="en-US" sz="2000" b="0" i="0" strike="noStrike" dirty="0">
                    <a:solidFill>
                      <a:schemeClr val="bg1"/>
                    </a:solidFill>
                    <a:effectLst/>
                    <a:latin typeface="Microsoft YaHei" panose="020B0503020204020204" pitchFamily="34" charset="-122"/>
                    <a:ea typeface="Microsoft YaHei" panose="020B0503020204020204" pitchFamily="34" charset="-122"/>
                    <a:hlinkClick r:id="rId12" tooltip="诺贝尔经济学奖">
                      <a:extLst>
                        <a:ext uri="{A12FA001-AC4F-418D-AE19-62706E023703}">
                          <ahyp:hlinkClr xmlns:ahyp="http://schemas.microsoft.com/office/drawing/2018/hyperlinkcolor" val="tx"/>
                        </a:ext>
                      </a:extLst>
                    </a:hlinkClick>
                  </a:rPr>
                  <a:t>诺贝尔经济学奖</a:t>
                </a:r>
                <a:r>
                  <a:rPr lang="zh-CN" altLang="en-US" sz="2000" b="0" i="0" dirty="0">
                    <a:solidFill>
                      <a:schemeClr val="bg1"/>
                    </a:solidFill>
                    <a:effectLst/>
                    <a:latin typeface="Microsoft YaHei" panose="020B0503020204020204" pitchFamily="34" charset="-122"/>
                    <a:ea typeface="Microsoft YaHei" panose="020B0503020204020204" pitchFamily="34" charset="-122"/>
                  </a:rPr>
                  <a:t>获奖者</a:t>
                </a:r>
                <a:r>
                  <a:rPr lang="zh-CN" altLang="en-US" sz="2000" b="0" i="0" strike="noStrike" dirty="0">
                    <a:solidFill>
                      <a:srgbClr val="56C7AA"/>
                    </a:solidFill>
                    <a:effectLst/>
                    <a:latin typeface="Microsoft YaHei" panose="020B0503020204020204" pitchFamily="34" charset="-122"/>
                    <a:ea typeface="Microsoft YaHei" panose="020B0503020204020204" pitchFamily="34" charset="-122"/>
                    <a:hlinkClick r:id="rId13" tooltip="迈伦·斯科尔斯">
                      <a:extLst>
                        <a:ext uri="{A12FA001-AC4F-418D-AE19-62706E023703}">
                          <ahyp:hlinkClr xmlns:ahyp="http://schemas.microsoft.com/office/drawing/2018/hyperlinkcolor" val="tx"/>
                        </a:ext>
                      </a:extLst>
                    </a:hlinkClick>
                  </a:rPr>
                  <a:t>迈伦</a:t>
                </a:r>
                <a:r>
                  <a:rPr lang="en-US" altLang="zh-CN" sz="2000" b="0" i="0" strike="noStrike" dirty="0">
                    <a:solidFill>
                      <a:srgbClr val="56C7AA"/>
                    </a:solidFill>
                    <a:effectLst/>
                    <a:latin typeface="Microsoft YaHei" panose="020B0503020204020204" pitchFamily="34" charset="-122"/>
                    <a:ea typeface="Microsoft YaHei" panose="020B0503020204020204" pitchFamily="34" charset="-122"/>
                    <a:hlinkClick r:id="rId13" tooltip="迈伦·斯科尔斯">
                      <a:extLst>
                        <a:ext uri="{A12FA001-AC4F-418D-AE19-62706E023703}">
                          <ahyp:hlinkClr xmlns:ahyp="http://schemas.microsoft.com/office/drawing/2018/hyperlinkcolor" val="tx"/>
                        </a:ext>
                      </a:extLst>
                    </a:hlinkClick>
                  </a:rPr>
                  <a:t>·</a:t>
                </a:r>
                <a:r>
                  <a:rPr lang="zh-CN" altLang="en-US" sz="2000" b="0" i="0" strike="noStrike" dirty="0">
                    <a:solidFill>
                      <a:schemeClr val="bg1"/>
                    </a:solidFill>
                    <a:effectLst/>
                    <a:latin typeface="Microsoft YaHei" panose="020B0503020204020204" pitchFamily="34" charset="-122"/>
                    <a:ea typeface="Microsoft YaHei" panose="020B0503020204020204" pitchFamily="34" charset="-122"/>
                    <a:hlinkClick r:id="rId13" tooltip="迈伦·斯科尔斯">
                      <a:extLst>
                        <a:ext uri="{A12FA001-AC4F-418D-AE19-62706E023703}">
                          <ahyp:hlinkClr xmlns:ahyp="http://schemas.microsoft.com/office/drawing/2018/hyperlinkcolor" val="tx"/>
                        </a:ext>
                      </a:extLst>
                    </a:hlinkClick>
                  </a:rPr>
                  <a:t>斯科尔斯</a:t>
                </a:r>
                <a:r>
                  <a:rPr lang="zh-CN" altLang="en-US" sz="2000" b="0" i="0" dirty="0">
                    <a:solidFill>
                      <a:schemeClr val="bg1"/>
                    </a:solidFill>
                    <a:effectLst/>
                    <a:latin typeface="Microsoft YaHei" panose="020B0503020204020204" pitchFamily="34" charset="-122"/>
                    <a:ea typeface="Microsoft YaHei" panose="020B0503020204020204" pitchFamily="34" charset="-122"/>
                  </a:rPr>
                  <a:t>遇到伊藤时，向他握手，称赞他的理论。从这个插曲可以明白伊藤的成就不仅对数学，对社会科学也带来很大影响。他是少有的在世的时候看到自己的理论研究被应用到现实生活中的数学家之一。</a:t>
                </a:r>
                <a:endParaRPr lang="en-US" altLang="zh-CN" sz="2000" b="0" i="0" dirty="0">
                  <a:solidFill>
                    <a:schemeClr val="bg1"/>
                  </a:solidFill>
                  <a:effectLst/>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伊藤</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清在上世纪作出的工作，是</a:t>
                </a:r>
                <a:r>
                  <a:rPr kumimoji="1" lang="en-US" altLang="zh-CN" sz="2000" dirty="0">
                    <a:solidFill>
                      <a:schemeClr val="bg1"/>
                    </a:solidFill>
                    <a:latin typeface="Microsoft YaHei" panose="020B0503020204020204" pitchFamily="34" charset="-122"/>
                    <a:ea typeface="Microsoft YaHei" panose="020B0503020204020204" pitchFamily="34" charset="-122"/>
                  </a:rPr>
                  <a:t>20</a:t>
                </a:r>
                <a:r>
                  <a:rPr kumimoji="1" lang="zh-CN" altLang="en-US" sz="2000" dirty="0">
                    <a:solidFill>
                      <a:schemeClr val="bg1"/>
                    </a:solidFill>
                    <a:latin typeface="Microsoft YaHei" panose="020B0503020204020204" pitchFamily="34" charset="-122"/>
                    <a:ea typeface="Microsoft YaHei" panose="020B0503020204020204" pitchFamily="34" charset="-122"/>
                  </a:rPr>
                  <a:t>世纪中最精彩的工作之一</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𝑑𝑓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𝐵</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𝑑𝑡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𝐵</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den>
                      </m:f>
                      <m:r>
                        <a:rPr kumimoji="1" lang="en-US" altLang="zh-CN" sz="2000" b="0" i="1" smtClean="0">
                          <a:solidFill>
                            <a:schemeClr val="bg1"/>
                          </a:solidFill>
                          <a:latin typeface="Cambria Math" panose="02040503050406030204" pitchFamily="18" charset="0"/>
                          <a:ea typeface="Microsoft YaHei" panose="020B0503020204020204" pitchFamily="34" charset="-122"/>
                        </a:rPr>
                        <m:t>𝑑𝐵</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r>
                        <a:rPr kumimoji="1" lang="en-US" altLang="zh-CN" sz="2000" b="0" i="1" smtClean="0">
                          <a:solidFill>
                            <a:schemeClr val="bg1"/>
                          </a:solidFill>
                          <a:latin typeface="Cambria Math" panose="02040503050406030204" pitchFamily="18" charset="0"/>
                          <a:ea typeface="Microsoft YaHei" panose="020B0503020204020204" pitchFamily="34" charset="-122"/>
                        </a:rPr>
                        <m:t>𝑑𝑡</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52A79B9B-8D97-F42A-762B-636862572694}"/>
                  </a:ext>
                </a:extLst>
              </p:cNvPr>
              <p:cNvSpPr txBox="1">
                <a:spLocks noRot="1" noChangeAspect="1" noMove="1" noResize="1" noEditPoints="1" noAdjustHandles="1" noChangeArrowheads="1" noChangeShapeType="1" noTextEdit="1"/>
              </p:cNvSpPr>
              <p:nvPr/>
            </p:nvSpPr>
            <p:spPr>
              <a:xfrm>
                <a:off x="4514851" y="1623060"/>
                <a:ext cx="7498079" cy="5202963"/>
              </a:xfrm>
              <a:prstGeom prst="rect">
                <a:avLst/>
              </a:prstGeom>
              <a:blipFill>
                <a:blip r:embed="rId14"/>
                <a:stretch>
                  <a:fillRect l="-676" r="-6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34787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F84104DE-18B2-24DC-973C-966E0810DE58}"/>
              </a:ext>
            </a:extLst>
          </p:cNvPr>
          <p:cNvSpPr>
            <a:spLocks noGrp="1"/>
          </p:cNvSpPr>
          <p:nvPr>
            <p:ph type="pic" sz="quarter" idx="10"/>
          </p:nvPr>
        </p:nvSpPr>
        <p:spPr/>
        <p:txBody>
          <a:bodyPr/>
          <a:lstStyle/>
          <a:p>
            <a:endParaRPr lang="zh-CN" altLang="en-US"/>
          </a:p>
        </p:txBody>
      </p:sp>
      <p:sp>
        <p:nvSpPr>
          <p:cNvPr id="3" name="文本占位符 2">
            <a:extLst>
              <a:ext uri="{FF2B5EF4-FFF2-40B4-BE49-F238E27FC236}">
                <a16:creationId xmlns:a16="http://schemas.microsoft.com/office/drawing/2014/main" id="{1183C32C-AB11-1688-74D8-648B814D358A}"/>
              </a:ext>
            </a:extLst>
          </p:cNvPr>
          <p:cNvSpPr>
            <a:spLocks noGrp="1"/>
          </p:cNvSpPr>
          <p:nvPr>
            <p:ph type="body" sz="quarter" idx="11"/>
          </p:nvPr>
        </p:nvSpPr>
        <p:spPr/>
        <p:txBody>
          <a:bodyPr/>
          <a:lstStyle/>
          <a:p>
            <a:r>
              <a:rPr kumimoji="1" lang="en-US" altLang="zh-CN" dirty="0"/>
              <a:t>04</a:t>
            </a:r>
            <a:endParaRPr kumimoji="1" lang="zh-CN" altLang="en-US" dirty="0"/>
          </a:p>
        </p:txBody>
      </p:sp>
      <p:sp>
        <p:nvSpPr>
          <p:cNvPr id="4" name="文本占位符 3">
            <a:extLst>
              <a:ext uri="{FF2B5EF4-FFF2-40B4-BE49-F238E27FC236}">
                <a16:creationId xmlns:a16="http://schemas.microsoft.com/office/drawing/2014/main" id="{C33C306C-60EC-847A-D854-BBD9FF92A0F5}"/>
              </a:ext>
            </a:extLst>
          </p:cNvPr>
          <p:cNvSpPr>
            <a:spLocks noGrp="1"/>
          </p:cNvSpPr>
          <p:nvPr>
            <p:ph type="body" sz="quarter" idx="12"/>
          </p:nvPr>
        </p:nvSpPr>
        <p:spPr/>
        <p:txBody>
          <a:bodyPr/>
          <a:lstStyle/>
          <a:p>
            <a:r>
              <a:rPr kumimoji="1" lang="en-US" altLang="zh-CN" dirty="0"/>
              <a:t>Poisson Process</a:t>
            </a:r>
            <a:endParaRPr kumimoji="1" lang="zh-CN" altLang="en-US" dirty="0"/>
          </a:p>
        </p:txBody>
      </p:sp>
    </p:spTree>
    <p:extLst>
      <p:ext uri="{BB962C8B-B14F-4D97-AF65-F5344CB8AC3E}">
        <p14:creationId xmlns:p14="http://schemas.microsoft.com/office/powerpoint/2010/main" val="13570312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2B4E1155-55D9-8B71-2B45-30AFF9C7ECB9}"/>
              </a:ext>
            </a:extLst>
          </p:cNvPr>
          <p:cNvSpPr/>
          <p:nvPr/>
        </p:nvSpPr>
        <p:spPr>
          <a:xfrm>
            <a:off x="2709334" y="5862078"/>
            <a:ext cx="6984999" cy="477398"/>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254D2DD8-9F2D-DDA3-2F19-23BF0BF7C1A1}"/>
              </a:ext>
            </a:extLst>
          </p:cNvPr>
          <p:cNvSpPr>
            <a:spLocks noGrp="1"/>
          </p:cNvSpPr>
          <p:nvPr>
            <p:ph type="title"/>
          </p:nvPr>
        </p:nvSpPr>
        <p:spPr/>
        <p:txBody>
          <a:bodyPr/>
          <a:lstStyle/>
          <a:p>
            <a:r>
              <a:rPr kumimoji="1" lang="en-US" altLang="zh-CN" dirty="0"/>
              <a:t>Discrete Stochastic Process</a:t>
            </a:r>
            <a:endParaRPr kumimoji="1" lang="zh-CN" altLang="en-US" dirty="0"/>
          </a:p>
        </p:txBody>
      </p:sp>
      <p:cxnSp>
        <p:nvCxnSpPr>
          <p:cNvPr id="4" name="直线箭头连接符 3">
            <a:extLst>
              <a:ext uri="{FF2B5EF4-FFF2-40B4-BE49-F238E27FC236}">
                <a16:creationId xmlns:a16="http://schemas.microsoft.com/office/drawing/2014/main" id="{00A05680-DDEE-EE34-ADF3-E6EB75A2ABA6}"/>
              </a:ext>
            </a:extLst>
          </p:cNvPr>
          <p:cNvCxnSpPr/>
          <p:nvPr/>
        </p:nvCxnSpPr>
        <p:spPr>
          <a:xfrm>
            <a:off x="2709334" y="6112933"/>
            <a:ext cx="862753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 name="乘 4">
            <a:extLst>
              <a:ext uri="{FF2B5EF4-FFF2-40B4-BE49-F238E27FC236}">
                <a16:creationId xmlns:a16="http://schemas.microsoft.com/office/drawing/2014/main" id="{0BEDB560-229C-4E9D-0809-DD8EC96EFBE2}"/>
              </a:ext>
            </a:extLst>
          </p:cNvPr>
          <p:cNvSpPr/>
          <p:nvPr/>
        </p:nvSpPr>
        <p:spPr>
          <a:xfrm>
            <a:off x="3318934" y="5939366"/>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299FE634-89D0-B32C-D630-6DA285609155}"/>
              </a:ext>
            </a:extLst>
          </p:cNvPr>
          <p:cNvSpPr txBox="1"/>
          <p:nvPr/>
        </p:nvSpPr>
        <p:spPr>
          <a:xfrm>
            <a:off x="3062734" y="5461968"/>
            <a:ext cx="859531" cy="400110"/>
          </a:xfrm>
          <a:prstGeom prst="rect">
            <a:avLst/>
          </a:prstGeom>
          <a:noFill/>
        </p:spPr>
        <p:txBody>
          <a:bodyPr wrap="none" rtlCol="0">
            <a:spAutoFit/>
          </a:bodyPr>
          <a:lstStyle/>
          <a:p>
            <a:pPr algn="ctr"/>
            <a:r>
              <a:rPr kumimoji="1" lang="en-US" altLang="zh-CN" sz="2000" dirty="0">
                <a:solidFill>
                  <a:schemeClr val="bg1"/>
                </a:solidFill>
                <a:latin typeface="Microsoft YaHei" panose="020B0503020204020204" pitchFamily="34" charset="-122"/>
                <a:ea typeface="Microsoft YaHei" panose="020B0503020204020204" pitchFamily="34" charset="-122"/>
              </a:rPr>
              <a:t>Event</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7" name="乘 6">
            <a:extLst>
              <a:ext uri="{FF2B5EF4-FFF2-40B4-BE49-F238E27FC236}">
                <a16:creationId xmlns:a16="http://schemas.microsoft.com/office/drawing/2014/main" id="{DAB264BE-2695-1F8F-30D8-FC02D18029B2}"/>
              </a:ext>
            </a:extLst>
          </p:cNvPr>
          <p:cNvSpPr/>
          <p:nvPr/>
        </p:nvSpPr>
        <p:spPr>
          <a:xfrm>
            <a:off x="5020734" y="5939366"/>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8" name="乘 7">
            <a:extLst>
              <a:ext uri="{FF2B5EF4-FFF2-40B4-BE49-F238E27FC236}">
                <a16:creationId xmlns:a16="http://schemas.microsoft.com/office/drawing/2014/main" id="{80FE826C-E83B-B267-33F4-143DC293C517}"/>
              </a:ext>
            </a:extLst>
          </p:cNvPr>
          <p:cNvSpPr/>
          <p:nvPr/>
        </p:nvSpPr>
        <p:spPr>
          <a:xfrm>
            <a:off x="5985934" y="5939366"/>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9" name="乘 8">
            <a:extLst>
              <a:ext uri="{FF2B5EF4-FFF2-40B4-BE49-F238E27FC236}">
                <a16:creationId xmlns:a16="http://schemas.microsoft.com/office/drawing/2014/main" id="{60D6FD04-8CEC-2C23-7728-6D6172F321C4}"/>
              </a:ext>
            </a:extLst>
          </p:cNvPr>
          <p:cNvSpPr/>
          <p:nvPr/>
        </p:nvSpPr>
        <p:spPr>
          <a:xfrm>
            <a:off x="10109200" y="5939366"/>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7A7F0A7-C180-EB26-0D47-BE61F4E286E0}"/>
                  </a:ext>
                </a:extLst>
              </p:cNvPr>
              <p:cNvSpPr txBox="1"/>
              <p:nvPr/>
            </p:nvSpPr>
            <p:spPr>
              <a:xfrm>
                <a:off x="11409854" y="5912877"/>
                <a:ext cx="3672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97A7F0A7-C180-EB26-0D47-BE61F4E286E0}"/>
                  </a:ext>
                </a:extLst>
              </p:cNvPr>
              <p:cNvSpPr txBox="1">
                <a:spLocks noRot="1" noChangeAspect="1" noMove="1" noResize="1" noEditPoints="1" noAdjustHandles="1" noChangeArrowheads="1" noChangeShapeType="1" noTextEdit="1"/>
              </p:cNvSpPr>
              <p:nvPr/>
            </p:nvSpPr>
            <p:spPr>
              <a:xfrm>
                <a:off x="11409854" y="5912877"/>
                <a:ext cx="367280" cy="40011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48BD98B-8F08-D756-D46D-9DB1FA11113C}"/>
                  </a:ext>
                </a:extLst>
              </p:cNvPr>
              <p:cNvSpPr txBox="1"/>
              <p:nvPr/>
            </p:nvSpPr>
            <p:spPr>
              <a:xfrm>
                <a:off x="931333" y="1659467"/>
                <a:ext cx="8410700" cy="3731214"/>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考察事件的发生问题</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每隔一段时间会随机发生一次事件，包括</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保险出险</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物种中个体的出生或者死亡</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网络数据包的到达、</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a:t>
                </a: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考察某一个时刻下，这个事件的发生次数，即计数（</a:t>
                </a:r>
                <a:r>
                  <a:rPr kumimoji="1" lang="en-US" altLang="zh-CN" sz="2000" dirty="0">
                    <a:solidFill>
                      <a:schemeClr val="bg1"/>
                    </a:solidFill>
                    <a:latin typeface="Microsoft YaHei" panose="020B0503020204020204" pitchFamily="34" charset="-122"/>
                    <a:ea typeface="Microsoft YaHei" panose="020B0503020204020204" pitchFamily="34" charset="-122"/>
                  </a:rPr>
                  <a:t>Count</a:t>
                </a:r>
                <a:r>
                  <a:rPr kumimoji="1" lang="zh-CN" altLang="en-US" sz="2000" dirty="0">
                    <a:solidFill>
                      <a:schemeClr val="bg1"/>
                    </a:solidFill>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这是一种随机过程，通常叫做计数过程、点过程等</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148BD98B-8F08-D756-D46D-9DB1FA11113C}"/>
                  </a:ext>
                </a:extLst>
              </p:cNvPr>
              <p:cNvSpPr txBox="1">
                <a:spLocks noRot="1" noChangeAspect="1" noMove="1" noResize="1" noEditPoints="1" noAdjustHandles="1" noChangeArrowheads="1" noChangeShapeType="1" noTextEdit="1"/>
              </p:cNvSpPr>
              <p:nvPr/>
            </p:nvSpPr>
            <p:spPr>
              <a:xfrm>
                <a:off x="931333" y="1659467"/>
                <a:ext cx="8410700" cy="3731214"/>
              </a:xfrm>
              <a:prstGeom prst="rect">
                <a:avLst/>
              </a:prstGeom>
              <a:blipFill>
                <a:blip r:embed="rId3"/>
                <a:stretch>
                  <a:fillRect l="-603" b="-2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C93FFE8-AFA7-596D-9FD9-652AF9675159}"/>
                  </a:ext>
                </a:extLst>
              </p:cNvPr>
              <p:cNvSpPr txBox="1"/>
              <p:nvPr/>
            </p:nvSpPr>
            <p:spPr>
              <a:xfrm>
                <a:off x="2333587" y="5939366"/>
                <a:ext cx="40267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CC93FFE8-AFA7-596D-9FD9-652AF9675159}"/>
                  </a:ext>
                </a:extLst>
              </p:cNvPr>
              <p:cNvSpPr txBox="1">
                <a:spLocks noRot="1" noChangeAspect="1" noMove="1" noResize="1" noEditPoints="1" noAdjustHandles="1" noChangeArrowheads="1" noChangeShapeType="1" noTextEdit="1"/>
              </p:cNvSpPr>
              <p:nvPr/>
            </p:nvSpPr>
            <p:spPr>
              <a:xfrm>
                <a:off x="2333587" y="5939366"/>
                <a:ext cx="402674"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A4452E4-B097-A431-C6CC-9EFB5029343A}"/>
                  </a:ext>
                </a:extLst>
              </p:cNvPr>
              <p:cNvSpPr txBox="1"/>
              <p:nvPr/>
            </p:nvSpPr>
            <p:spPr>
              <a:xfrm>
                <a:off x="9688493" y="6086444"/>
                <a:ext cx="3672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1A4452E4-B097-A431-C6CC-9EFB5029343A}"/>
                  </a:ext>
                </a:extLst>
              </p:cNvPr>
              <p:cNvSpPr txBox="1">
                <a:spLocks noRot="1" noChangeAspect="1" noMove="1" noResize="1" noEditPoints="1" noAdjustHandles="1" noChangeArrowheads="1" noChangeShapeType="1" noTextEdit="1"/>
              </p:cNvSpPr>
              <p:nvPr/>
            </p:nvSpPr>
            <p:spPr>
              <a:xfrm>
                <a:off x="9688493" y="6086444"/>
                <a:ext cx="367280" cy="40011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730776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219BCF-F734-211A-352D-78D86B83664A}"/>
              </a:ext>
            </a:extLst>
          </p:cNvPr>
          <p:cNvSpPr>
            <a:spLocks noGrp="1"/>
          </p:cNvSpPr>
          <p:nvPr>
            <p:ph type="title"/>
          </p:nvPr>
        </p:nvSpPr>
        <p:spPr/>
        <p:txBody>
          <a:bodyPr/>
          <a:lstStyle/>
          <a:p>
            <a:r>
              <a:rPr kumimoji="1" lang="en-US" altLang="zh-CN" dirty="0"/>
              <a:t>Poisson Process</a:t>
            </a:r>
            <a:endParaRPr kumimoji="1" lang="zh-CN" altLang="en-US" dirty="0"/>
          </a:p>
        </p:txBody>
      </p:sp>
      <p:sp>
        <p:nvSpPr>
          <p:cNvPr id="3" name="矩形 2">
            <a:extLst>
              <a:ext uri="{FF2B5EF4-FFF2-40B4-BE49-F238E27FC236}">
                <a16:creationId xmlns:a16="http://schemas.microsoft.com/office/drawing/2014/main" id="{6D3C4AE1-45F5-9F80-9732-400CFC37D325}"/>
              </a:ext>
            </a:extLst>
          </p:cNvPr>
          <p:cNvSpPr/>
          <p:nvPr/>
        </p:nvSpPr>
        <p:spPr>
          <a:xfrm>
            <a:off x="931334" y="1798078"/>
            <a:ext cx="6984999" cy="477398"/>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cxnSp>
        <p:nvCxnSpPr>
          <p:cNvPr id="4" name="直线箭头连接符 3">
            <a:extLst>
              <a:ext uri="{FF2B5EF4-FFF2-40B4-BE49-F238E27FC236}">
                <a16:creationId xmlns:a16="http://schemas.microsoft.com/office/drawing/2014/main" id="{41608423-4822-997B-383F-FC7F06323D53}"/>
              </a:ext>
            </a:extLst>
          </p:cNvPr>
          <p:cNvCxnSpPr/>
          <p:nvPr/>
        </p:nvCxnSpPr>
        <p:spPr>
          <a:xfrm>
            <a:off x="931334" y="2048933"/>
            <a:ext cx="862753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 name="乘 4">
            <a:extLst>
              <a:ext uri="{FF2B5EF4-FFF2-40B4-BE49-F238E27FC236}">
                <a16:creationId xmlns:a16="http://schemas.microsoft.com/office/drawing/2014/main" id="{C14E0860-F0BE-02BE-374C-2F65E1847EDF}"/>
              </a:ext>
            </a:extLst>
          </p:cNvPr>
          <p:cNvSpPr/>
          <p:nvPr/>
        </p:nvSpPr>
        <p:spPr>
          <a:xfrm>
            <a:off x="1540934" y="1875366"/>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4F9F7D21-10CC-388F-0039-69D255F21D41}"/>
              </a:ext>
            </a:extLst>
          </p:cNvPr>
          <p:cNvSpPr txBox="1"/>
          <p:nvPr/>
        </p:nvSpPr>
        <p:spPr>
          <a:xfrm>
            <a:off x="1284734" y="1397968"/>
            <a:ext cx="859531" cy="400110"/>
          </a:xfrm>
          <a:prstGeom prst="rect">
            <a:avLst/>
          </a:prstGeom>
          <a:noFill/>
        </p:spPr>
        <p:txBody>
          <a:bodyPr wrap="none" rtlCol="0">
            <a:spAutoFit/>
          </a:bodyPr>
          <a:lstStyle/>
          <a:p>
            <a:pPr algn="ctr"/>
            <a:r>
              <a:rPr kumimoji="1" lang="en-US" altLang="zh-CN" sz="2000" dirty="0">
                <a:solidFill>
                  <a:schemeClr val="bg1"/>
                </a:solidFill>
                <a:latin typeface="Microsoft YaHei" panose="020B0503020204020204" pitchFamily="34" charset="-122"/>
                <a:ea typeface="Microsoft YaHei" panose="020B0503020204020204" pitchFamily="34" charset="-122"/>
              </a:rPr>
              <a:t>Event</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7" name="乘 6">
            <a:extLst>
              <a:ext uri="{FF2B5EF4-FFF2-40B4-BE49-F238E27FC236}">
                <a16:creationId xmlns:a16="http://schemas.microsoft.com/office/drawing/2014/main" id="{18CEB776-2003-F6E5-04CF-75DCEBEF5703}"/>
              </a:ext>
            </a:extLst>
          </p:cNvPr>
          <p:cNvSpPr/>
          <p:nvPr/>
        </p:nvSpPr>
        <p:spPr>
          <a:xfrm>
            <a:off x="3242734" y="1875366"/>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8" name="乘 7">
            <a:extLst>
              <a:ext uri="{FF2B5EF4-FFF2-40B4-BE49-F238E27FC236}">
                <a16:creationId xmlns:a16="http://schemas.microsoft.com/office/drawing/2014/main" id="{203BCE53-6F50-3C2B-81D2-C62F3494F5AB}"/>
              </a:ext>
            </a:extLst>
          </p:cNvPr>
          <p:cNvSpPr/>
          <p:nvPr/>
        </p:nvSpPr>
        <p:spPr>
          <a:xfrm>
            <a:off x="4207934" y="1875366"/>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9" name="乘 8">
            <a:extLst>
              <a:ext uri="{FF2B5EF4-FFF2-40B4-BE49-F238E27FC236}">
                <a16:creationId xmlns:a16="http://schemas.microsoft.com/office/drawing/2014/main" id="{4BF2A7EF-E386-C540-B2E7-C5551F145BA6}"/>
              </a:ext>
            </a:extLst>
          </p:cNvPr>
          <p:cNvSpPr/>
          <p:nvPr/>
        </p:nvSpPr>
        <p:spPr>
          <a:xfrm>
            <a:off x="8331200" y="1875366"/>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72799B2-AE9B-5C97-2CA4-9AA16E6F0A3F}"/>
                  </a:ext>
                </a:extLst>
              </p:cNvPr>
              <p:cNvSpPr txBox="1"/>
              <p:nvPr/>
            </p:nvSpPr>
            <p:spPr>
              <a:xfrm>
                <a:off x="9631854" y="1848877"/>
                <a:ext cx="3672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072799B2-AE9B-5C97-2CA4-9AA16E6F0A3F}"/>
                  </a:ext>
                </a:extLst>
              </p:cNvPr>
              <p:cNvSpPr txBox="1">
                <a:spLocks noRot="1" noChangeAspect="1" noMove="1" noResize="1" noEditPoints="1" noAdjustHandles="1" noChangeArrowheads="1" noChangeShapeType="1" noTextEdit="1"/>
              </p:cNvSpPr>
              <p:nvPr/>
            </p:nvSpPr>
            <p:spPr>
              <a:xfrm>
                <a:off x="9631854" y="1848877"/>
                <a:ext cx="367280" cy="40011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8498C84-A9C0-237F-C25A-FEAABA745A85}"/>
                  </a:ext>
                </a:extLst>
              </p:cNvPr>
              <p:cNvSpPr txBox="1"/>
              <p:nvPr/>
            </p:nvSpPr>
            <p:spPr>
              <a:xfrm>
                <a:off x="555587" y="1875366"/>
                <a:ext cx="40267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C8498C84-A9C0-237F-C25A-FEAABA745A85}"/>
                  </a:ext>
                </a:extLst>
              </p:cNvPr>
              <p:cNvSpPr txBox="1">
                <a:spLocks noRot="1" noChangeAspect="1" noMove="1" noResize="1" noEditPoints="1" noAdjustHandles="1" noChangeArrowheads="1" noChangeShapeType="1" noTextEdit="1"/>
              </p:cNvSpPr>
              <p:nvPr/>
            </p:nvSpPr>
            <p:spPr>
              <a:xfrm>
                <a:off x="555587" y="1875366"/>
                <a:ext cx="402674"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3F002AD-F983-8D5F-B564-244E58046DF9}"/>
                  </a:ext>
                </a:extLst>
              </p:cNvPr>
              <p:cNvSpPr txBox="1"/>
              <p:nvPr/>
            </p:nvSpPr>
            <p:spPr>
              <a:xfrm>
                <a:off x="7910493" y="2022444"/>
                <a:ext cx="77271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03F002AD-F983-8D5F-B564-244E58046DF9}"/>
                  </a:ext>
                </a:extLst>
              </p:cNvPr>
              <p:cNvSpPr txBox="1">
                <a:spLocks noRot="1" noChangeAspect="1" noMove="1" noResize="1" noEditPoints="1" noAdjustHandles="1" noChangeArrowheads="1" noChangeShapeType="1" noTextEdit="1"/>
              </p:cNvSpPr>
              <p:nvPr/>
            </p:nvSpPr>
            <p:spPr>
              <a:xfrm>
                <a:off x="7910493" y="2022444"/>
                <a:ext cx="772712"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8AF6EFC-CA26-3528-E29B-7417D597BAE5}"/>
                  </a:ext>
                </a:extLst>
              </p:cNvPr>
              <p:cNvSpPr txBox="1"/>
              <p:nvPr/>
            </p:nvSpPr>
            <p:spPr>
              <a:xfrm>
                <a:off x="838200" y="2673409"/>
                <a:ext cx="10922000" cy="3731214"/>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给出一些基本条件（最简单的随机过程模型）：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独立增量（</a:t>
                </a:r>
                <a:r>
                  <a:rPr kumimoji="1" lang="en-US" altLang="zh-CN" sz="2000" dirty="0">
                    <a:solidFill>
                      <a:schemeClr val="bg1"/>
                    </a:solidFill>
                    <a:latin typeface="Microsoft YaHei" panose="020B0503020204020204" pitchFamily="34" charset="-122"/>
                    <a:ea typeface="Microsoft YaHei" panose="020B0503020204020204" pitchFamily="34" charset="-122"/>
                  </a:rPr>
                  <a:t>Independent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Increment</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任意取四个时刻</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4</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，构成两个时间段</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和</a:t>
                </a:r>
                <a14:m>
                  <m:oMath xmlns:m="http://schemas.openxmlformats.org/officeDocument/2006/math">
                    <m:sSub>
                      <m:sSub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dirty="0" smtClean="0">
                            <a:solidFill>
                              <a:schemeClr val="bg1"/>
                            </a:solidFill>
                            <a:latin typeface="Cambria Math" panose="02040503050406030204" pitchFamily="18" charset="0"/>
                            <a:ea typeface="Microsoft YaHei" panose="020B0503020204020204" pitchFamily="34" charset="-122"/>
                          </a:rPr>
                          <m:t>4</m:t>
                        </m:r>
                      </m:sub>
                    </m:sSub>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dirty="0" smtClean="0">
                            <a:solidFill>
                              <a:schemeClr val="bg1"/>
                            </a:solidFill>
                            <a:latin typeface="Cambria Math" panose="02040503050406030204" pitchFamily="18" charset="0"/>
                            <a:ea typeface="Microsoft YaHei" panose="020B0503020204020204" pitchFamily="34" charset="-122"/>
                          </a:rPr>
                          <m:t>3</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，那么</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与</a:t>
                </a:r>
                <a14:m>
                  <m:oMath xmlns:m="http://schemas.openxmlformats.org/officeDocument/2006/math">
                    <m:r>
                      <a:rPr kumimoji="1" lang="en-US" altLang="zh-CN" sz="2000" b="0" i="1" dirty="0"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dirty="0" smtClean="0">
                                <a:solidFill>
                                  <a:schemeClr val="bg1"/>
                                </a:solidFill>
                                <a:latin typeface="Cambria Math" panose="02040503050406030204" pitchFamily="18" charset="0"/>
                                <a:ea typeface="Microsoft YaHei" panose="020B0503020204020204" pitchFamily="34" charset="-122"/>
                              </a:rPr>
                              <m:t>4</m:t>
                            </m:r>
                          </m:sub>
                        </m:sSub>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dirty="0" smtClean="0">
                                <a:solidFill>
                                  <a:schemeClr val="bg1"/>
                                </a:solidFill>
                                <a:latin typeface="Cambria Math" panose="02040503050406030204" pitchFamily="18" charset="0"/>
                                <a:ea typeface="Microsoft YaHei" panose="020B0503020204020204" pitchFamily="34" charset="-122"/>
                              </a:rPr>
                              <m:t>3</m:t>
                            </m:r>
                          </m:sub>
                        </m:sSub>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独立（非常不符合实际情况）</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平稳增量（</a:t>
                </a:r>
                <a:r>
                  <a:rPr kumimoji="1" lang="en-US" altLang="zh-CN" sz="2000" dirty="0">
                    <a:solidFill>
                      <a:schemeClr val="bg1"/>
                    </a:solidFill>
                    <a:latin typeface="Microsoft YaHei" panose="020B0503020204020204" pitchFamily="34" charset="-122"/>
                    <a:ea typeface="Microsoft YaHei" panose="020B0503020204020204" pitchFamily="34" charset="-122"/>
                  </a:rPr>
                  <a:t>Stable Increment</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一段时间内发生事件的次数只与时间长短有关，即依赖于两个时刻的差，和具体时刻无关（非常不符合实际情况）</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根据以上条件，研究</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的概率分布</a:t>
                </a:r>
              </a:p>
            </p:txBody>
          </p:sp>
        </mc:Choice>
        <mc:Fallback xmlns="">
          <p:sp>
            <p:nvSpPr>
              <p:cNvPr id="13" name="文本框 12">
                <a:extLst>
                  <a:ext uri="{FF2B5EF4-FFF2-40B4-BE49-F238E27FC236}">
                    <a16:creationId xmlns:a16="http://schemas.microsoft.com/office/drawing/2014/main" id="{38AF6EFC-CA26-3528-E29B-7417D597BAE5}"/>
                  </a:ext>
                </a:extLst>
              </p:cNvPr>
              <p:cNvSpPr txBox="1">
                <a:spLocks noRot="1" noChangeAspect="1" noMove="1" noResize="1" noEditPoints="1" noAdjustHandles="1" noChangeArrowheads="1" noChangeShapeType="1" noTextEdit="1"/>
              </p:cNvSpPr>
              <p:nvPr/>
            </p:nvSpPr>
            <p:spPr>
              <a:xfrm>
                <a:off x="838200" y="2673409"/>
                <a:ext cx="10922000" cy="3731214"/>
              </a:xfrm>
              <a:prstGeom prst="rect">
                <a:avLst/>
              </a:prstGeom>
              <a:blipFill>
                <a:blip r:embed="rId5"/>
                <a:stretch>
                  <a:fillRect l="-581" b="-20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94577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4EAF8-AF0B-3B86-32D1-AE229AB2D9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D8CE98-0A16-AA7F-D52F-A89749DD2E26}"/>
              </a:ext>
            </a:extLst>
          </p:cNvPr>
          <p:cNvSpPr>
            <a:spLocks noGrp="1"/>
          </p:cNvSpPr>
          <p:nvPr>
            <p:ph type="title"/>
          </p:nvPr>
        </p:nvSpPr>
        <p:spPr/>
        <p:txBody>
          <a:bodyPr>
            <a:normAutofit fontScale="90000"/>
          </a:bodyPr>
          <a:lstStyle/>
          <a:p>
            <a:r>
              <a:rPr kumimoji="1" lang="en-US" altLang="zh-CN" dirty="0"/>
              <a:t>Moment Generating Function</a:t>
            </a:r>
            <a:endParaRPr kumimoji="1"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778D7D7-7F3C-53FC-8029-4527CD6775FA}"/>
                  </a:ext>
                </a:extLst>
              </p:cNvPr>
              <p:cNvSpPr txBox="1"/>
              <p:nvPr/>
            </p:nvSpPr>
            <p:spPr>
              <a:xfrm>
                <a:off x="736600" y="1405467"/>
                <a:ext cx="3273653" cy="961225"/>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研究工具：矩姆函数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给定一个离散随机变量</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6778D7D7-7F3C-53FC-8029-4527CD6775FA}"/>
                  </a:ext>
                </a:extLst>
              </p:cNvPr>
              <p:cNvSpPr txBox="1">
                <a:spLocks noRot="1" noChangeAspect="1" noMove="1" noResize="1" noEditPoints="1" noAdjustHandles="1" noChangeArrowheads="1" noChangeShapeType="1" noTextEdit="1"/>
              </p:cNvSpPr>
              <p:nvPr/>
            </p:nvSpPr>
            <p:spPr>
              <a:xfrm>
                <a:off x="736600" y="1405467"/>
                <a:ext cx="3273653" cy="961225"/>
              </a:xfrm>
              <a:prstGeom prst="rect">
                <a:avLst/>
              </a:prstGeom>
              <a:blipFill>
                <a:blip r:embed="rId2"/>
                <a:stretch>
                  <a:fillRect l="-1938" b="-103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F1AA028-A9C8-1290-55C9-646941FC7A4A}"/>
                  </a:ext>
                </a:extLst>
              </p:cNvPr>
              <p:cNvSpPr txBox="1"/>
              <p:nvPr/>
            </p:nvSpPr>
            <p:spPr>
              <a:xfrm>
                <a:off x="5177031" y="3520532"/>
                <a:ext cx="1837939" cy="4056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𝒢</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p>
                          </m:sSup>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BF1AA028-A9C8-1290-55C9-646941FC7A4A}"/>
                  </a:ext>
                </a:extLst>
              </p:cNvPr>
              <p:cNvSpPr txBox="1">
                <a:spLocks noRot="1" noChangeAspect="1" noMove="1" noResize="1" noEditPoints="1" noAdjustHandles="1" noChangeArrowheads="1" noChangeShapeType="1" noTextEdit="1"/>
              </p:cNvSpPr>
              <p:nvPr/>
            </p:nvSpPr>
            <p:spPr>
              <a:xfrm>
                <a:off x="5177031" y="3520532"/>
                <a:ext cx="1837939" cy="405624"/>
              </a:xfrm>
              <a:prstGeom prst="rect">
                <a:avLst/>
              </a:prstGeom>
              <a:blipFill>
                <a:blip r:embed="rId3"/>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6" name="表格 15">
                <a:extLst>
                  <a:ext uri="{FF2B5EF4-FFF2-40B4-BE49-F238E27FC236}">
                    <a16:creationId xmlns:a16="http://schemas.microsoft.com/office/drawing/2014/main" id="{417F7909-B142-6A75-DC12-4E41DCC62D93}"/>
                  </a:ext>
                </a:extLst>
              </p:cNvPr>
              <p:cNvGraphicFramePr>
                <a:graphicFrameLocks noGrp="1"/>
              </p:cNvGraphicFramePr>
              <p:nvPr>
                <p:extLst>
                  <p:ext uri="{D42A27DB-BD31-4B8C-83A1-F6EECF244321}">
                    <p14:modId xmlns:p14="http://schemas.microsoft.com/office/powerpoint/2010/main" val="2776457358"/>
                  </p:ext>
                </p:extLst>
              </p:nvPr>
            </p:nvGraphicFramePr>
            <p:xfrm>
              <a:off x="2032000" y="2572772"/>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095659685"/>
                        </a:ext>
                      </a:extLst>
                    </a:gridCol>
                    <a:gridCol w="1625600">
                      <a:extLst>
                        <a:ext uri="{9D8B030D-6E8A-4147-A177-3AD203B41FA5}">
                          <a16:colId xmlns:a16="http://schemas.microsoft.com/office/drawing/2014/main" val="3277295276"/>
                        </a:ext>
                      </a:extLst>
                    </a:gridCol>
                    <a:gridCol w="1625600">
                      <a:extLst>
                        <a:ext uri="{9D8B030D-6E8A-4147-A177-3AD203B41FA5}">
                          <a16:colId xmlns:a16="http://schemas.microsoft.com/office/drawing/2014/main" val="468761447"/>
                        </a:ext>
                      </a:extLst>
                    </a:gridCol>
                    <a:gridCol w="1625600">
                      <a:extLst>
                        <a:ext uri="{9D8B030D-6E8A-4147-A177-3AD203B41FA5}">
                          <a16:colId xmlns:a16="http://schemas.microsoft.com/office/drawing/2014/main" val="884231477"/>
                        </a:ext>
                      </a:extLst>
                    </a:gridCol>
                    <a:gridCol w="1625600">
                      <a:extLst>
                        <a:ext uri="{9D8B030D-6E8A-4147-A177-3AD203B41FA5}">
                          <a16:colId xmlns:a16="http://schemas.microsoft.com/office/drawing/2014/main" val="4105902673"/>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bg1"/>
                                    </a:solidFill>
                                    <a:latin typeface="Cambria Math" panose="02040503050406030204" pitchFamily="18" charset="0"/>
                                    <a:ea typeface="Microsoft YaHei" panose="020B0503020204020204" pitchFamily="34" charset="-122"/>
                                  </a:rPr>
                                  <m:t>𝒙</m:t>
                                </m:r>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Microsoft YaHei" panose="020B0503020204020204" pitchFamily="34" charset="-122"/>
                                      </a:rPr>
                                    </m:ctrlPr>
                                  </m:sSubPr>
                                  <m:e>
                                    <m:r>
                                      <a:rPr lang="en-US" altLang="zh-CN" b="1" i="1" smtClean="0">
                                        <a:solidFill>
                                          <a:schemeClr val="bg1"/>
                                        </a:solidFill>
                                        <a:latin typeface="Cambria Math" panose="02040503050406030204" pitchFamily="18" charset="0"/>
                                        <a:ea typeface="Microsoft YaHei" panose="020B0503020204020204" pitchFamily="34" charset="-122"/>
                                      </a:rPr>
                                      <m:t>𝒙</m:t>
                                    </m:r>
                                  </m:e>
                                  <m:sub>
                                    <m:r>
                                      <a:rPr lang="en-US" altLang="zh-CN" b="1" i="1" smtClean="0">
                                        <a:solidFill>
                                          <a:schemeClr val="bg1"/>
                                        </a:solidFill>
                                        <a:latin typeface="Cambria Math" panose="02040503050406030204" pitchFamily="18" charset="0"/>
                                        <a:ea typeface="Microsoft YaHei" panose="020B0503020204020204" pitchFamily="34" charset="-122"/>
                                      </a:rPr>
                                      <m:t>𝟏</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Microsoft YaHei" panose="020B0503020204020204" pitchFamily="34" charset="-122"/>
                                      </a:rPr>
                                    </m:ctrlPr>
                                  </m:sSubPr>
                                  <m:e>
                                    <m:r>
                                      <a:rPr lang="en-US" altLang="zh-CN" b="1" i="1" smtClean="0">
                                        <a:solidFill>
                                          <a:schemeClr val="bg1"/>
                                        </a:solidFill>
                                        <a:latin typeface="Cambria Math" panose="02040503050406030204" pitchFamily="18" charset="0"/>
                                        <a:ea typeface="Microsoft YaHei" panose="020B0503020204020204" pitchFamily="34" charset="-122"/>
                                      </a:rPr>
                                      <m:t>𝒙</m:t>
                                    </m:r>
                                  </m:e>
                                  <m:sub>
                                    <m:r>
                                      <a:rPr lang="en-US" altLang="zh-CN" b="1" i="1" smtClean="0">
                                        <a:solidFill>
                                          <a:schemeClr val="bg1"/>
                                        </a:solidFill>
                                        <a:latin typeface="Cambria Math" panose="02040503050406030204" pitchFamily="18" charset="0"/>
                                        <a:ea typeface="Microsoft YaHei" panose="020B0503020204020204" pitchFamily="34" charset="-122"/>
                                      </a:rPr>
                                      <m:t>𝟐</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bg1"/>
                                    </a:solidFill>
                                    <a:latin typeface="Cambria Math" panose="02040503050406030204" pitchFamily="18" charset="0"/>
                                    <a:ea typeface="Microsoft YaHei" panose="020B0503020204020204" pitchFamily="34" charset="-122"/>
                                  </a:rPr>
                                  <m:t>⋯</m:t>
                                </m:r>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Microsoft YaHei" panose="020B0503020204020204" pitchFamily="34" charset="-122"/>
                                      </a:rPr>
                                    </m:ctrlPr>
                                  </m:sSubPr>
                                  <m:e>
                                    <m:r>
                                      <a:rPr lang="en-US" altLang="zh-CN" b="1" i="1" smtClean="0">
                                        <a:solidFill>
                                          <a:schemeClr val="bg1"/>
                                        </a:solidFill>
                                        <a:latin typeface="Cambria Math" panose="02040503050406030204" pitchFamily="18" charset="0"/>
                                        <a:ea typeface="Microsoft YaHei" panose="020B0503020204020204" pitchFamily="34" charset="-122"/>
                                      </a:rPr>
                                      <m:t>𝒙</m:t>
                                    </m:r>
                                  </m:e>
                                  <m:sub>
                                    <m:r>
                                      <a:rPr lang="en-US" altLang="zh-CN" b="1" i="1" smtClean="0">
                                        <a:solidFill>
                                          <a:schemeClr val="bg1"/>
                                        </a:solidFill>
                                        <a:latin typeface="Cambria Math" panose="02040503050406030204" pitchFamily="18" charset="0"/>
                                        <a:ea typeface="Microsoft YaHei" panose="020B0503020204020204" pitchFamily="34" charset="-122"/>
                                      </a:rPr>
                                      <m:t>𝒏</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2235201869"/>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ea typeface="Microsoft YaHei" panose="020B0503020204020204" pitchFamily="34" charset="-122"/>
                                  </a:rPr>
                                  <m:t>ℙ</m:t>
                                </m:r>
                                <m:d>
                                  <m:dPr>
                                    <m:ctrlPr>
                                      <a:rPr lang="en-US" altLang="zh-CN" b="0" i="1" smtClean="0">
                                        <a:solidFill>
                                          <a:schemeClr val="bg1"/>
                                        </a:solidFill>
                                        <a:latin typeface="Cambria Math" panose="02040503050406030204" pitchFamily="18" charset="0"/>
                                        <a:ea typeface="Microsoft YaHei" panose="020B0503020204020204" pitchFamily="34" charset="-122"/>
                                      </a:rPr>
                                    </m:ctrlPr>
                                  </m:dPr>
                                  <m:e>
                                    <m:r>
                                      <a:rPr lang="en-US" altLang="zh-CN" b="1" i="1" smtClean="0">
                                        <a:solidFill>
                                          <a:schemeClr val="bg1"/>
                                        </a:solidFill>
                                        <a:latin typeface="Cambria Math" panose="02040503050406030204" pitchFamily="18" charset="0"/>
                                        <a:ea typeface="Microsoft YaHei" panose="020B0503020204020204" pitchFamily="34" charset="-122"/>
                                      </a:rPr>
                                      <m:t>𝑿</m:t>
                                    </m:r>
                                    <m:r>
                                      <a:rPr lang="en-US" altLang="zh-CN" b="0" i="1" smtClean="0">
                                        <a:solidFill>
                                          <a:schemeClr val="bg1"/>
                                        </a:solidFill>
                                        <a:latin typeface="Cambria Math" panose="02040503050406030204" pitchFamily="18" charset="0"/>
                                        <a:ea typeface="Microsoft YaHei" panose="020B0503020204020204" pitchFamily="34" charset="-122"/>
                                      </a:rPr>
                                      <m:t>=</m:t>
                                    </m:r>
                                    <m:r>
                                      <a:rPr lang="en-US" altLang="zh-CN" b="0" i="1" smtClean="0">
                                        <a:solidFill>
                                          <a:schemeClr val="bg1"/>
                                        </a:solidFill>
                                        <a:latin typeface="Cambria Math" panose="02040503050406030204" pitchFamily="18" charset="0"/>
                                        <a:ea typeface="Microsoft YaHei" panose="020B0503020204020204" pitchFamily="34" charset="-122"/>
                                      </a:rPr>
                                      <m:t>𝑥</m:t>
                                    </m:r>
                                  </m:e>
                                </m:d>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ea typeface="Microsoft YaHei" panose="020B0503020204020204" pitchFamily="34" charset="-122"/>
                                      </a:rPr>
                                    </m:ctrlPr>
                                  </m:sSubPr>
                                  <m:e>
                                    <m:r>
                                      <a:rPr lang="en-US" altLang="zh-CN" b="0" i="1" smtClean="0">
                                        <a:solidFill>
                                          <a:schemeClr val="bg1"/>
                                        </a:solidFill>
                                        <a:latin typeface="Cambria Math" panose="02040503050406030204" pitchFamily="18" charset="0"/>
                                        <a:ea typeface="Microsoft YaHei" panose="020B0503020204020204" pitchFamily="34" charset="-122"/>
                                      </a:rPr>
                                      <m:t>𝑝</m:t>
                                    </m:r>
                                  </m:e>
                                  <m:sub>
                                    <m:r>
                                      <a:rPr lang="en-US" altLang="zh-CN" b="0" i="1" smtClean="0">
                                        <a:solidFill>
                                          <a:schemeClr val="bg1"/>
                                        </a:solidFill>
                                        <a:latin typeface="Cambria Math" panose="02040503050406030204" pitchFamily="18" charset="0"/>
                                        <a:ea typeface="Microsoft YaHei" panose="020B0503020204020204" pitchFamily="34" charset="-122"/>
                                      </a:rPr>
                                      <m:t>1</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ea typeface="Microsoft YaHei" panose="020B0503020204020204" pitchFamily="34" charset="-122"/>
                                      </a:rPr>
                                    </m:ctrlPr>
                                  </m:sSubPr>
                                  <m:e>
                                    <m:r>
                                      <a:rPr lang="en-US" altLang="zh-CN" b="0" i="1" smtClean="0">
                                        <a:solidFill>
                                          <a:schemeClr val="bg1"/>
                                        </a:solidFill>
                                        <a:latin typeface="Cambria Math" panose="02040503050406030204" pitchFamily="18" charset="0"/>
                                        <a:ea typeface="Microsoft YaHei" panose="020B0503020204020204" pitchFamily="34" charset="-122"/>
                                      </a:rPr>
                                      <m:t>𝑝</m:t>
                                    </m:r>
                                  </m:e>
                                  <m:sub>
                                    <m:r>
                                      <a:rPr lang="en-US" altLang="zh-CN" b="0" i="1" smtClean="0">
                                        <a:solidFill>
                                          <a:schemeClr val="bg1"/>
                                        </a:solidFill>
                                        <a:latin typeface="Cambria Math" panose="02040503050406030204" pitchFamily="18" charset="0"/>
                                        <a:ea typeface="Microsoft YaHei" panose="020B0503020204020204" pitchFamily="34" charset="-122"/>
                                      </a:rPr>
                                      <m:t>2</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bg1"/>
                                    </a:solidFill>
                                    <a:latin typeface="Cambria Math" panose="02040503050406030204" pitchFamily="18" charset="0"/>
                                    <a:ea typeface="Microsoft YaHei" panose="020B0503020204020204" pitchFamily="34" charset="-122"/>
                                  </a:rPr>
                                  <m:t>⋯</m:t>
                                </m:r>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ea typeface="Microsoft YaHei" panose="020B0503020204020204" pitchFamily="34" charset="-122"/>
                                      </a:rPr>
                                    </m:ctrlPr>
                                  </m:sSubPr>
                                  <m:e>
                                    <m:r>
                                      <a:rPr lang="en-US" altLang="zh-CN" b="0" i="1" smtClean="0">
                                        <a:solidFill>
                                          <a:schemeClr val="bg1"/>
                                        </a:solidFill>
                                        <a:latin typeface="Cambria Math" panose="02040503050406030204" pitchFamily="18" charset="0"/>
                                        <a:ea typeface="Microsoft YaHei" panose="020B0503020204020204" pitchFamily="34" charset="-122"/>
                                      </a:rPr>
                                      <m:t>𝑝</m:t>
                                    </m:r>
                                  </m:e>
                                  <m:sub>
                                    <m:r>
                                      <a:rPr lang="en-US" altLang="zh-CN" b="0" i="1" smtClean="0">
                                        <a:solidFill>
                                          <a:schemeClr val="bg1"/>
                                        </a:solidFill>
                                        <a:latin typeface="Cambria Math" panose="02040503050406030204" pitchFamily="18" charset="0"/>
                                        <a:ea typeface="Microsoft YaHei" panose="020B0503020204020204" pitchFamily="34" charset="-122"/>
                                      </a:rPr>
                                      <m:t>𝑛</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217901596"/>
                      </a:ext>
                    </a:extLst>
                  </a:tr>
                </a:tbl>
              </a:graphicData>
            </a:graphic>
          </p:graphicFrame>
        </mc:Choice>
        <mc:Fallback xmlns="">
          <p:graphicFrame>
            <p:nvGraphicFramePr>
              <p:cNvPr id="16" name="表格 15">
                <a:extLst>
                  <a:ext uri="{FF2B5EF4-FFF2-40B4-BE49-F238E27FC236}">
                    <a16:creationId xmlns:a16="http://schemas.microsoft.com/office/drawing/2014/main" id="{417F7909-B142-6A75-DC12-4E41DCC62D93}"/>
                  </a:ext>
                </a:extLst>
              </p:cNvPr>
              <p:cNvGraphicFramePr>
                <a:graphicFrameLocks noGrp="1"/>
              </p:cNvGraphicFramePr>
              <p:nvPr>
                <p:extLst>
                  <p:ext uri="{D42A27DB-BD31-4B8C-83A1-F6EECF244321}">
                    <p14:modId xmlns:p14="http://schemas.microsoft.com/office/powerpoint/2010/main" val="2776457358"/>
                  </p:ext>
                </p:extLst>
              </p:nvPr>
            </p:nvGraphicFramePr>
            <p:xfrm>
              <a:off x="2032000" y="2572772"/>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095659685"/>
                        </a:ext>
                      </a:extLst>
                    </a:gridCol>
                    <a:gridCol w="1625600">
                      <a:extLst>
                        <a:ext uri="{9D8B030D-6E8A-4147-A177-3AD203B41FA5}">
                          <a16:colId xmlns:a16="http://schemas.microsoft.com/office/drawing/2014/main" val="3277295276"/>
                        </a:ext>
                      </a:extLst>
                    </a:gridCol>
                    <a:gridCol w="1625600">
                      <a:extLst>
                        <a:ext uri="{9D8B030D-6E8A-4147-A177-3AD203B41FA5}">
                          <a16:colId xmlns:a16="http://schemas.microsoft.com/office/drawing/2014/main" val="468761447"/>
                        </a:ext>
                      </a:extLst>
                    </a:gridCol>
                    <a:gridCol w="1625600">
                      <a:extLst>
                        <a:ext uri="{9D8B030D-6E8A-4147-A177-3AD203B41FA5}">
                          <a16:colId xmlns:a16="http://schemas.microsoft.com/office/drawing/2014/main" val="884231477"/>
                        </a:ext>
                      </a:extLst>
                    </a:gridCol>
                    <a:gridCol w="1625600">
                      <a:extLst>
                        <a:ext uri="{9D8B030D-6E8A-4147-A177-3AD203B41FA5}">
                          <a16:colId xmlns:a16="http://schemas.microsoft.com/office/drawing/2014/main" val="4105902673"/>
                        </a:ext>
                      </a:extLst>
                    </a:gridCol>
                  </a:tblGrid>
                  <a:tr h="370840">
                    <a:tc>
                      <a:txBody>
                        <a:bodyPr/>
                        <a:lstStyle/>
                        <a:p>
                          <a:endParaRPr lang="zh-CN"/>
                        </a:p>
                      </a:txBody>
                      <a:tcPr>
                        <a:blipFill>
                          <a:blip r:embed="rId4"/>
                          <a:stretch>
                            <a:fillRect l="-781" r="-402344" b="-106667"/>
                          </a:stretch>
                        </a:blipFill>
                      </a:tcPr>
                    </a:tc>
                    <a:tc>
                      <a:txBody>
                        <a:bodyPr/>
                        <a:lstStyle/>
                        <a:p>
                          <a:endParaRPr lang="zh-CN"/>
                        </a:p>
                      </a:txBody>
                      <a:tcPr>
                        <a:blipFill>
                          <a:blip r:embed="rId4"/>
                          <a:stretch>
                            <a:fillRect l="-100781" r="-302344" b="-106667"/>
                          </a:stretch>
                        </a:blipFill>
                      </a:tcPr>
                    </a:tc>
                    <a:tc>
                      <a:txBody>
                        <a:bodyPr/>
                        <a:lstStyle/>
                        <a:p>
                          <a:endParaRPr lang="zh-CN"/>
                        </a:p>
                      </a:txBody>
                      <a:tcPr>
                        <a:blipFill>
                          <a:blip r:embed="rId4"/>
                          <a:stretch>
                            <a:fillRect l="-200781" r="-202344" b="-106667"/>
                          </a:stretch>
                        </a:blipFill>
                      </a:tcPr>
                    </a:tc>
                    <a:tc>
                      <a:txBody>
                        <a:bodyPr/>
                        <a:lstStyle/>
                        <a:p>
                          <a:endParaRPr lang="zh-CN"/>
                        </a:p>
                      </a:txBody>
                      <a:tcPr>
                        <a:blipFill>
                          <a:blip r:embed="rId4"/>
                          <a:stretch>
                            <a:fillRect l="-300781" r="-102344" b="-106667"/>
                          </a:stretch>
                        </a:blipFill>
                      </a:tcPr>
                    </a:tc>
                    <a:tc>
                      <a:txBody>
                        <a:bodyPr/>
                        <a:lstStyle/>
                        <a:p>
                          <a:endParaRPr lang="zh-CN"/>
                        </a:p>
                      </a:txBody>
                      <a:tcPr>
                        <a:blipFill>
                          <a:blip r:embed="rId4"/>
                          <a:stretch>
                            <a:fillRect l="-400781" r="-2344" b="-106667"/>
                          </a:stretch>
                        </a:blipFill>
                      </a:tcPr>
                    </a:tc>
                    <a:extLst>
                      <a:ext uri="{0D108BD9-81ED-4DB2-BD59-A6C34878D82A}">
                        <a16:rowId xmlns:a16="http://schemas.microsoft.com/office/drawing/2014/main" val="2235201869"/>
                      </a:ext>
                    </a:extLst>
                  </a:tr>
                  <a:tr h="370840">
                    <a:tc>
                      <a:txBody>
                        <a:bodyPr/>
                        <a:lstStyle/>
                        <a:p>
                          <a:endParaRPr lang="zh-CN"/>
                        </a:p>
                      </a:txBody>
                      <a:tcPr>
                        <a:blipFill>
                          <a:blip r:embed="rId4"/>
                          <a:stretch>
                            <a:fillRect l="-781" t="-103448" r="-402344" b="-10345"/>
                          </a:stretch>
                        </a:blipFill>
                      </a:tcPr>
                    </a:tc>
                    <a:tc>
                      <a:txBody>
                        <a:bodyPr/>
                        <a:lstStyle/>
                        <a:p>
                          <a:endParaRPr lang="zh-CN"/>
                        </a:p>
                      </a:txBody>
                      <a:tcPr>
                        <a:blipFill>
                          <a:blip r:embed="rId4"/>
                          <a:stretch>
                            <a:fillRect l="-100781" t="-103448" r="-302344" b="-10345"/>
                          </a:stretch>
                        </a:blipFill>
                      </a:tcPr>
                    </a:tc>
                    <a:tc>
                      <a:txBody>
                        <a:bodyPr/>
                        <a:lstStyle/>
                        <a:p>
                          <a:endParaRPr lang="zh-CN"/>
                        </a:p>
                      </a:txBody>
                      <a:tcPr>
                        <a:blipFill>
                          <a:blip r:embed="rId4"/>
                          <a:stretch>
                            <a:fillRect l="-200781" t="-103448" r="-202344" b="-10345"/>
                          </a:stretch>
                        </a:blipFill>
                      </a:tcPr>
                    </a:tc>
                    <a:tc>
                      <a:txBody>
                        <a:bodyPr/>
                        <a:lstStyle/>
                        <a:p>
                          <a:endParaRPr lang="zh-CN"/>
                        </a:p>
                      </a:txBody>
                      <a:tcPr>
                        <a:blipFill>
                          <a:blip r:embed="rId4"/>
                          <a:stretch>
                            <a:fillRect l="-300781" t="-103448" r="-102344" b="-10345"/>
                          </a:stretch>
                        </a:blipFill>
                      </a:tcPr>
                    </a:tc>
                    <a:tc>
                      <a:txBody>
                        <a:bodyPr/>
                        <a:lstStyle/>
                        <a:p>
                          <a:endParaRPr lang="zh-CN"/>
                        </a:p>
                      </a:txBody>
                      <a:tcPr>
                        <a:blipFill>
                          <a:blip r:embed="rId4"/>
                          <a:stretch>
                            <a:fillRect l="-400781" t="-103448" r="-2344" b="-10345"/>
                          </a:stretch>
                        </a:blipFill>
                      </a:tcPr>
                    </a:tc>
                    <a:extLst>
                      <a:ext uri="{0D108BD9-81ED-4DB2-BD59-A6C34878D82A}">
                        <a16:rowId xmlns:a16="http://schemas.microsoft.com/office/drawing/2014/main" val="217901596"/>
                      </a:ext>
                    </a:extLst>
                  </a:tr>
                </a:tbl>
              </a:graphicData>
            </a:graphic>
          </p:graphicFrame>
        </mc:Fallback>
      </mc:AlternateContent>
      <p:sp>
        <p:nvSpPr>
          <p:cNvPr id="17" name="文本框 16">
            <a:extLst>
              <a:ext uri="{FF2B5EF4-FFF2-40B4-BE49-F238E27FC236}">
                <a16:creationId xmlns:a16="http://schemas.microsoft.com/office/drawing/2014/main" id="{C46FA9F3-4098-4C02-3156-988132EBBAC7}"/>
              </a:ext>
            </a:extLst>
          </p:cNvPr>
          <p:cNvSpPr txBox="1"/>
          <p:nvPr/>
        </p:nvSpPr>
        <p:spPr>
          <a:xfrm>
            <a:off x="7078133" y="4132236"/>
            <a:ext cx="966931"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Z-</a:t>
            </a:r>
            <a:r>
              <a:rPr kumimoji="1" lang="zh-CN" altLang="en-US" sz="2000" dirty="0">
                <a:solidFill>
                  <a:schemeClr val="bg1"/>
                </a:solidFill>
                <a:latin typeface="Microsoft YaHei" panose="020B0503020204020204" pitchFamily="34" charset="-122"/>
                <a:ea typeface="Microsoft YaHei" panose="020B0503020204020204" pitchFamily="34" charset="-122"/>
              </a:rPr>
              <a:t>变换</a:t>
            </a:r>
          </a:p>
        </p:txBody>
      </p:sp>
      <p:sp>
        <p:nvSpPr>
          <p:cNvPr id="18" name="文本框 17">
            <a:extLst>
              <a:ext uri="{FF2B5EF4-FFF2-40B4-BE49-F238E27FC236}">
                <a16:creationId xmlns:a16="http://schemas.microsoft.com/office/drawing/2014/main" id="{81973AD0-94F1-DC8F-B108-25E57E4F3BAB}"/>
              </a:ext>
            </a:extLst>
          </p:cNvPr>
          <p:cNvSpPr txBox="1"/>
          <p:nvPr/>
        </p:nvSpPr>
        <p:spPr>
          <a:xfrm>
            <a:off x="838200" y="4738426"/>
            <a:ext cx="2326278" cy="499560"/>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b="1" dirty="0">
                <a:solidFill>
                  <a:schemeClr val="bg1"/>
                </a:solidFill>
                <a:latin typeface="Microsoft YaHei" panose="020B0503020204020204" pitchFamily="34" charset="-122"/>
                <a:ea typeface="Microsoft YaHei" panose="020B0503020204020204" pitchFamily="34" charset="-122"/>
              </a:rPr>
              <a:t>根据期望的定义</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3D46FD1-D888-930F-15FA-597FDEF1B5AE}"/>
                  </a:ext>
                </a:extLst>
              </p:cNvPr>
              <p:cNvSpPr txBox="1"/>
              <p:nvPr/>
            </p:nvSpPr>
            <p:spPr>
              <a:xfrm>
                <a:off x="3415362" y="5444067"/>
                <a:ext cx="5361276" cy="839269"/>
              </a:xfrm>
              <a:prstGeom prst="rect">
                <a:avLst/>
              </a:prstGeom>
              <a:noFill/>
            </p:spPr>
            <p:txBody>
              <a:bodyPr wrap="none" rtlCol="0">
                <a:spAutoFit/>
              </a:bodyPr>
              <a:lstStyle/>
              <a:p>
                <a:pPr algn="l"/>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𝒢</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p>
                          </m:sSup>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sup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d>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sup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p>
                          </m:sSup>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𝑝</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E3D46FD1-D888-930F-15FA-597FDEF1B5AE}"/>
                  </a:ext>
                </a:extLst>
              </p:cNvPr>
              <p:cNvSpPr txBox="1">
                <a:spLocks noRot="1" noChangeAspect="1" noMove="1" noResize="1" noEditPoints="1" noAdjustHandles="1" noChangeArrowheads="1" noChangeShapeType="1" noTextEdit="1"/>
              </p:cNvSpPr>
              <p:nvPr/>
            </p:nvSpPr>
            <p:spPr>
              <a:xfrm>
                <a:off x="3415362" y="5444067"/>
                <a:ext cx="5361276" cy="839269"/>
              </a:xfrm>
              <a:prstGeom prst="rect">
                <a:avLst/>
              </a:prstGeom>
              <a:blipFill>
                <a:blip r:embed="rId5"/>
                <a:stretch>
                  <a:fillRect t="-123881" b="-174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92952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41042-D34F-87E4-A490-CD5488112EA9}"/>
              </a:ext>
            </a:extLst>
          </p:cNvPr>
          <p:cNvSpPr>
            <a:spLocks noGrp="1"/>
          </p:cNvSpPr>
          <p:nvPr>
            <p:ph type="title"/>
          </p:nvPr>
        </p:nvSpPr>
        <p:spPr/>
        <p:txBody>
          <a:bodyPr/>
          <a:lstStyle/>
          <a:p>
            <a:r>
              <a:rPr kumimoji="1" lang="en-US" altLang="zh-CN" dirty="0"/>
              <a:t>Poisson Process</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AC5D33D-1E87-2689-FFF1-3DE69102692D}"/>
                  </a:ext>
                </a:extLst>
              </p:cNvPr>
              <p:cNvSpPr txBox="1"/>
              <p:nvPr/>
            </p:nvSpPr>
            <p:spPr>
              <a:xfrm>
                <a:off x="2023534" y="1270001"/>
                <a:ext cx="3085973" cy="839269"/>
              </a:xfrm>
              <a:prstGeom prst="rect">
                <a:avLst/>
              </a:prstGeom>
              <a:noFill/>
            </p:spPr>
            <p:txBody>
              <a:bodyPr wrap="none" rtlCol="0">
                <a:spAutoFit/>
              </a:bodyPr>
              <a:lstStyle/>
              <a:p>
                <a:pPr algn="l"/>
                <a14:m>
                  <m:oMathPara xmlns:m="http://schemas.openxmlformats.org/officeDocument/2006/math">
                    <m:oMathParaPr>
                      <m:jc m:val="center"/>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𝒢</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p>
                          </m:sSup>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sup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p>
                          </m:sSup>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𝑝</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4AC5D33D-1E87-2689-FFF1-3DE69102692D}"/>
                  </a:ext>
                </a:extLst>
              </p:cNvPr>
              <p:cNvSpPr txBox="1">
                <a:spLocks noRot="1" noChangeAspect="1" noMove="1" noResize="1" noEditPoints="1" noAdjustHandles="1" noChangeArrowheads="1" noChangeShapeType="1" noTextEdit="1"/>
              </p:cNvSpPr>
              <p:nvPr/>
            </p:nvSpPr>
            <p:spPr>
              <a:xfrm>
                <a:off x="2023534" y="1270001"/>
                <a:ext cx="3085973" cy="839269"/>
              </a:xfrm>
              <a:prstGeom prst="rect">
                <a:avLst/>
              </a:prstGeom>
              <a:blipFill>
                <a:blip r:embed="rId2"/>
                <a:stretch>
                  <a:fillRect t="-122059" b="-17058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B90F4F7-A994-8185-D26E-67AD6C4DFF23}"/>
              </a:ext>
            </a:extLst>
          </p:cNvPr>
          <p:cNvSpPr txBox="1"/>
          <p:nvPr/>
        </p:nvSpPr>
        <p:spPr>
          <a:xfrm>
            <a:off x="1117600" y="1489580"/>
            <a:ext cx="761747"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MGF</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CD2122B3-84FB-042E-3297-3919D669E419}"/>
              </a:ext>
            </a:extLst>
          </p:cNvPr>
          <p:cNvSpPr/>
          <p:nvPr/>
        </p:nvSpPr>
        <p:spPr>
          <a:xfrm>
            <a:off x="2006600" y="2584493"/>
            <a:ext cx="6984999" cy="477398"/>
          </a:xfrm>
          <a:prstGeom prst="rect">
            <a:avLst/>
          </a:prstGeom>
          <a:solidFill>
            <a:srgbClr val="0020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cxnSp>
        <p:nvCxnSpPr>
          <p:cNvPr id="6" name="直线箭头连接符 5">
            <a:extLst>
              <a:ext uri="{FF2B5EF4-FFF2-40B4-BE49-F238E27FC236}">
                <a16:creationId xmlns:a16="http://schemas.microsoft.com/office/drawing/2014/main" id="{3C97E377-21C2-E9AA-5160-A2F9BB5348AE}"/>
              </a:ext>
            </a:extLst>
          </p:cNvPr>
          <p:cNvCxnSpPr/>
          <p:nvPr/>
        </p:nvCxnSpPr>
        <p:spPr>
          <a:xfrm>
            <a:off x="2006600" y="2835348"/>
            <a:ext cx="862753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7" name="乘 6">
            <a:extLst>
              <a:ext uri="{FF2B5EF4-FFF2-40B4-BE49-F238E27FC236}">
                <a16:creationId xmlns:a16="http://schemas.microsoft.com/office/drawing/2014/main" id="{E3BBD27C-BCC7-8FB4-22F7-BB54FC688CE1}"/>
              </a:ext>
            </a:extLst>
          </p:cNvPr>
          <p:cNvSpPr/>
          <p:nvPr/>
        </p:nvSpPr>
        <p:spPr>
          <a:xfrm>
            <a:off x="2616200" y="2661781"/>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8F004ACC-035F-2A5B-92F8-D2323B58422E}"/>
              </a:ext>
            </a:extLst>
          </p:cNvPr>
          <p:cNvSpPr txBox="1"/>
          <p:nvPr/>
        </p:nvSpPr>
        <p:spPr>
          <a:xfrm>
            <a:off x="2360000" y="2184383"/>
            <a:ext cx="859531" cy="400110"/>
          </a:xfrm>
          <a:prstGeom prst="rect">
            <a:avLst/>
          </a:prstGeom>
          <a:noFill/>
        </p:spPr>
        <p:txBody>
          <a:bodyPr wrap="none" rtlCol="0">
            <a:spAutoFit/>
          </a:bodyPr>
          <a:lstStyle/>
          <a:p>
            <a:pPr algn="ctr"/>
            <a:r>
              <a:rPr kumimoji="1" lang="en-US" altLang="zh-CN" sz="2000" dirty="0">
                <a:solidFill>
                  <a:schemeClr val="bg1"/>
                </a:solidFill>
                <a:latin typeface="Microsoft YaHei" panose="020B0503020204020204" pitchFamily="34" charset="-122"/>
                <a:ea typeface="Microsoft YaHei" panose="020B0503020204020204" pitchFamily="34" charset="-122"/>
              </a:rPr>
              <a:t>Event</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9" name="乘 8">
            <a:extLst>
              <a:ext uri="{FF2B5EF4-FFF2-40B4-BE49-F238E27FC236}">
                <a16:creationId xmlns:a16="http://schemas.microsoft.com/office/drawing/2014/main" id="{6BD2251A-F682-3133-9312-729E184FFAD6}"/>
              </a:ext>
            </a:extLst>
          </p:cNvPr>
          <p:cNvSpPr/>
          <p:nvPr/>
        </p:nvSpPr>
        <p:spPr>
          <a:xfrm>
            <a:off x="4318000" y="2661781"/>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0" name="乘 9">
            <a:extLst>
              <a:ext uri="{FF2B5EF4-FFF2-40B4-BE49-F238E27FC236}">
                <a16:creationId xmlns:a16="http://schemas.microsoft.com/office/drawing/2014/main" id="{860218DD-EEEE-1064-A4CC-2A039E6CD2B3}"/>
              </a:ext>
            </a:extLst>
          </p:cNvPr>
          <p:cNvSpPr/>
          <p:nvPr/>
        </p:nvSpPr>
        <p:spPr>
          <a:xfrm>
            <a:off x="5283200" y="2661781"/>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1" name="乘 10">
            <a:extLst>
              <a:ext uri="{FF2B5EF4-FFF2-40B4-BE49-F238E27FC236}">
                <a16:creationId xmlns:a16="http://schemas.microsoft.com/office/drawing/2014/main" id="{A9FB6727-77C9-B242-390C-7FA70107298C}"/>
              </a:ext>
            </a:extLst>
          </p:cNvPr>
          <p:cNvSpPr/>
          <p:nvPr/>
        </p:nvSpPr>
        <p:spPr>
          <a:xfrm>
            <a:off x="9406466" y="2661781"/>
            <a:ext cx="347133" cy="347133"/>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AD2F8F8-5C52-82F3-4DE0-7AA5A6CBFA72}"/>
                  </a:ext>
                </a:extLst>
              </p:cNvPr>
              <p:cNvSpPr txBox="1"/>
              <p:nvPr/>
            </p:nvSpPr>
            <p:spPr>
              <a:xfrm>
                <a:off x="10707120" y="2635292"/>
                <a:ext cx="3672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7AD2F8F8-5C52-82F3-4DE0-7AA5A6CBFA72}"/>
                  </a:ext>
                </a:extLst>
              </p:cNvPr>
              <p:cNvSpPr txBox="1">
                <a:spLocks noRot="1" noChangeAspect="1" noMove="1" noResize="1" noEditPoints="1" noAdjustHandles="1" noChangeArrowheads="1" noChangeShapeType="1" noTextEdit="1"/>
              </p:cNvSpPr>
              <p:nvPr/>
            </p:nvSpPr>
            <p:spPr>
              <a:xfrm>
                <a:off x="10707120" y="2635292"/>
                <a:ext cx="367280"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4921D41-AFDA-987E-6D63-84861605A722}"/>
                  </a:ext>
                </a:extLst>
              </p:cNvPr>
              <p:cNvSpPr txBox="1"/>
              <p:nvPr/>
            </p:nvSpPr>
            <p:spPr>
              <a:xfrm>
                <a:off x="1630853" y="2661781"/>
                <a:ext cx="40267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94921D41-AFDA-987E-6D63-84861605A722}"/>
                  </a:ext>
                </a:extLst>
              </p:cNvPr>
              <p:cNvSpPr txBox="1">
                <a:spLocks noRot="1" noChangeAspect="1" noMove="1" noResize="1" noEditPoints="1" noAdjustHandles="1" noChangeArrowheads="1" noChangeShapeType="1" noTextEdit="1"/>
              </p:cNvSpPr>
              <p:nvPr/>
            </p:nvSpPr>
            <p:spPr>
              <a:xfrm>
                <a:off x="1630853" y="2661781"/>
                <a:ext cx="402674"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3EF2385-226C-209F-B39A-BFE803D37B83}"/>
                  </a:ext>
                </a:extLst>
              </p:cNvPr>
              <p:cNvSpPr txBox="1"/>
              <p:nvPr/>
            </p:nvSpPr>
            <p:spPr>
              <a:xfrm>
                <a:off x="8985759" y="2808859"/>
                <a:ext cx="77271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33EF2385-226C-209F-B39A-BFE803D37B83}"/>
                  </a:ext>
                </a:extLst>
              </p:cNvPr>
              <p:cNvSpPr txBox="1">
                <a:spLocks noRot="1" noChangeAspect="1" noMove="1" noResize="1" noEditPoints="1" noAdjustHandles="1" noChangeArrowheads="1" noChangeShapeType="1" noTextEdit="1"/>
              </p:cNvSpPr>
              <p:nvPr/>
            </p:nvSpPr>
            <p:spPr>
              <a:xfrm>
                <a:off x="8985759" y="2808859"/>
                <a:ext cx="772712"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4C50C79-5653-1671-C4FB-79F508C05BDA}"/>
                  </a:ext>
                </a:extLst>
              </p:cNvPr>
              <p:cNvSpPr txBox="1"/>
              <p:nvPr/>
            </p:nvSpPr>
            <p:spPr>
              <a:xfrm>
                <a:off x="1117599" y="3182481"/>
                <a:ext cx="10456333" cy="2404056"/>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根据</a:t>
                </a:r>
                <a:r>
                  <a:rPr kumimoji="1" lang="zh-CN" altLang="en-US" sz="2000" dirty="0">
                    <a:solidFill>
                      <a:srgbClr val="FF0000"/>
                    </a:solidFill>
                    <a:latin typeface="Microsoft YaHei" panose="020B0503020204020204" pitchFamily="34" charset="-122"/>
                    <a:ea typeface="Microsoft YaHei" panose="020B0503020204020204" pitchFamily="34" charset="-122"/>
                  </a:rPr>
                  <a:t>独立增量</a:t>
                </a:r>
                <a:r>
                  <a:rPr kumimoji="1" lang="zh-CN" altLang="en-US" sz="2000" dirty="0">
                    <a:solidFill>
                      <a:schemeClr val="bg1"/>
                    </a:solidFill>
                    <a:latin typeface="Microsoft YaHei" panose="020B0503020204020204" pitchFamily="34" charset="-122"/>
                    <a:ea typeface="Microsoft YaHei" panose="020B0503020204020204" pitchFamily="34" charset="-122"/>
                  </a:rPr>
                  <a:t>和</a:t>
                </a:r>
                <a:r>
                  <a:rPr kumimoji="1" lang="zh-CN" altLang="en-US" sz="2000" dirty="0">
                    <a:solidFill>
                      <a:schemeClr val="accent6"/>
                    </a:solidFill>
                    <a:latin typeface="Microsoft YaHei" panose="020B0503020204020204" pitchFamily="34" charset="-122"/>
                    <a:ea typeface="Microsoft YaHei" panose="020B0503020204020204" pitchFamily="34" charset="-122"/>
                  </a:rPr>
                  <a:t>平稳增量</a:t>
                </a:r>
                <a:r>
                  <a:rPr kumimoji="1" lang="zh-CN" altLang="en-US" sz="2000" dirty="0">
                    <a:solidFill>
                      <a:schemeClr val="bg1"/>
                    </a:solidFill>
                    <a:latin typeface="Microsoft YaHei" panose="020B0503020204020204" pitchFamily="34" charset="-122"/>
                    <a:ea typeface="Microsoft YaHei" panose="020B0503020204020204" pitchFamily="34" charset="-122"/>
                  </a:rPr>
                  <a:t>考察</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𝒢</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根据增量，考虑作姆函数的微分方程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作增量：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𝒢</m:t>
                              </m:r>
                            </m:e>
                            <m:sub>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m:t>
                                  </m:r>
                                  <m:r>
                                    <m:rPr>
                                      <m:sty m:val="p"/>
                                    </m:rPr>
                                    <a:rPr kumimoji="1" lang="en-US" altLang="zh-CN" sz="2000">
                                      <a:solidFill>
                                        <a:schemeClr val="bg1"/>
                                      </a:solidFill>
                                      <a:latin typeface="Cambria Math" panose="02040503050406030204" pitchFamily="18" charset="0"/>
                                      <a:ea typeface="Microsoft YaHei" panose="020B0503020204020204" pitchFamily="34" charset="-122"/>
                                    </a:rPr>
                                    <m:t>Δ</m:t>
                                  </m:r>
                                  <m:r>
                                    <a:rPr kumimoji="1" lang="en-US" altLang="zh-CN" sz="2000" i="1">
                                      <a:solidFill>
                                        <a:schemeClr val="bg1"/>
                                      </a:solidFill>
                                      <a:latin typeface="Cambria Math" panose="02040503050406030204" pitchFamily="18" charset="0"/>
                                      <a:ea typeface="Microsoft YaHei" panose="020B0503020204020204" pitchFamily="34" charset="-122"/>
                                    </a:rPr>
                                    <m:t>𝑡</m:t>
                                  </m:r>
                                </m:e>
                              </m:d>
                            </m:sub>
                          </m:sSub>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𝑧</m:t>
                              </m:r>
                            </m:e>
                          </m:d>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𝒢</m:t>
                              </m:r>
                            </m:e>
                            <m:sub>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e>
                              </m:d>
                            </m:sub>
                          </m:sSub>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𝑧</m:t>
                              </m:r>
                            </m:e>
                          </m:d>
                        </m:e>
                      </m:d>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a:solidFill>
                                <a:schemeClr val="bg1"/>
                              </a:solidFill>
                              <a:latin typeface="Cambria Math" panose="02040503050406030204" pitchFamily="18" charset="0"/>
                              <a:ea typeface="Microsoft YaHei" panose="020B0503020204020204" pitchFamily="34" charset="-122"/>
                            </a:rPr>
                            <m:t>Δ</m:t>
                          </m:r>
                          <m:r>
                            <a:rPr kumimoji="1" lang="en-US" altLang="zh-CN" sz="2000" i="1">
                              <a:solidFill>
                                <a:schemeClr val="bg1"/>
                              </a:solidFill>
                              <a:latin typeface="Cambria Math" panose="02040503050406030204" pitchFamily="18" charset="0"/>
                              <a:ea typeface="Microsoft YaHei" panose="020B0503020204020204" pitchFamily="34" charset="-122"/>
                            </a:rPr>
                            <m:t>𝑡</m:t>
                          </m:r>
                        </m:den>
                      </m:f>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𝑧</m:t>
                                  </m:r>
                                </m:e>
                                <m:sup>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m:t>
                                      </m:r>
                                      <m:r>
                                        <m:rPr>
                                          <m:sty m:val="p"/>
                                        </m:rPr>
                                        <a:rPr kumimoji="1" lang="en-US" altLang="zh-CN" sz="2000">
                                          <a:solidFill>
                                            <a:schemeClr val="bg1"/>
                                          </a:solidFill>
                                          <a:latin typeface="Cambria Math" panose="02040503050406030204" pitchFamily="18" charset="0"/>
                                          <a:ea typeface="Microsoft YaHei" panose="020B0503020204020204" pitchFamily="34" charset="-122"/>
                                        </a:rPr>
                                        <m:t>Δ</m:t>
                                      </m:r>
                                      <m:r>
                                        <a:rPr kumimoji="1" lang="en-US" altLang="zh-CN" sz="2000" i="1">
                                          <a:solidFill>
                                            <a:schemeClr val="bg1"/>
                                          </a:solidFill>
                                          <a:latin typeface="Cambria Math" panose="02040503050406030204" pitchFamily="18" charset="0"/>
                                          <a:ea typeface="Microsoft YaHei" panose="020B0503020204020204" pitchFamily="34" charset="-122"/>
                                        </a:rPr>
                                        <m:t>𝑡</m:t>
                                      </m:r>
                                    </m:e>
                                  </m:d>
                                </m:sup>
                              </m:sSup>
                            </m:e>
                          </m:d>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𝑧</m:t>
                                  </m:r>
                                </m:e>
                                <m:sup>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e>
                                  </m:d>
                                </m:sup>
                              </m:sSup>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 </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sup>
                              </m:sSup>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e>
                      </m:d>
                    </m:oMath>
                  </m:oMathPara>
                </a14:m>
                <a:br>
                  <a:rPr kumimoji="1" lang="en-US" altLang="zh-CN" sz="2000" b="0" dirty="0">
                    <a:solidFill>
                      <a:schemeClr val="bg1"/>
                    </a:solidFill>
                    <a:latin typeface="Microsoft YaHei" panose="020B0503020204020204" pitchFamily="34" charset="-122"/>
                    <a:ea typeface="Microsoft YaHei" panose="020B0503020204020204" pitchFamily="34" charset="-122"/>
                  </a:rPr>
                </a:b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C4C50C79-5653-1671-C4FB-79F508C05BDA}"/>
                  </a:ext>
                </a:extLst>
              </p:cNvPr>
              <p:cNvSpPr txBox="1">
                <a:spLocks noRot="1" noChangeAspect="1" noMove="1" noResize="1" noEditPoints="1" noAdjustHandles="1" noChangeArrowheads="1" noChangeShapeType="1" noTextEdit="1"/>
              </p:cNvSpPr>
              <p:nvPr/>
            </p:nvSpPr>
            <p:spPr>
              <a:xfrm>
                <a:off x="1117599" y="3182481"/>
                <a:ext cx="10456333" cy="2404056"/>
              </a:xfrm>
              <a:prstGeom prst="rect">
                <a:avLst/>
              </a:prstGeom>
              <a:blipFill>
                <a:blip r:embed="rId6"/>
                <a:stretch>
                  <a:fillRect l="-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3586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5C305-7F1A-F5F4-90A6-1DF72F95D104}"/>
            </a:ext>
          </a:extLst>
        </p:cNvPr>
        <p:cNvGrpSpPr/>
        <p:nvPr/>
      </p:nvGrpSpPr>
      <p:grpSpPr>
        <a:xfrm>
          <a:off x="0" y="0"/>
          <a:ext cx="0" cy="0"/>
          <a:chOff x="0" y="0"/>
          <a:chExt cx="0" cy="0"/>
        </a:xfrm>
      </p:grpSpPr>
      <p:sp>
        <p:nvSpPr>
          <p:cNvPr id="48" name="矩形 47">
            <a:extLst>
              <a:ext uri="{FF2B5EF4-FFF2-40B4-BE49-F238E27FC236}">
                <a16:creationId xmlns:a16="http://schemas.microsoft.com/office/drawing/2014/main" id="{C5377938-7D6E-7789-F9E1-C6E68BF5474B}"/>
              </a:ext>
            </a:extLst>
          </p:cNvPr>
          <p:cNvSpPr/>
          <p:nvPr/>
        </p:nvSpPr>
        <p:spPr>
          <a:xfrm>
            <a:off x="6321374" y="4613676"/>
            <a:ext cx="2313118" cy="477398"/>
          </a:xfrm>
          <a:prstGeom prst="rect">
            <a:avLst/>
          </a:prstGeom>
          <a:solidFill>
            <a:schemeClr val="accent5">
              <a:alpha val="72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solidFill>
                <a:schemeClr val="accent5"/>
              </a:solidFill>
              <a:latin typeface="Microsoft YaHei" panose="020B0503020204020204" pitchFamily="34" charset="-122"/>
              <a:ea typeface="Microsoft YaHei" panose="020B0503020204020204" pitchFamily="34" charset="-122"/>
            </a:endParaRPr>
          </a:p>
        </p:txBody>
      </p:sp>
      <p:sp>
        <p:nvSpPr>
          <p:cNvPr id="39" name="矩形 38">
            <a:extLst>
              <a:ext uri="{FF2B5EF4-FFF2-40B4-BE49-F238E27FC236}">
                <a16:creationId xmlns:a16="http://schemas.microsoft.com/office/drawing/2014/main" id="{17A5BABE-D40C-FACB-7EFF-C25F53A19C74}"/>
              </a:ext>
            </a:extLst>
          </p:cNvPr>
          <p:cNvSpPr/>
          <p:nvPr/>
        </p:nvSpPr>
        <p:spPr>
          <a:xfrm>
            <a:off x="6358855" y="3474713"/>
            <a:ext cx="4243984" cy="477398"/>
          </a:xfrm>
          <a:prstGeom prst="rect">
            <a:avLst/>
          </a:prstGeom>
          <a:solidFill>
            <a:srgbClr val="002060">
              <a:alpha val="72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10914773-BF6D-D59E-35A9-7437C9CD96FD}"/>
              </a:ext>
            </a:extLst>
          </p:cNvPr>
          <p:cNvSpPr>
            <a:spLocks noGrp="1"/>
          </p:cNvSpPr>
          <p:nvPr>
            <p:ph type="title"/>
          </p:nvPr>
        </p:nvSpPr>
        <p:spPr>
          <a:xfrm>
            <a:off x="838200" y="201888"/>
            <a:ext cx="8110728" cy="1000379"/>
          </a:xfrm>
        </p:spPr>
        <p:txBody>
          <a:bodyPr/>
          <a:lstStyle/>
          <a:p>
            <a:r>
              <a:rPr kumimoji="1" lang="en-US" altLang="zh-CN" dirty="0"/>
              <a:t>Poisson Process</a:t>
            </a:r>
            <a:endParaRPr kumimoji="1"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B3F4A0C-782A-8368-D851-4054A8844F31}"/>
                  </a:ext>
                </a:extLst>
              </p:cNvPr>
              <p:cNvSpPr txBox="1"/>
              <p:nvPr/>
            </p:nvSpPr>
            <p:spPr>
              <a:xfrm>
                <a:off x="635000" y="1202267"/>
                <a:ext cx="10789557" cy="670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𝒢</m:t>
                              </m:r>
                            </m:e>
                            <m:sub>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m:t>
                                  </m:r>
                                  <m:r>
                                    <m:rPr>
                                      <m:sty m:val="p"/>
                                    </m:rPr>
                                    <a:rPr kumimoji="1" lang="en-US" altLang="zh-CN" sz="2000">
                                      <a:solidFill>
                                        <a:schemeClr val="bg1"/>
                                      </a:solidFill>
                                      <a:latin typeface="Cambria Math" panose="02040503050406030204" pitchFamily="18" charset="0"/>
                                      <a:ea typeface="Microsoft YaHei" panose="020B0503020204020204" pitchFamily="34" charset="-122"/>
                                    </a:rPr>
                                    <m:t>Δ</m:t>
                                  </m:r>
                                  <m:r>
                                    <a:rPr kumimoji="1" lang="en-US" altLang="zh-CN" sz="2000" i="1">
                                      <a:solidFill>
                                        <a:schemeClr val="bg1"/>
                                      </a:solidFill>
                                      <a:latin typeface="Cambria Math" panose="02040503050406030204" pitchFamily="18" charset="0"/>
                                      <a:ea typeface="Microsoft YaHei" panose="020B0503020204020204" pitchFamily="34" charset="-122"/>
                                    </a:rPr>
                                    <m:t>𝑡</m:t>
                                  </m:r>
                                </m:e>
                              </m:d>
                            </m:sub>
                          </m:sSub>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𝑧</m:t>
                              </m:r>
                            </m:e>
                          </m:d>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𝒢</m:t>
                              </m:r>
                            </m:e>
                            <m:sub>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e>
                              </m:d>
                            </m:sub>
                          </m:sSub>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𝑧</m:t>
                              </m:r>
                            </m:e>
                          </m:d>
                        </m:e>
                      </m:d>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a:solidFill>
                                <a:schemeClr val="bg1"/>
                              </a:solidFill>
                              <a:latin typeface="Cambria Math" panose="02040503050406030204" pitchFamily="18" charset="0"/>
                              <a:ea typeface="Microsoft YaHei" panose="020B0503020204020204" pitchFamily="34" charset="-122"/>
                            </a:rPr>
                            <m:t>Δ</m:t>
                          </m:r>
                          <m:r>
                            <a:rPr kumimoji="1" lang="en-US" altLang="zh-CN" sz="2000" i="1">
                              <a:solidFill>
                                <a:schemeClr val="bg1"/>
                              </a:solidFill>
                              <a:latin typeface="Cambria Math" panose="02040503050406030204" pitchFamily="18" charset="0"/>
                              <a:ea typeface="Microsoft YaHei" panose="020B0503020204020204" pitchFamily="34" charset="-122"/>
                            </a:rPr>
                            <m:t>𝑡</m:t>
                          </m:r>
                        </m:den>
                      </m:f>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𝑧</m:t>
                                  </m:r>
                                </m:e>
                                <m:sup>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m:t>
                                      </m:r>
                                      <m:r>
                                        <m:rPr>
                                          <m:sty m:val="p"/>
                                        </m:rPr>
                                        <a:rPr kumimoji="1" lang="en-US" altLang="zh-CN" sz="2000">
                                          <a:solidFill>
                                            <a:schemeClr val="bg1"/>
                                          </a:solidFill>
                                          <a:latin typeface="Cambria Math" panose="02040503050406030204" pitchFamily="18" charset="0"/>
                                          <a:ea typeface="Microsoft YaHei" panose="020B0503020204020204" pitchFamily="34" charset="-122"/>
                                        </a:rPr>
                                        <m:t>Δ</m:t>
                                      </m:r>
                                      <m:r>
                                        <a:rPr kumimoji="1" lang="en-US" altLang="zh-CN" sz="2000" i="1">
                                          <a:solidFill>
                                            <a:schemeClr val="bg1"/>
                                          </a:solidFill>
                                          <a:latin typeface="Cambria Math" panose="02040503050406030204" pitchFamily="18" charset="0"/>
                                          <a:ea typeface="Microsoft YaHei" panose="020B0503020204020204" pitchFamily="34" charset="-122"/>
                                        </a:rPr>
                                        <m:t>𝑡</m:t>
                                      </m:r>
                                    </m:e>
                                  </m:d>
                                </m:sup>
                              </m:sSup>
                            </m:e>
                          </m:d>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𝑧</m:t>
                                  </m:r>
                                </m:e>
                                <m:sup>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e>
                                  </m:d>
                                </m:sup>
                              </m:sSup>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 </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sup>
                              </m:sSup>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e>
                      </m:d>
                    </m:oMath>
                  </m:oMathPara>
                </a14:m>
                <a:br>
                  <a:rPr kumimoji="1" lang="en-US" altLang="zh-CN" sz="2000" b="0" dirty="0">
                    <a:solidFill>
                      <a:schemeClr val="bg1"/>
                    </a:solidFill>
                    <a:latin typeface="Microsoft YaHei" panose="020B0503020204020204" pitchFamily="34" charset="-122"/>
                    <a:ea typeface="Microsoft YaHei" panose="020B0503020204020204" pitchFamily="34" charset="-122"/>
                  </a:rPr>
                </a:b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0B3F4A0C-782A-8368-D851-4054A8844F31}"/>
                  </a:ext>
                </a:extLst>
              </p:cNvPr>
              <p:cNvSpPr txBox="1">
                <a:spLocks noRot="1" noChangeAspect="1" noMove="1" noResize="1" noEditPoints="1" noAdjustHandles="1" noChangeArrowheads="1" noChangeShapeType="1" noTextEdit="1"/>
              </p:cNvSpPr>
              <p:nvPr/>
            </p:nvSpPr>
            <p:spPr>
              <a:xfrm>
                <a:off x="635000" y="1202267"/>
                <a:ext cx="10789557" cy="670568"/>
              </a:xfrm>
              <a:prstGeom prst="rect">
                <a:avLst/>
              </a:prstGeom>
              <a:blipFill>
                <a:blip r:embed="rId2"/>
                <a:stretch>
                  <a:fillRect b="-5556"/>
                </a:stretch>
              </a:blipFill>
            </p:spPr>
            <p:txBody>
              <a:bodyPr/>
              <a:lstStyle/>
              <a:p>
                <a:r>
                  <a:rPr lang="zh-CN" altLang="en-US">
                    <a:noFill/>
                  </a:rPr>
                  <a:t> </a:t>
                </a:r>
              </a:p>
            </p:txBody>
          </p:sp>
        </mc:Fallback>
      </mc:AlternateContent>
      <p:sp>
        <p:nvSpPr>
          <p:cNvPr id="17" name="圆角矩形 16">
            <a:extLst>
              <a:ext uri="{FF2B5EF4-FFF2-40B4-BE49-F238E27FC236}">
                <a16:creationId xmlns:a16="http://schemas.microsoft.com/office/drawing/2014/main" id="{393A0747-A779-82C7-E106-4D6585D17F02}"/>
              </a:ext>
            </a:extLst>
          </p:cNvPr>
          <p:cNvSpPr/>
          <p:nvPr/>
        </p:nvSpPr>
        <p:spPr>
          <a:xfrm>
            <a:off x="7926636" y="1393634"/>
            <a:ext cx="1096178" cy="297455"/>
          </a:xfrm>
          <a:prstGeom prst="roundRect">
            <a:avLst/>
          </a:prstGeom>
          <a:solidFill>
            <a:schemeClr val="accent6">
              <a:lumMod val="60000"/>
              <a:lumOff val="40000"/>
              <a:alpha val="45000"/>
            </a:schemeClr>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8" name="圆角矩形 17">
            <a:extLst>
              <a:ext uri="{FF2B5EF4-FFF2-40B4-BE49-F238E27FC236}">
                <a16:creationId xmlns:a16="http://schemas.microsoft.com/office/drawing/2014/main" id="{FC0FB799-FE11-88DD-2DDE-A51EB1573A79}"/>
              </a:ext>
            </a:extLst>
          </p:cNvPr>
          <p:cNvSpPr/>
          <p:nvPr/>
        </p:nvSpPr>
        <p:spPr>
          <a:xfrm>
            <a:off x="9127506" y="1393634"/>
            <a:ext cx="1463951" cy="297455"/>
          </a:xfrm>
          <a:prstGeom prst="roundRect">
            <a:avLst/>
          </a:prstGeom>
          <a:solidFill>
            <a:schemeClr val="accent6">
              <a:lumMod val="60000"/>
              <a:lumOff val="40000"/>
              <a:alpha val="45000"/>
            </a:schemeClr>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cxnSp>
        <p:nvCxnSpPr>
          <p:cNvPr id="20" name="直线连接符 19">
            <a:extLst>
              <a:ext uri="{FF2B5EF4-FFF2-40B4-BE49-F238E27FC236}">
                <a16:creationId xmlns:a16="http://schemas.microsoft.com/office/drawing/2014/main" id="{9C463FCB-14F2-1E0C-E13E-E96B9C9FDCDD}"/>
              </a:ext>
            </a:extLst>
          </p:cNvPr>
          <p:cNvCxnSpPr/>
          <p:nvPr/>
        </p:nvCxnSpPr>
        <p:spPr>
          <a:xfrm>
            <a:off x="7881062" y="1795996"/>
            <a:ext cx="2771903"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95546C-9AE6-82EC-87E5-69661CC97766}"/>
              </a:ext>
            </a:extLst>
          </p:cNvPr>
          <p:cNvSpPr txBox="1"/>
          <p:nvPr/>
        </p:nvSpPr>
        <p:spPr>
          <a:xfrm>
            <a:off x="7869431" y="1824699"/>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独立增量</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38C446A-7115-5BC4-9EAB-92854760B73E}"/>
                  </a:ext>
                </a:extLst>
              </p:cNvPr>
              <p:cNvSpPr txBox="1"/>
              <p:nvPr/>
            </p:nvSpPr>
            <p:spPr>
              <a:xfrm>
                <a:off x="705008" y="2083176"/>
                <a:ext cx="8422498" cy="670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 </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sup>
                              </m:sSup>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rgbClr val="0070C0"/>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rgbClr val="0070C0"/>
                              </a:solidFill>
                              <a:latin typeface="Cambria Math" panose="02040503050406030204" pitchFamily="18" charset="0"/>
                              <a:ea typeface="Microsoft YaHei" panose="020B0503020204020204" pitchFamily="34" charset="-122"/>
                            </a:rPr>
                          </m:ctrlPr>
                        </m:dPr>
                        <m:e>
                          <m:sSup>
                            <m:sSupPr>
                              <m:ctrlPr>
                                <a:rPr kumimoji="1" lang="en-US" altLang="zh-CN" sz="2000" i="1">
                                  <a:solidFill>
                                    <a:srgbClr val="0070C0"/>
                                  </a:solidFill>
                                  <a:latin typeface="Cambria Math" panose="02040503050406030204" pitchFamily="18" charset="0"/>
                                  <a:ea typeface="Microsoft YaHei" panose="020B0503020204020204" pitchFamily="34" charset="-122"/>
                                </a:rPr>
                              </m:ctrlPr>
                            </m:sSupPr>
                            <m:e>
                              <m:r>
                                <a:rPr kumimoji="1" lang="en-US" altLang="zh-CN" sz="2000" i="1">
                                  <a:solidFill>
                                    <a:srgbClr val="0070C0"/>
                                  </a:solidFill>
                                  <a:latin typeface="Cambria Math" panose="02040503050406030204" pitchFamily="18" charset="0"/>
                                  <a:ea typeface="Microsoft YaHei" panose="020B0503020204020204" pitchFamily="34" charset="-122"/>
                                </a:rPr>
                                <m:t>𝑧</m:t>
                              </m:r>
                            </m:e>
                            <m:sup>
                              <m:r>
                                <a:rPr kumimoji="1" lang="en-US" altLang="zh-CN" sz="2000" i="1">
                                  <a:solidFill>
                                    <a:srgbClr val="0070C0"/>
                                  </a:solidFill>
                                  <a:latin typeface="Cambria Math" panose="02040503050406030204" pitchFamily="18" charset="0"/>
                                  <a:ea typeface="Microsoft YaHei" panose="020B0503020204020204" pitchFamily="34" charset="-122"/>
                                </a:rPr>
                                <m:t>𝑁</m:t>
                              </m:r>
                              <m:d>
                                <m:dPr>
                                  <m:ctrlPr>
                                    <a:rPr kumimoji="1" lang="en-US" altLang="zh-CN" sz="2000" i="1">
                                      <a:solidFill>
                                        <a:srgbClr val="0070C0"/>
                                      </a:solidFill>
                                      <a:latin typeface="Cambria Math" panose="02040503050406030204" pitchFamily="18" charset="0"/>
                                      <a:ea typeface="Microsoft YaHei" panose="020B0503020204020204" pitchFamily="34" charset="-122"/>
                                    </a:rPr>
                                  </m:ctrlPr>
                                </m:dPr>
                                <m:e>
                                  <m:r>
                                    <a:rPr kumimoji="1" lang="en-US" altLang="zh-CN" sz="2000" i="1">
                                      <a:solidFill>
                                        <a:srgbClr val="0070C0"/>
                                      </a:solidFill>
                                      <a:latin typeface="Cambria Math" panose="02040503050406030204" pitchFamily="18" charset="0"/>
                                      <a:ea typeface="Microsoft YaHei" panose="020B0503020204020204" pitchFamily="34" charset="-122"/>
                                    </a:rPr>
                                    <m:t>𝑡</m:t>
                                  </m:r>
                                </m:e>
                              </m:d>
                              <m:r>
                                <a:rPr kumimoji="1" lang="en-US" altLang="zh-CN" sz="2000" i="1">
                                  <a:solidFill>
                                    <a:srgbClr val="0070C0"/>
                                  </a:solidFill>
                                  <a:latin typeface="Cambria Math" panose="02040503050406030204" pitchFamily="18" charset="0"/>
                                  <a:ea typeface="Microsoft YaHei" panose="020B0503020204020204" pitchFamily="34" charset="-122"/>
                                </a:rPr>
                                <m:t>−</m:t>
                              </m:r>
                              <m:r>
                                <a:rPr kumimoji="1" lang="en-US" altLang="zh-CN" sz="2000" i="1">
                                  <a:solidFill>
                                    <a:srgbClr val="0070C0"/>
                                  </a:solidFill>
                                  <a:latin typeface="Cambria Math" panose="02040503050406030204" pitchFamily="18" charset="0"/>
                                  <a:ea typeface="Microsoft YaHei" panose="020B0503020204020204" pitchFamily="34" charset="-122"/>
                                </a:rPr>
                                <m:t>𝑁</m:t>
                              </m:r>
                              <m:d>
                                <m:dPr>
                                  <m:ctrlPr>
                                    <a:rPr kumimoji="1" lang="en-US" altLang="zh-CN" sz="2000" i="1">
                                      <a:solidFill>
                                        <a:srgbClr val="0070C0"/>
                                      </a:solidFill>
                                      <a:latin typeface="Cambria Math" panose="02040503050406030204" pitchFamily="18" charset="0"/>
                                      <a:ea typeface="Microsoft YaHei" panose="020B0503020204020204" pitchFamily="34" charset="-122"/>
                                    </a:rPr>
                                  </m:ctrlPr>
                                </m:dPr>
                                <m:e>
                                  <m:r>
                                    <a:rPr kumimoji="1" lang="en-US" altLang="zh-CN" sz="2000" i="1">
                                      <a:solidFill>
                                        <a:srgbClr val="0070C0"/>
                                      </a:solidFill>
                                      <a:latin typeface="Cambria Math" panose="02040503050406030204" pitchFamily="18" charset="0"/>
                                      <a:ea typeface="Microsoft YaHei" panose="020B0503020204020204" pitchFamily="34" charset="-122"/>
                                    </a:rPr>
                                    <m:t>0</m:t>
                                  </m:r>
                                </m:e>
                              </m:d>
                            </m:sup>
                          </m:sSup>
                        </m:e>
                      </m:d>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𝑧</m:t>
                              </m:r>
                            </m:e>
                            <m:sup>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m:t>
                                  </m:r>
                                  <m:r>
                                    <m:rPr>
                                      <m:sty m:val="p"/>
                                    </m:rPr>
                                    <a:rPr kumimoji="1" lang="en-US" altLang="zh-CN" sz="2000">
                                      <a:solidFill>
                                        <a:schemeClr val="bg1"/>
                                      </a:solidFill>
                                      <a:latin typeface="Cambria Math" panose="02040503050406030204" pitchFamily="18" charset="0"/>
                                      <a:ea typeface="Microsoft YaHei" panose="020B0503020204020204" pitchFamily="34" charset="-122"/>
                                    </a:rPr>
                                    <m:t>Δ</m:t>
                                  </m:r>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 </m:t>
                                  </m:r>
                                </m:e>
                              </m:d>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e>
                              </m:d>
                            </m:sup>
                          </m:sSup>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3" name="文本框 22">
                <a:extLst>
                  <a:ext uri="{FF2B5EF4-FFF2-40B4-BE49-F238E27FC236}">
                    <a16:creationId xmlns:a16="http://schemas.microsoft.com/office/drawing/2014/main" id="{938C446A-7115-5BC4-9EAB-92854760B73E}"/>
                  </a:ext>
                </a:extLst>
              </p:cNvPr>
              <p:cNvSpPr txBox="1">
                <a:spLocks noRot="1" noChangeAspect="1" noMove="1" noResize="1" noEditPoints="1" noAdjustHandles="1" noChangeArrowheads="1" noChangeShapeType="1" noTextEdit="1"/>
              </p:cNvSpPr>
              <p:nvPr/>
            </p:nvSpPr>
            <p:spPr>
              <a:xfrm>
                <a:off x="705008" y="2083176"/>
                <a:ext cx="8422498" cy="670505"/>
              </a:xfrm>
              <a:prstGeom prst="rect">
                <a:avLst/>
              </a:prstGeom>
              <a:blipFill>
                <a:blip r:embed="rId3"/>
                <a:stretch>
                  <a:fillRect b="-7547"/>
                </a:stretch>
              </a:blipFill>
            </p:spPr>
            <p:txBody>
              <a:bodyPr/>
              <a:lstStyle/>
              <a:p>
                <a:r>
                  <a:rPr lang="zh-CN" altLang="en-US">
                    <a:noFill/>
                  </a:rPr>
                  <a:t> </a:t>
                </a:r>
              </a:p>
            </p:txBody>
          </p:sp>
        </mc:Fallback>
      </mc:AlternateContent>
      <p:sp>
        <p:nvSpPr>
          <p:cNvPr id="24" name="直角上箭头 23">
            <a:extLst>
              <a:ext uri="{FF2B5EF4-FFF2-40B4-BE49-F238E27FC236}">
                <a16:creationId xmlns:a16="http://schemas.microsoft.com/office/drawing/2014/main" id="{DB3C4E65-F9CC-08E0-EABC-EA0AD42A8406}"/>
              </a:ext>
            </a:extLst>
          </p:cNvPr>
          <p:cNvSpPr/>
          <p:nvPr/>
        </p:nvSpPr>
        <p:spPr>
          <a:xfrm rot="16200000" flipH="1">
            <a:off x="9226112" y="1903114"/>
            <a:ext cx="511729" cy="755009"/>
          </a:xfrm>
          <a:prstGeom prst="bentUp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93B26BC-46C1-DB90-28C6-2E9B099C1B9D}"/>
                  </a:ext>
                </a:extLst>
              </p:cNvPr>
              <p:cNvSpPr txBox="1"/>
              <p:nvPr/>
            </p:nvSpPr>
            <p:spPr>
              <a:xfrm>
                <a:off x="5335398" y="1720462"/>
                <a:ext cx="1152688" cy="42159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rgbClr val="0070C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70C0"/>
                              </a:solidFill>
                              <a:latin typeface="Cambria Math" panose="02040503050406030204" pitchFamily="18" charset="0"/>
                              <a:ea typeface="Microsoft YaHei" panose="020B0503020204020204" pitchFamily="34" charset="-122"/>
                            </a:rPr>
                            <m:t>𝒢</m:t>
                          </m:r>
                        </m:e>
                        <m:sub>
                          <m:r>
                            <a:rPr kumimoji="1" lang="en-US" altLang="zh-CN" sz="2000" b="0" i="1" smtClean="0">
                              <a:solidFill>
                                <a:srgbClr val="0070C0"/>
                              </a:solidFill>
                              <a:latin typeface="Cambria Math" panose="02040503050406030204" pitchFamily="18" charset="0"/>
                              <a:ea typeface="Microsoft YaHei" panose="020B0503020204020204" pitchFamily="34" charset="-122"/>
                            </a:rPr>
                            <m:t>𝑁</m:t>
                          </m:r>
                          <m:d>
                            <m:dPr>
                              <m:ctrlPr>
                                <a:rPr kumimoji="1" lang="en-US" altLang="zh-CN" sz="2000" b="0" i="1" smtClean="0">
                                  <a:solidFill>
                                    <a:srgbClr val="0070C0"/>
                                  </a:solidFill>
                                  <a:latin typeface="Cambria Math" panose="02040503050406030204" pitchFamily="18" charset="0"/>
                                  <a:ea typeface="Microsoft YaHei" panose="020B0503020204020204" pitchFamily="34" charset="-122"/>
                                </a:rPr>
                              </m:ctrlPr>
                            </m:dPr>
                            <m:e>
                              <m:r>
                                <a:rPr kumimoji="1" lang="en-US" altLang="zh-CN" sz="2000" b="0" i="1" smtClean="0">
                                  <a:solidFill>
                                    <a:srgbClr val="0070C0"/>
                                  </a:solidFill>
                                  <a:latin typeface="Cambria Math" panose="02040503050406030204" pitchFamily="18" charset="0"/>
                                  <a:ea typeface="Microsoft YaHei" panose="020B0503020204020204" pitchFamily="34" charset="-122"/>
                                </a:rPr>
                                <m:t>𝑡</m:t>
                              </m:r>
                            </m:e>
                          </m:d>
                        </m:sub>
                      </m:sSub>
                      <m:d>
                        <m:dPr>
                          <m:ctrlPr>
                            <a:rPr kumimoji="1" lang="en-US" altLang="zh-CN" sz="2000" b="0" i="1" smtClean="0">
                              <a:solidFill>
                                <a:srgbClr val="0070C0"/>
                              </a:solidFill>
                              <a:latin typeface="Cambria Math" panose="02040503050406030204" pitchFamily="18" charset="0"/>
                              <a:ea typeface="Microsoft YaHei" panose="020B0503020204020204" pitchFamily="34" charset="-122"/>
                            </a:rPr>
                          </m:ctrlPr>
                        </m:dPr>
                        <m:e>
                          <m:r>
                            <a:rPr kumimoji="1" lang="en-US" altLang="zh-CN" sz="2000" b="0" i="1" smtClean="0">
                              <a:solidFill>
                                <a:srgbClr val="0070C0"/>
                              </a:solidFill>
                              <a:latin typeface="Cambria Math" panose="02040503050406030204" pitchFamily="18" charset="0"/>
                              <a:ea typeface="Microsoft YaHei" panose="020B0503020204020204" pitchFamily="34" charset="-122"/>
                            </a:rPr>
                            <m:t>𝑧</m:t>
                          </m:r>
                        </m:e>
                      </m:d>
                    </m:oMath>
                  </m:oMathPara>
                </a14:m>
                <a:endParaRPr kumimoji="1" lang="zh-CN" altLang="en-US" sz="2000" dirty="0">
                  <a:solidFill>
                    <a:srgbClr val="0070C0"/>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793B26BC-46C1-DB90-28C6-2E9B099C1B9D}"/>
                  </a:ext>
                </a:extLst>
              </p:cNvPr>
              <p:cNvSpPr txBox="1">
                <a:spLocks noRot="1" noChangeAspect="1" noMove="1" noResize="1" noEditPoints="1" noAdjustHandles="1" noChangeArrowheads="1" noChangeShapeType="1" noTextEdit="1"/>
              </p:cNvSpPr>
              <p:nvPr/>
            </p:nvSpPr>
            <p:spPr>
              <a:xfrm>
                <a:off x="5335398" y="1720462"/>
                <a:ext cx="1152688" cy="421590"/>
              </a:xfrm>
              <a:prstGeom prst="rect">
                <a:avLst/>
              </a:prstGeom>
              <a:blipFill>
                <a:blip r:embed="rId4"/>
                <a:stretch>
                  <a:fillRect b="-5882"/>
                </a:stretch>
              </a:blipFill>
            </p:spPr>
            <p:txBody>
              <a:bodyPr/>
              <a:lstStyle/>
              <a:p>
                <a:r>
                  <a:rPr lang="zh-CN" altLang="en-US">
                    <a:noFill/>
                  </a:rPr>
                  <a:t> </a:t>
                </a:r>
              </a:p>
            </p:txBody>
          </p:sp>
        </mc:Fallback>
      </mc:AlternateContent>
      <p:sp>
        <p:nvSpPr>
          <p:cNvPr id="26" name="圆角矩形 25">
            <a:extLst>
              <a:ext uri="{FF2B5EF4-FFF2-40B4-BE49-F238E27FC236}">
                <a16:creationId xmlns:a16="http://schemas.microsoft.com/office/drawing/2014/main" id="{61E5EB50-4287-9A9B-78F5-2BF5CE3A5FE9}"/>
              </a:ext>
            </a:extLst>
          </p:cNvPr>
          <p:cNvSpPr/>
          <p:nvPr/>
        </p:nvSpPr>
        <p:spPr>
          <a:xfrm>
            <a:off x="5335398" y="2224809"/>
            <a:ext cx="1426129" cy="43450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4871D4B-5FEE-316C-4636-0116A53BF594}"/>
                  </a:ext>
                </a:extLst>
              </p:cNvPr>
              <p:cNvSpPr txBox="1"/>
              <p:nvPr/>
            </p:nvSpPr>
            <p:spPr>
              <a:xfrm>
                <a:off x="635000" y="3087149"/>
                <a:ext cx="3376116" cy="49321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 altLang="zh-CN" sz="2000"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 altLang="zh-CN" sz="200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 altLang="zh-CN" sz="2000" i="0" smtClean="0">
                                  <a:solidFill>
                                    <a:schemeClr val="bg1"/>
                                  </a:solidFill>
                                  <a:latin typeface="Cambria Math" panose="02040503050406030204" pitchFamily="18" charset="0"/>
                                  <a:ea typeface="Microsoft YaHei" panose="020B0503020204020204" pitchFamily="34" charset="-122"/>
                                </a:rPr>
                                <m:t>lim</m:t>
                              </m:r>
                            </m:e>
                            <m:lim>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lim>
                          </m:limLow>
                        </m:fNa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𝒢</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𝒢</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94871D4B-5FEE-316C-4636-0116A53BF594}"/>
                  </a:ext>
                </a:extLst>
              </p:cNvPr>
              <p:cNvSpPr txBox="1">
                <a:spLocks noRot="1" noChangeAspect="1" noMove="1" noResize="1" noEditPoints="1" noAdjustHandles="1" noChangeArrowheads="1" noChangeShapeType="1" noTextEdit="1"/>
              </p:cNvSpPr>
              <p:nvPr/>
            </p:nvSpPr>
            <p:spPr>
              <a:xfrm>
                <a:off x="635000" y="3087149"/>
                <a:ext cx="3376116" cy="493212"/>
              </a:xfrm>
              <a:prstGeom prst="rect">
                <a:avLst/>
              </a:prstGeom>
              <a:blipFill>
                <a:blip r:embed="rId5"/>
                <a:stretch>
                  <a:fillRect b="-5000"/>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375577CA-C061-746C-7B62-78115F496DA6}"/>
              </a:ext>
            </a:extLst>
          </p:cNvPr>
          <p:cNvSpPr txBox="1"/>
          <p:nvPr/>
        </p:nvSpPr>
        <p:spPr>
          <a:xfrm>
            <a:off x="3951214" y="3077486"/>
            <a:ext cx="2236510"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一阶线性微分方程</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EFE1EE9-247C-7828-3DC3-B3885FF7A469}"/>
                  </a:ext>
                </a:extLst>
              </p:cNvPr>
              <p:cNvSpPr txBox="1"/>
              <p:nvPr/>
            </p:nvSpPr>
            <p:spPr>
              <a:xfrm>
                <a:off x="-52478" y="3967995"/>
                <a:ext cx="11577657" cy="2218941"/>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𝑧</m:t>
                              </m:r>
                            </m:e>
                            <m:sup>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m:t>
                                  </m:r>
                                  <m:r>
                                    <m:rPr>
                                      <m:sty m:val="p"/>
                                    </m:rPr>
                                    <a:rPr kumimoji="1" lang="en-US" altLang="zh-CN" sz="2000">
                                      <a:solidFill>
                                        <a:schemeClr val="bg1"/>
                                      </a:solidFill>
                                      <a:latin typeface="Cambria Math" panose="02040503050406030204" pitchFamily="18" charset="0"/>
                                      <a:ea typeface="Microsoft YaHei" panose="020B0503020204020204" pitchFamily="34" charset="-122"/>
                                    </a:rPr>
                                    <m:t>Δ</m:t>
                                  </m:r>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 </m:t>
                                  </m:r>
                                </m:e>
                              </m:d>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𝑁</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e>
                              </m:d>
                            </m:sup>
                          </m:sSup>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a:solidFill>
                                <a:schemeClr val="bg1"/>
                              </a:solidFill>
                              <a:latin typeface="Cambria Math" panose="02040503050406030204" pitchFamily="18" charset="0"/>
                              <a:ea typeface="Microsoft YaHei" panose="020B0503020204020204" pitchFamily="34" charset="-122"/>
                            </a:rPr>
                            <m:t>Δ</m:t>
                          </m:r>
                          <m:r>
                            <a:rPr kumimoji="1" lang="en-US" altLang="zh-CN" sz="2000" i="1">
                              <a:solidFill>
                                <a:schemeClr val="bg1"/>
                              </a:solidFill>
                              <a:latin typeface="Cambria Math" panose="02040503050406030204" pitchFamily="18" charset="0"/>
                              <a:ea typeface="Microsoft YaHei" panose="020B0503020204020204" pitchFamily="34" charset="-122"/>
                            </a:rPr>
                            <m:t>𝑡</m:t>
                          </m:r>
                        </m:den>
                      </m:f>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sup>
                          </m:sSup>
                          <m:r>
                            <a:rPr kumimoji="1" lang="en-US" altLang="zh-CN" sz="2000" i="1">
                              <a:solidFill>
                                <a:schemeClr val="bg1"/>
                              </a:solidFill>
                              <a:latin typeface="Cambria Math" panose="02040503050406030204" pitchFamily="18" charset="0"/>
                              <a:ea typeface="Microsoft YaHei" panose="020B0503020204020204" pitchFamily="34" charset="-122"/>
                            </a:rPr>
                            <m:t>−1</m:t>
                          </m:r>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𝑘</m:t>
                                  </m:r>
                                </m:e>
                              </m:d>
                            </m:e>
                          </m:nary>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4"/>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4"/>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accent4"/>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accent4"/>
                                      </a:solidFill>
                                      <a:latin typeface="Cambria Math" panose="02040503050406030204" pitchFamily="18" charset="0"/>
                                      <a:ea typeface="Microsoft YaHei" panose="020B0503020204020204" pitchFamily="34" charset="-122"/>
                                    </a:rPr>
                                    <m:t>Δ</m:t>
                                  </m:r>
                                  <m:r>
                                    <a:rPr kumimoji="1" lang="en-US" altLang="zh-CN" sz="2000" b="0" i="1" smtClean="0">
                                      <a:solidFill>
                                        <a:schemeClr val="accent4"/>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accent4"/>
                                  </a:solidFill>
                                  <a:latin typeface="Cambria Math" panose="02040503050406030204" pitchFamily="18" charset="0"/>
                                  <a:ea typeface="Microsoft YaHei" panose="020B0503020204020204" pitchFamily="34" charset="-122"/>
                                </a:rPr>
                                <m:t>=0</m:t>
                              </m:r>
                            </m:e>
                          </m:d>
                          <m:r>
                            <a:rPr kumimoji="1" lang="en-US" altLang="zh-CN" sz="2000" b="0" i="1" smtClean="0">
                              <a:solidFill>
                                <a:schemeClr val="accent4"/>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accent5"/>
                              </a:solidFill>
                              <a:latin typeface="Cambria Math" panose="02040503050406030204" pitchFamily="18" charset="0"/>
                              <a:ea typeface="Microsoft YaHei" panose="020B0503020204020204" pitchFamily="34" charset="-122"/>
                            </a:rPr>
                            <m:t>𝑧</m:t>
                          </m:r>
                          <m:r>
                            <a:rPr kumimoji="1" lang="en-US" altLang="zh-CN" sz="2000" i="1">
                              <a:solidFill>
                                <a:schemeClr val="accent5"/>
                              </a:solidFill>
                              <a:latin typeface="Cambria Math" panose="02040503050406030204" pitchFamily="18" charset="0"/>
                              <a:ea typeface="Microsoft YaHei" panose="020B0503020204020204" pitchFamily="34" charset="-122"/>
                            </a:rPr>
                            <m:t>ℙ</m:t>
                          </m:r>
                          <m:d>
                            <m:dPr>
                              <m:ctrlPr>
                                <a:rPr kumimoji="1" lang="en-US" altLang="zh-CN" sz="2000" i="1">
                                  <a:solidFill>
                                    <a:schemeClr val="accent5"/>
                                  </a:solidFill>
                                  <a:latin typeface="Cambria Math" panose="02040503050406030204" pitchFamily="18" charset="0"/>
                                  <a:ea typeface="Microsoft YaHei" panose="020B0503020204020204" pitchFamily="34" charset="-122"/>
                                </a:rPr>
                              </m:ctrlPr>
                            </m:dPr>
                            <m:e>
                              <m:r>
                                <a:rPr kumimoji="1" lang="en-US" altLang="zh-CN" sz="2000" i="1">
                                  <a:solidFill>
                                    <a:schemeClr val="accent5"/>
                                  </a:solidFill>
                                  <a:latin typeface="Cambria Math" panose="02040503050406030204" pitchFamily="18" charset="0"/>
                                  <a:ea typeface="Microsoft YaHei" panose="020B0503020204020204" pitchFamily="34" charset="-122"/>
                                </a:rPr>
                                <m:t>𝑁</m:t>
                              </m:r>
                              <m:d>
                                <m:dPr>
                                  <m:ctrlPr>
                                    <a:rPr kumimoji="1" lang="en-US" altLang="zh-CN" sz="2000" i="1">
                                      <a:solidFill>
                                        <a:schemeClr val="accent5"/>
                                      </a:solidFill>
                                      <a:latin typeface="Cambria Math" panose="02040503050406030204" pitchFamily="18" charset="0"/>
                                      <a:ea typeface="Microsoft YaHei" panose="020B0503020204020204" pitchFamily="34" charset="-122"/>
                                    </a:rPr>
                                  </m:ctrlPr>
                                </m:dPr>
                                <m:e>
                                  <m:r>
                                    <m:rPr>
                                      <m:sty m:val="p"/>
                                    </m:rPr>
                                    <a:rPr kumimoji="1" lang="en-US" altLang="zh-CN" sz="2000">
                                      <a:solidFill>
                                        <a:schemeClr val="accent5"/>
                                      </a:solidFill>
                                      <a:latin typeface="Cambria Math" panose="02040503050406030204" pitchFamily="18" charset="0"/>
                                      <a:ea typeface="Microsoft YaHei" panose="020B0503020204020204" pitchFamily="34" charset="-122"/>
                                    </a:rPr>
                                    <m:t>Δ</m:t>
                                  </m:r>
                                  <m:r>
                                    <a:rPr kumimoji="1" lang="en-US" altLang="zh-CN" sz="2000" i="1">
                                      <a:solidFill>
                                        <a:schemeClr val="accent5"/>
                                      </a:solidFill>
                                      <a:latin typeface="Cambria Math" panose="02040503050406030204" pitchFamily="18" charset="0"/>
                                      <a:ea typeface="Microsoft YaHei" panose="020B0503020204020204" pitchFamily="34" charset="-122"/>
                                    </a:rPr>
                                    <m:t>𝑡</m:t>
                                  </m:r>
                                </m:e>
                              </m:d>
                              <m:r>
                                <a:rPr kumimoji="1" lang="en-US" altLang="zh-CN" sz="2000" i="1">
                                  <a:solidFill>
                                    <a:schemeClr val="accent5"/>
                                  </a:solidFill>
                                  <a:latin typeface="Cambria Math" panose="02040503050406030204" pitchFamily="18" charset="0"/>
                                  <a:ea typeface="Microsoft YaHei" panose="020B0503020204020204" pitchFamily="34" charset="-122"/>
                                </a:rPr>
                                <m:t>=</m:t>
                              </m:r>
                              <m:r>
                                <a:rPr kumimoji="1" lang="en-US" altLang="zh-CN" sz="2000" b="0" i="1" smtClean="0">
                                  <a:solidFill>
                                    <a:schemeClr val="accent5"/>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i="1" smtClean="0">
                                  <a:solidFill>
                                    <a:schemeClr val="accent6">
                                      <a:lumMod val="50000"/>
                                    </a:schemeClr>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t>𝑘</m:t>
                              </m:r>
                              <m:r>
                                <a:rPr kumimoji="1" lang="en-US" altLang="zh-CN" sz="2000" b="0" i="1" smtClean="0">
                                  <a:solidFill>
                                    <a:schemeClr val="accent6">
                                      <a:lumMod val="50000"/>
                                    </a:schemeClr>
                                  </a:solidFill>
                                  <a:latin typeface="Cambria Math" panose="02040503050406030204" pitchFamily="18" charset="0"/>
                                  <a:ea typeface="Microsoft YaHei" panose="020B0503020204020204" pitchFamily="34" charset="-122"/>
                                </a:rPr>
                                <m:t>=2</m:t>
                              </m:r>
                              <m:r>
                                <a:rPr kumimoji="1" lang="en-US" altLang="zh-CN" sz="2000" i="1" smtClean="0">
                                  <a:solidFill>
                                    <a:schemeClr val="accent6">
                                      <a:lumMod val="50000"/>
                                    </a:schemeClr>
                                  </a:solidFill>
                                  <a:latin typeface="Cambria Math" panose="02040503050406030204" pitchFamily="18" charset="0"/>
                                  <a:ea typeface="Microsoft YaHei" panose="020B0503020204020204" pitchFamily="34" charset="-122"/>
                                </a:rPr>
                                <m:t>0</m:t>
                              </m:r>
                            </m:sub>
                            <m:sup>
                              <m: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t>∞</m:t>
                              </m:r>
                            </m:sup>
                            <m:e>
                              <m:sSup>
                                <m:sSupPr>
                                  <m:ctrlP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ctrlPr>
                                </m:sSupPr>
                                <m:e>
                                  <m: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t>𝑧</m:t>
                                  </m:r>
                                </m:e>
                                <m:sup>
                                  <m: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t>𝑘</m:t>
                                  </m:r>
                                </m:sup>
                              </m:sSup>
                              <m: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t>ℙ</m:t>
                              </m:r>
                              <m:d>
                                <m:dPr>
                                  <m:ctrlP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ctrlPr>
                                </m:dPr>
                                <m:e>
                                  <m: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t>𝑁</m:t>
                                  </m:r>
                                  <m:d>
                                    <m:dPr>
                                      <m:ctrlP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ctrlPr>
                                    </m:dPr>
                                    <m:e>
                                      <m:r>
                                        <m:rPr>
                                          <m:sty m:val="p"/>
                                        </m:rPr>
                                        <a:rPr kumimoji="1" lang="en-US" altLang="zh-CN" sz="2000">
                                          <a:solidFill>
                                            <a:schemeClr val="accent6">
                                              <a:lumMod val="50000"/>
                                            </a:schemeClr>
                                          </a:solidFill>
                                          <a:latin typeface="Cambria Math" panose="02040503050406030204" pitchFamily="18" charset="0"/>
                                          <a:ea typeface="Microsoft YaHei" panose="020B0503020204020204" pitchFamily="34" charset="-122"/>
                                        </a:rPr>
                                        <m:t>Δ</m:t>
                                      </m:r>
                                      <m: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t>𝑡</m:t>
                                      </m:r>
                                    </m:e>
                                  </m:d>
                                  <m: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t>=</m:t>
                                  </m:r>
                                  <m:r>
                                    <a:rPr kumimoji="1" lang="en-US" altLang="zh-CN" sz="2000" i="1">
                                      <a:solidFill>
                                        <a:schemeClr val="accent6">
                                          <a:lumMod val="50000"/>
                                        </a:schemeClr>
                                      </a:solidFill>
                                      <a:latin typeface="Cambria Math" panose="02040503050406030204" pitchFamily="18" charset="0"/>
                                      <a:ea typeface="Microsoft YaHei" panose="020B0503020204020204" pitchFamily="34" charset="-122"/>
                                    </a:rPr>
                                    <m:t>𝑘</m:t>
                                  </m:r>
                                </m:e>
                              </m:d>
                            </m:e>
                          </m:nary>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9" name="文本框 28">
                <a:extLst>
                  <a:ext uri="{FF2B5EF4-FFF2-40B4-BE49-F238E27FC236}">
                    <a16:creationId xmlns:a16="http://schemas.microsoft.com/office/drawing/2014/main" id="{DEFE1EE9-247C-7828-3DC3-B3885FF7A469}"/>
                  </a:ext>
                </a:extLst>
              </p:cNvPr>
              <p:cNvSpPr txBox="1">
                <a:spLocks noRot="1" noChangeAspect="1" noMove="1" noResize="1" noEditPoints="1" noAdjustHandles="1" noChangeArrowheads="1" noChangeShapeType="1" noTextEdit="1"/>
              </p:cNvSpPr>
              <p:nvPr/>
            </p:nvSpPr>
            <p:spPr>
              <a:xfrm>
                <a:off x="-52478" y="3967995"/>
                <a:ext cx="11577657" cy="2218941"/>
              </a:xfrm>
              <a:prstGeom prst="rect">
                <a:avLst/>
              </a:prstGeom>
              <a:blipFill>
                <a:blip r:embed="rId6"/>
                <a:stretch>
                  <a:fillRect b="-65341"/>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FD05A949-8FBE-E1FB-10A7-465633D96E74}"/>
              </a:ext>
            </a:extLst>
          </p:cNvPr>
          <p:cNvSpPr txBox="1"/>
          <p:nvPr/>
        </p:nvSpPr>
        <p:spPr>
          <a:xfrm>
            <a:off x="4701154" y="4354360"/>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平稳增量</a:t>
            </a:r>
          </a:p>
        </p:txBody>
      </p:sp>
      <p:sp>
        <p:nvSpPr>
          <p:cNvPr id="31" name="文本框 30">
            <a:extLst>
              <a:ext uri="{FF2B5EF4-FFF2-40B4-BE49-F238E27FC236}">
                <a16:creationId xmlns:a16="http://schemas.microsoft.com/office/drawing/2014/main" id="{6559760E-ECC8-9411-946D-3BD2571B1357}"/>
              </a:ext>
            </a:extLst>
          </p:cNvPr>
          <p:cNvSpPr txBox="1"/>
          <p:nvPr/>
        </p:nvSpPr>
        <p:spPr>
          <a:xfrm>
            <a:off x="4567443" y="5872294"/>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〇次</a:t>
            </a:r>
          </a:p>
        </p:txBody>
      </p:sp>
      <p:sp>
        <p:nvSpPr>
          <p:cNvPr id="32" name="文本框 31">
            <a:extLst>
              <a:ext uri="{FF2B5EF4-FFF2-40B4-BE49-F238E27FC236}">
                <a16:creationId xmlns:a16="http://schemas.microsoft.com/office/drawing/2014/main" id="{1A499063-60C6-C1EA-8E2A-1164374C49D0}"/>
              </a:ext>
            </a:extLst>
          </p:cNvPr>
          <p:cNvSpPr txBox="1"/>
          <p:nvPr/>
        </p:nvSpPr>
        <p:spPr>
          <a:xfrm>
            <a:off x="6761527" y="5872294"/>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一次</a:t>
            </a:r>
          </a:p>
        </p:txBody>
      </p:sp>
      <p:sp>
        <p:nvSpPr>
          <p:cNvPr id="33" name="文本框 32">
            <a:extLst>
              <a:ext uri="{FF2B5EF4-FFF2-40B4-BE49-F238E27FC236}">
                <a16:creationId xmlns:a16="http://schemas.microsoft.com/office/drawing/2014/main" id="{A2F70795-2A37-F074-F132-C4DCC91D42DD}"/>
              </a:ext>
            </a:extLst>
          </p:cNvPr>
          <p:cNvSpPr txBox="1"/>
          <p:nvPr/>
        </p:nvSpPr>
        <p:spPr>
          <a:xfrm>
            <a:off x="8731205" y="6272404"/>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高次</a:t>
            </a:r>
          </a:p>
        </p:txBody>
      </p:sp>
      <p:sp>
        <p:nvSpPr>
          <p:cNvPr id="34" name="圆角矩形 33">
            <a:extLst>
              <a:ext uri="{FF2B5EF4-FFF2-40B4-BE49-F238E27FC236}">
                <a16:creationId xmlns:a16="http://schemas.microsoft.com/office/drawing/2014/main" id="{D0238AB6-0143-6925-A163-B5B314BD2E15}"/>
              </a:ext>
            </a:extLst>
          </p:cNvPr>
          <p:cNvSpPr/>
          <p:nvPr/>
        </p:nvSpPr>
        <p:spPr>
          <a:xfrm>
            <a:off x="4567443" y="5427677"/>
            <a:ext cx="2001137" cy="520117"/>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cxnSp>
        <p:nvCxnSpPr>
          <p:cNvPr id="35" name="直线箭头连接符 34">
            <a:extLst>
              <a:ext uri="{FF2B5EF4-FFF2-40B4-BE49-F238E27FC236}">
                <a16:creationId xmlns:a16="http://schemas.microsoft.com/office/drawing/2014/main" id="{1BFD6A47-8483-2ECD-7311-7097CC44B42B}"/>
              </a:ext>
            </a:extLst>
          </p:cNvPr>
          <p:cNvCxnSpPr>
            <a:cxnSpLocks/>
          </p:cNvCxnSpPr>
          <p:nvPr/>
        </p:nvCxnSpPr>
        <p:spPr>
          <a:xfrm>
            <a:off x="6358855" y="3732178"/>
            <a:ext cx="5290346"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859EC304-D61F-D855-76F6-D3231062D5DB}"/>
                  </a:ext>
                </a:extLst>
              </p:cNvPr>
              <p:cNvSpPr txBox="1"/>
              <p:nvPr/>
            </p:nvSpPr>
            <p:spPr>
              <a:xfrm>
                <a:off x="11722188" y="3532122"/>
                <a:ext cx="3672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6" name="文本框 35">
                <a:extLst>
                  <a:ext uri="{FF2B5EF4-FFF2-40B4-BE49-F238E27FC236}">
                    <a16:creationId xmlns:a16="http://schemas.microsoft.com/office/drawing/2014/main" id="{859EC304-D61F-D855-76F6-D3231062D5DB}"/>
                  </a:ext>
                </a:extLst>
              </p:cNvPr>
              <p:cNvSpPr txBox="1">
                <a:spLocks noRot="1" noChangeAspect="1" noMove="1" noResize="1" noEditPoints="1" noAdjustHandles="1" noChangeArrowheads="1" noChangeShapeType="1" noTextEdit="1"/>
              </p:cNvSpPr>
              <p:nvPr/>
            </p:nvSpPr>
            <p:spPr>
              <a:xfrm>
                <a:off x="11722188" y="3532122"/>
                <a:ext cx="367280" cy="400110"/>
              </a:xfrm>
              <a:prstGeom prst="rect">
                <a:avLst/>
              </a:prstGeom>
              <a:blipFill>
                <a:blip r:embed="rId7"/>
                <a:stretch>
                  <a:fillRect/>
                </a:stretch>
              </a:blipFill>
            </p:spPr>
            <p:txBody>
              <a:bodyPr/>
              <a:lstStyle/>
              <a:p>
                <a:r>
                  <a:rPr lang="zh-CN" altLang="en-US">
                    <a:noFill/>
                  </a:rPr>
                  <a:t> </a:t>
                </a:r>
              </a:p>
            </p:txBody>
          </p:sp>
        </mc:Fallback>
      </mc:AlternateContent>
      <p:sp>
        <p:nvSpPr>
          <p:cNvPr id="38" name="乘 37">
            <a:extLst>
              <a:ext uri="{FF2B5EF4-FFF2-40B4-BE49-F238E27FC236}">
                <a16:creationId xmlns:a16="http://schemas.microsoft.com/office/drawing/2014/main" id="{AD164271-7DDF-608D-D044-751C90C0AA49}"/>
              </a:ext>
            </a:extLst>
          </p:cNvPr>
          <p:cNvSpPr/>
          <p:nvPr/>
        </p:nvSpPr>
        <p:spPr>
          <a:xfrm>
            <a:off x="10935504" y="3511872"/>
            <a:ext cx="406018" cy="406018"/>
          </a:xfrm>
          <a:prstGeom prst="mathMultiply">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88E2DC22-6986-509E-5C07-8F7DD6AE2E65}"/>
                  </a:ext>
                </a:extLst>
              </p:cNvPr>
              <p:cNvSpPr txBox="1"/>
              <p:nvPr/>
            </p:nvSpPr>
            <p:spPr>
              <a:xfrm>
                <a:off x="10485388" y="3130071"/>
                <a:ext cx="519566"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0" name="文本框 39">
                <a:extLst>
                  <a:ext uri="{FF2B5EF4-FFF2-40B4-BE49-F238E27FC236}">
                    <a16:creationId xmlns:a16="http://schemas.microsoft.com/office/drawing/2014/main" id="{88E2DC22-6986-509E-5C07-8F7DD6AE2E65}"/>
                  </a:ext>
                </a:extLst>
              </p:cNvPr>
              <p:cNvSpPr txBox="1">
                <a:spLocks noRot="1" noChangeAspect="1" noMove="1" noResize="1" noEditPoints="1" noAdjustHandles="1" noChangeArrowheads="1" noChangeShapeType="1" noTextEdit="1"/>
              </p:cNvSpPr>
              <p:nvPr/>
            </p:nvSpPr>
            <p:spPr>
              <a:xfrm>
                <a:off x="10485388" y="3130071"/>
                <a:ext cx="519566" cy="400110"/>
              </a:xfrm>
              <a:prstGeom prst="rect">
                <a:avLst/>
              </a:prstGeom>
              <a:blipFill>
                <a:blip r:embed="rId8"/>
                <a:stretch>
                  <a:fillRect/>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DD5B65E0-8C30-A39C-D1FF-7C83DBE2D385}"/>
              </a:ext>
            </a:extLst>
          </p:cNvPr>
          <p:cNvSpPr/>
          <p:nvPr/>
        </p:nvSpPr>
        <p:spPr>
          <a:xfrm>
            <a:off x="6347473" y="4054096"/>
            <a:ext cx="1831793" cy="477398"/>
          </a:xfrm>
          <a:prstGeom prst="rect">
            <a:avLst/>
          </a:prstGeom>
          <a:solidFill>
            <a:srgbClr val="002060">
              <a:alpha val="72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4BCC63DA-CC55-A39A-B3F5-034DEFB14925}"/>
              </a:ext>
            </a:extLst>
          </p:cNvPr>
          <p:cNvSpPr/>
          <p:nvPr/>
        </p:nvSpPr>
        <p:spPr>
          <a:xfrm>
            <a:off x="8278339" y="4054096"/>
            <a:ext cx="2313118" cy="477398"/>
          </a:xfrm>
          <a:prstGeom prst="rect">
            <a:avLst/>
          </a:prstGeom>
          <a:solidFill>
            <a:schemeClr val="accent5">
              <a:alpha val="72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solidFill>
                <a:schemeClr val="accent5"/>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CD8F6F7-90D8-0BCA-FEEB-34CD0DA292F2}"/>
                  </a:ext>
                </a:extLst>
              </p:cNvPr>
              <p:cNvSpPr txBox="1"/>
              <p:nvPr/>
            </p:nvSpPr>
            <p:spPr>
              <a:xfrm>
                <a:off x="8009125" y="3637378"/>
                <a:ext cx="46560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𝑠</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3" name="文本框 42">
                <a:extLst>
                  <a:ext uri="{FF2B5EF4-FFF2-40B4-BE49-F238E27FC236}">
                    <a16:creationId xmlns:a16="http://schemas.microsoft.com/office/drawing/2014/main" id="{3CD8F6F7-90D8-0BCA-FEEB-34CD0DA292F2}"/>
                  </a:ext>
                </a:extLst>
              </p:cNvPr>
              <p:cNvSpPr txBox="1">
                <a:spLocks noRot="1" noChangeAspect="1" noMove="1" noResize="1" noEditPoints="1" noAdjustHandles="1" noChangeArrowheads="1" noChangeShapeType="1" noTextEdit="1"/>
              </p:cNvSpPr>
              <p:nvPr/>
            </p:nvSpPr>
            <p:spPr>
              <a:xfrm>
                <a:off x="8009125" y="3637378"/>
                <a:ext cx="465600"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7D256374-8C8B-D351-0DC4-3D0D72DCE513}"/>
                  </a:ext>
                </a:extLst>
              </p:cNvPr>
              <p:cNvSpPr txBox="1"/>
              <p:nvPr/>
            </p:nvSpPr>
            <p:spPr>
              <a:xfrm>
                <a:off x="6433911" y="4092740"/>
                <a:ext cx="1658916"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4" name="文本框 43">
                <a:extLst>
                  <a:ext uri="{FF2B5EF4-FFF2-40B4-BE49-F238E27FC236}">
                    <a16:creationId xmlns:a16="http://schemas.microsoft.com/office/drawing/2014/main" id="{7D256374-8C8B-D351-0DC4-3D0D72DCE513}"/>
                  </a:ext>
                </a:extLst>
              </p:cNvPr>
              <p:cNvSpPr txBox="1">
                <a:spLocks noRot="1" noChangeAspect="1" noMove="1" noResize="1" noEditPoints="1" noAdjustHandles="1" noChangeArrowheads="1" noChangeShapeType="1" noTextEdit="1"/>
              </p:cNvSpPr>
              <p:nvPr/>
            </p:nvSpPr>
            <p:spPr>
              <a:xfrm>
                <a:off x="6433911" y="4092740"/>
                <a:ext cx="1658916"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5FF365BF-0BA7-49CD-CD31-07CD31B4B61A}"/>
                  </a:ext>
                </a:extLst>
              </p:cNvPr>
              <p:cNvSpPr txBox="1"/>
              <p:nvPr/>
            </p:nvSpPr>
            <p:spPr>
              <a:xfrm>
                <a:off x="6409652" y="4648786"/>
                <a:ext cx="222484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5" name="文本框 44">
                <a:extLst>
                  <a:ext uri="{FF2B5EF4-FFF2-40B4-BE49-F238E27FC236}">
                    <a16:creationId xmlns:a16="http://schemas.microsoft.com/office/drawing/2014/main" id="{5FF365BF-0BA7-49CD-CD31-07CD31B4B61A}"/>
                  </a:ext>
                </a:extLst>
              </p:cNvPr>
              <p:cNvSpPr txBox="1">
                <a:spLocks noRot="1" noChangeAspect="1" noMove="1" noResize="1" noEditPoints="1" noAdjustHandles="1" noChangeArrowheads="1" noChangeShapeType="1" noTextEdit="1"/>
              </p:cNvSpPr>
              <p:nvPr/>
            </p:nvSpPr>
            <p:spPr>
              <a:xfrm>
                <a:off x="6409652" y="4648786"/>
                <a:ext cx="2224840" cy="400110"/>
              </a:xfrm>
              <a:prstGeom prst="rect">
                <a:avLst/>
              </a:prstGeom>
              <a:blipFill>
                <a:blip r:embed="rId11"/>
                <a:stretch>
                  <a:fillRect/>
                </a:stretch>
              </a:blipFill>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78181F69-FF36-26A3-1ADC-B2891E6FBC02}"/>
              </a:ext>
            </a:extLst>
          </p:cNvPr>
          <p:cNvSpPr txBox="1"/>
          <p:nvPr/>
        </p:nvSpPr>
        <p:spPr>
          <a:xfrm>
            <a:off x="9377823" y="2501201"/>
            <a:ext cx="242726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独立增量</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平稳增量</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DF508281-628F-8563-7A2C-890F87F21158}"/>
                  </a:ext>
                </a:extLst>
              </p:cNvPr>
              <p:cNvSpPr txBox="1"/>
              <p:nvPr/>
            </p:nvSpPr>
            <p:spPr>
              <a:xfrm>
                <a:off x="6358855" y="2811091"/>
                <a:ext cx="549317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𝑁</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7" name="文本框 46">
                <a:extLst>
                  <a:ext uri="{FF2B5EF4-FFF2-40B4-BE49-F238E27FC236}">
                    <a16:creationId xmlns:a16="http://schemas.microsoft.com/office/drawing/2014/main" id="{DF508281-628F-8563-7A2C-890F87F21158}"/>
                  </a:ext>
                </a:extLst>
              </p:cNvPr>
              <p:cNvSpPr txBox="1">
                <a:spLocks noRot="1" noChangeAspect="1" noMove="1" noResize="1" noEditPoints="1" noAdjustHandles="1" noChangeArrowheads="1" noChangeShapeType="1" noTextEdit="1"/>
              </p:cNvSpPr>
              <p:nvPr/>
            </p:nvSpPr>
            <p:spPr>
              <a:xfrm>
                <a:off x="6358855" y="2811091"/>
                <a:ext cx="5493170" cy="40011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21850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BC7544-AF37-8F8C-B18E-5665CC54A83F}"/>
              </a:ext>
            </a:extLst>
          </p:cNvPr>
          <p:cNvSpPr>
            <a:spLocks noGrp="1"/>
          </p:cNvSpPr>
          <p:nvPr>
            <p:ph type="title"/>
          </p:nvPr>
        </p:nvSpPr>
        <p:spPr/>
        <p:txBody>
          <a:bodyPr/>
          <a:lstStyle/>
          <a:p>
            <a:r>
              <a:rPr kumimoji="1" lang="en-US" altLang="zh-CN" dirty="0"/>
              <a:t>Exponential function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B4F60BB-0E47-FCF5-3669-E2978EB1585C}"/>
                  </a:ext>
                </a:extLst>
              </p:cNvPr>
              <p:cNvSpPr txBox="1"/>
              <p:nvPr/>
            </p:nvSpPr>
            <p:spPr>
              <a:xfrm>
                <a:off x="806824" y="1488141"/>
                <a:ext cx="369588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 ∀</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EB4F60BB-0E47-FCF5-3669-E2978EB1585C}"/>
                  </a:ext>
                </a:extLst>
              </p:cNvPr>
              <p:cNvSpPr txBox="1">
                <a:spLocks noRot="1" noChangeAspect="1" noMove="1" noResize="1" noEditPoints="1" noAdjustHandles="1" noChangeArrowheads="1" noChangeShapeType="1" noTextEdit="1"/>
              </p:cNvSpPr>
              <p:nvPr/>
            </p:nvSpPr>
            <p:spPr>
              <a:xfrm>
                <a:off x="806824" y="1488141"/>
                <a:ext cx="3695884" cy="400110"/>
              </a:xfrm>
              <a:prstGeom prst="rect">
                <a:avLst/>
              </a:prstGeom>
              <a:blipFill>
                <a:blip r:embed="rId2"/>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0AE8989-6B1E-9775-5A1D-F0AA7A7B4FA2}"/>
                  </a:ext>
                </a:extLst>
              </p:cNvPr>
              <p:cNvSpPr txBox="1"/>
              <p:nvPr/>
            </p:nvSpPr>
            <p:spPr>
              <a:xfrm>
                <a:off x="5577733" y="1488141"/>
                <a:ext cx="354840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𝑠</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𝑠</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80AE8989-6B1E-9775-5A1D-F0AA7A7B4FA2}"/>
                  </a:ext>
                </a:extLst>
              </p:cNvPr>
              <p:cNvSpPr txBox="1">
                <a:spLocks noRot="1" noChangeAspect="1" noMove="1" noResize="1" noEditPoints="1" noAdjustHandles="1" noChangeArrowheads="1" noChangeShapeType="1" noTextEdit="1"/>
              </p:cNvSpPr>
              <p:nvPr/>
            </p:nvSpPr>
            <p:spPr>
              <a:xfrm>
                <a:off x="5577733" y="1488141"/>
                <a:ext cx="3548407" cy="400110"/>
              </a:xfrm>
              <a:prstGeom prst="rect">
                <a:avLst/>
              </a:prstGeom>
              <a:blipFill>
                <a:blip r:embed="rId3"/>
                <a:stretch>
                  <a:fillRect b="-9375"/>
                </a:stretch>
              </a:blipFill>
            </p:spPr>
            <p:txBody>
              <a:bodyPr/>
              <a:lstStyle/>
              <a:p>
                <a:r>
                  <a:rPr lang="zh-CN" altLang="en-US">
                    <a:noFill/>
                  </a:rPr>
                  <a:t> </a:t>
                </a:r>
              </a:p>
            </p:txBody>
          </p:sp>
        </mc:Fallback>
      </mc:AlternateContent>
      <p:sp>
        <p:nvSpPr>
          <p:cNvPr id="5" name="右箭头 4">
            <a:extLst>
              <a:ext uri="{FF2B5EF4-FFF2-40B4-BE49-F238E27FC236}">
                <a16:creationId xmlns:a16="http://schemas.microsoft.com/office/drawing/2014/main" id="{537019BE-D0BB-A51C-5E6C-2C9E9B4EB336}"/>
              </a:ext>
            </a:extLst>
          </p:cNvPr>
          <p:cNvSpPr/>
          <p:nvPr/>
        </p:nvSpPr>
        <p:spPr>
          <a:xfrm>
            <a:off x="4616824" y="1588169"/>
            <a:ext cx="960909" cy="200055"/>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C6CE20A-4294-8853-34C8-8274A633F6AD}"/>
                  </a:ext>
                </a:extLst>
              </p:cNvPr>
              <p:cNvSpPr txBox="1"/>
              <p:nvPr/>
            </p:nvSpPr>
            <p:spPr>
              <a:xfrm>
                <a:off x="979136" y="2184850"/>
                <a:ext cx="191821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h</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log</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8C6CE20A-4294-8853-34C8-8274A633F6AD}"/>
                  </a:ext>
                </a:extLst>
              </p:cNvPr>
              <p:cNvSpPr txBox="1">
                <a:spLocks noRot="1" noChangeAspect="1" noMove="1" noResize="1" noEditPoints="1" noAdjustHandles="1" noChangeArrowheads="1" noChangeShapeType="1" noTextEdit="1"/>
              </p:cNvSpPr>
              <p:nvPr/>
            </p:nvSpPr>
            <p:spPr>
              <a:xfrm>
                <a:off x="979136" y="2184850"/>
                <a:ext cx="1918217" cy="400110"/>
              </a:xfrm>
              <a:prstGeom prst="rect">
                <a:avLst/>
              </a:prstGeom>
              <a:blipFill>
                <a:blip r:embed="rId4"/>
                <a:stretch>
                  <a:fillRect b="-12121"/>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DE0B4B4D-629F-E5B4-5A61-460C017E5936}"/>
              </a:ext>
            </a:extLst>
          </p:cNvPr>
          <p:cNvSpPr txBox="1"/>
          <p:nvPr/>
        </p:nvSpPr>
        <p:spPr>
          <a:xfrm>
            <a:off x="1707419" y="2921225"/>
            <a:ext cx="184731" cy="400110"/>
          </a:xfrm>
          <a:prstGeom prst="rect">
            <a:avLst/>
          </a:prstGeom>
          <a:noFill/>
        </p:spPr>
        <p:txBody>
          <a:bodyPr wrap="none" rtlCol="0">
            <a:spAutoFit/>
          </a:bodyPr>
          <a:lstStyle/>
          <a:p>
            <a:pPr algn="l"/>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8" name="圆角矩形 7">
            <a:extLst>
              <a:ext uri="{FF2B5EF4-FFF2-40B4-BE49-F238E27FC236}">
                <a16:creationId xmlns:a16="http://schemas.microsoft.com/office/drawing/2014/main" id="{E90CEC33-ED33-CBB3-259F-8826DD27EFC0}"/>
              </a:ext>
            </a:extLst>
          </p:cNvPr>
          <p:cNvSpPr/>
          <p:nvPr/>
        </p:nvSpPr>
        <p:spPr>
          <a:xfrm>
            <a:off x="1550126" y="2804160"/>
            <a:ext cx="10284823" cy="380564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3842F62-2817-2A1B-A404-AF6C2F05787D}"/>
                  </a:ext>
                </a:extLst>
              </p:cNvPr>
              <p:cNvSpPr txBox="1"/>
              <p:nvPr/>
            </p:nvSpPr>
            <p:spPr>
              <a:xfrm>
                <a:off x="2055223" y="3091543"/>
                <a:ext cx="9091748" cy="400110"/>
              </a:xfrm>
              <a:prstGeom prst="rect">
                <a:avLst/>
              </a:prstGeom>
              <a:no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证明：若</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是连续函数，</a:t>
                </a:r>
                <a14:m>
                  <m:oMath xmlns:m="http://schemas.openxmlformats.org/officeDocument/2006/math">
                    <m:r>
                      <a:rPr kumimoji="1" lang="en-US" altLang="zh-CN" sz="2000" i="1">
                        <a:solidFill>
                          <a:schemeClr val="bg1"/>
                        </a:solidFill>
                        <a:latin typeface="Cambria Math" panose="02040503050406030204" pitchFamily="18" charset="0"/>
                        <a:ea typeface="Microsoft YaHei" panose="020B0503020204020204" pitchFamily="34" charset="-122"/>
                      </a:rPr>
                      <m:t> </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&gt;0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或者</a:t>
                </a:r>
                <a14:m>
                  <m:oMath xmlns:m="http://schemas.openxmlformats.org/officeDocument/2006/math">
                    <m:r>
                      <a:rPr kumimoji="1" lang="en-US" altLang="zh-CN" sz="2000" b="0" i="1" dirty="0"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dirty="0" smtClean="0">
                        <a:solidFill>
                          <a:schemeClr val="bg1"/>
                        </a:solidFill>
                        <a:latin typeface="Cambria Math" panose="02040503050406030204" pitchFamily="18" charset="0"/>
                        <a:ea typeface="Cambria Math" panose="02040503050406030204" pitchFamily="18" charset="0"/>
                      </a:rPr>
                      <m:t>≡0</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13842F62-2817-2A1B-A404-AF6C2F05787D}"/>
                  </a:ext>
                </a:extLst>
              </p:cNvPr>
              <p:cNvSpPr txBox="1">
                <a:spLocks noRot="1" noChangeAspect="1" noMove="1" noResize="1" noEditPoints="1" noAdjustHandles="1" noChangeArrowheads="1" noChangeShapeType="1" noTextEdit="1"/>
              </p:cNvSpPr>
              <p:nvPr/>
            </p:nvSpPr>
            <p:spPr>
              <a:xfrm>
                <a:off x="2055223" y="3091543"/>
                <a:ext cx="9091748" cy="400110"/>
              </a:xfrm>
              <a:prstGeom prst="rect">
                <a:avLst/>
              </a:prstGeom>
              <a:blipFill>
                <a:blip r:embed="rId5"/>
                <a:stretch>
                  <a:fillRect l="-697" t="-909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E44CC46-AD0A-AD19-B182-5C1C571FFC31}"/>
                  </a:ext>
                </a:extLst>
              </p:cNvPr>
              <p:cNvSpPr txBox="1"/>
              <p:nvPr/>
            </p:nvSpPr>
            <p:spPr>
              <a:xfrm>
                <a:off x="2654765" y="3678054"/>
                <a:ext cx="9091747" cy="1422890"/>
              </a:xfrm>
              <a:prstGeom prst="rect">
                <a:avLst/>
              </a:prstGeom>
              <a:noFill/>
            </p:spPr>
            <p:txBody>
              <a:bodyPr wrap="squar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令</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𝑠</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，则</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，此时有两种情况：</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i="1" dirty="0">
                        <a:solidFill>
                          <a:schemeClr val="bg1"/>
                        </a:solidFill>
                        <a:latin typeface="Cambria Math" panose="02040503050406030204" pitchFamily="18" charset="0"/>
                        <a:ea typeface="Cambria Math" panose="02040503050406030204" pitchFamily="18" charset="0"/>
                      </a:rPr>
                      <m:t>≡</m:t>
                    </m:r>
                    <m:r>
                      <a:rPr kumimoji="1" lang="en-US" altLang="zh-CN" sz="2000" b="0" i="0" dirty="0" smtClean="0">
                        <a:solidFill>
                          <a:schemeClr val="bg1"/>
                        </a:solidFill>
                        <a:latin typeface="Cambria Math" panose="02040503050406030204" pitchFamily="18" charset="0"/>
                        <a:ea typeface="Cambria Math" panose="02040503050406030204" pitchFamily="18" charset="0"/>
                      </a:rPr>
                      <m:t>0</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8E44CC46-AD0A-AD19-B182-5C1C571FFC31}"/>
                  </a:ext>
                </a:extLst>
              </p:cNvPr>
              <p:cNvSpPr txBox="1">
                <a:spLocks noRot="1" noChangeAspect="1" noMove="1" noResize="1" noEditPoints="1" noAdjustHandles="1" noChangeArrowheads="1" noChangeShapeType="1" noTextEdit="1"/>
              </p:cNvSpPr>
              <p:nvPr/>
            </p:nvSpPr>
            <p:spPr>
              <a:xfrm>
                <a:off x="2654765" y="3678054"/>
                <a:ext cx="9091747" cy="1422890"/>
              </a:xfrm>
              <a:prstGeom prst="rect">
                <a:avLst/>
              </a:prstGeom>
              <a:blipFill>
                <a:blip r:embed="rId6"/>
                <a:stretch>
                  <a:fillRect l="-558" b="-53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4057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5983A-8AD3-9144-C40A-704C2CE7D26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B8CCC8D-6C50-BE70-9CA9-EFF105743F7D}"/>
              </a:ext>
            </a:extLst>
          </p:cNvPr>
          <p:cNvSpPr>
            <a:spLocks noGrp="1"/>
          </p:cNvSpPr>
          <p:nvPr>
            <p:ph type="title"/>
          </p:nvPr>
        </p:nvSpPr>
        <p:spPr/>
        <p:txBody>
          <a:bodyPr/>
          <a:lstStyle/>
          <a:p>
            <a:r>
              <a:rPr kumimoji="1" lang="en-US" altLang="zh-CN" dirty="0"/>
              <a:t>Integral</a:t>
            </a:r>
            <a:r>
              <a:rPr kumimoji="1" lang="zh-CN" altLang="en-US" dirty="0"/>
              <a:t> </a:t>
            </a:r>
            <a:r>
              <a:rPr kumimoji="1" lang="en-US" altLang="zh-CN" dirty="0"/>
              <a:t>–</a:t>
            </a:r>
            <a:r>
              <a:rPr kumimoji="1" lang="zh-CN" altLang="en-US" dirty="0"/>
              <a:t> </a:t>
            </a:r>
            <a:r>
              <a:rPr kumimoji="1" lang="en-US" altLang="zh-CN" dirty="0"/>
              <a:t>Change Variables</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934BC30-4D4C-66F0-9C52-E6DFAA551122}"/>
                  </a:ext>
                </a:extLst>
              </p:cNvPr>
              <p:cNvSpPr txBox="1"/>
              <p:nvPr/>
            </p:nvSpPr>
            <p:spPr>
              <a:xfrm>
                <a:off x="838200" y="1413067"/>
                <a:ext cx="10983432" cy="2813014"/>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积分换元公式：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nary>
                        <m:naryPr>
                          <m:limLoc m:val="undOv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brk m:alnAt="24"/>
                                </m:rP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𝑥</m:t>
                              </m:r>
                            </m:sub>
                          </m:sSub>
                        </m:sub>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limLoc m:val="undOv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brk m:alnAt="24"/>
                                </m:rP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𝑈</m:t>
                              </m:r>
                            </m:sub>
                          </m:sSub>
                        </m:sub>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d>
                            </m:e>
                          </m:d>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𝑱</m:t>
                                      </m:r>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雅可比矩阵：</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E934BC30-4D4C-66F0-9C52-E6DFAA551122}"/>
                  </a:ext>
                </a:extLst>
              </p:cNvPr>
              <p:cNvSpPr txBox="1">
                <a:spLocks noRot="1" noChangeAspect="1" noMove="1" noResize="1" noEditPoints="1" noAdjustHandles="1" noChangeArrowheads="1" noChangeShapeType="1" noTextEdit="1"/>
              </p:cNvSpPr>
              <p:nvPr/>
            </p:nvSpPr>
            <p:spPr>
              <a:xfrm>
                <a:off x="838200" y="1413067"/>
                <a:ext cx="10983432" cy="2813014"/>
              </a:xfrm>
              <a:prstGeom prst="rect">
                <a:avLst/>
              </a:prstGeom>
              <a:blipFill>
                <a:blip r:embed="rId2"/>
                <a:stretch>
                  <a:fillRect l="-2197" t="-4505" b="-319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5F3A339-57CB-FC0A-F570-F6F68B4669BF}"/>
                  </a:ext>
                </a:extLst>
              </p:cNvPr>
              <p:cNvSpPr txBox="1"/>
              <p:nvPr/>
            </p:nvSpPr>
            <p:spPr>
              <a:xfrm>
                <a:off x="6451180" y="3640909"/>
                <a:ext cx="4048801" cy="271439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i="1" smtClean="0">
                                  <a:solidFill>
                                    <a:schemeClr val="bg1"/>
                                  </a:solidFill>
                                  <a:latin typeface="Cambria Math" panose="02040503050406030204" pitchFamily="18" charset="0"/>
                                  <a:ea typeface="Microsoft YaHei" panose="020B0503020204020204" pitchFamily="34" charset="-122"/>
                                </a:rPr>
                              </m:ctrlPr>
                            </m:eqArrPr>
                            <m:e>
                              <m:r>
                                <a:rPr kumimoji="1" lang="en-US" altLang="zh-CN" sz="200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e>
                          </m:eqArr>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𝐽</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mPr>
                            <m:m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num>
                                  <m:den>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en>
                                </m:f>
                              </m:e>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𝜕𝜃</m:t>
                                    </m:r>
                                  </m:den>
                                </m:f>
                              </m:e>
                            </m:mr>
                            <m:m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en>
                                </m:f>
                              </m:e>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𝜕𝜃</m:t>
                                    </m:r>
                                  </m:den>
                                </m:f>
                              </m:e>
                            </m:mr>
                          </m:m>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2"/>
                                    <m:mcJc m:val="center"/>
                                  </m:mcPr>
                                </m:mc>
                              </m:mcs>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mPr>
                            <m:m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brk m:alnAt="7"/>
                                      </m:rPr>
                                      <a:rPr kumimoji="1" lang="en-US" altLang="zh-CN" sz="2000" b="0" i="0" smtClean="0">
                                        <a:solidFill>
                                          <a:schemeClr val="bg1"/>
                                        </a:solidFill>
                                        <a:latin typeface="Cambria Math" panose="02040503050406030204" pitchFamily="18" charset="0"/>
                                        <a:ea typeface="Microsoft YaHei" panose="020B0503020204020204" pitchFamily="34" charset="-122"/>
                                      </a:rPr>
                                      <m:t>c</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os</m:t>
                                    </m:r>
                                  </m:fName>
                                  <m:e>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e>
                            </m:mr>
                            <m:m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e>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e>
                            </m:mr>
                          </m:m>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𝐽</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𝑑𝑥𝑑𝑦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𝜃</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B5F3A339-57CB-FC0A-F570-F6F68B4669BF}"/>
                  </a:ext>
                </a:extLst>
              </p:cNvPr>
              <p:cNvSpPr txBox="1">
                <a:spLocks noRot="1" noChangeAspect="1" noMove="1" noResize="1" noEditPoints="1" noAdjustHandles="1" noChangeArrowheads="1" noChangeShapeType="1" noTextEdit="1"/>
              </p:cNvSpPr>
              <p:nvPr/>
            </p:nvSpPr>
            <p:spPr>
              <a:xfrm>
                <a:off x="6451180" y="3640909"/>
                <a:ext cx="4048801" cy="2714397"/>
              </a:xfrm>
              <a:prstGeom prst="rect">
                <a:avLst/>
              </a:prstGeom>
              <a:blipFill>
                <a:blip r:embed="rId3"/>
                <a:stretch>
                  <a:fillRect l="-28125" t="-55814" b="-106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0875EC5-DFC0-0547-3236-622A85E0FA6A}"/>
                  </a:ext>
                </a:extLst>
              </p:cNvPr>
              <p:cNvSpPr txBox="1"/>
              <p:nvPr/>
            </p:nvSpPr>
            <p:spPr>
              <a:xfrm>
                <a:off x="1989055" y="4015819"/>
                <a:ext cx="3140475" cy="233948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𝑱</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4"/>
                                    <m:mcJc m:val="center"/>
                                  </m:mcPr>
                                </m:mc>
                              </m:mcs>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mPr>
                            <m:m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num>
                                  <m:den>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b>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den>
                                </m:f>
                              </m:e>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𝑢</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den>
                                </m:f>
                              </m:e>
                            </m:mr>
                            <m:m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um>
                                  <m:den>
                                    <m:r>
                                      <m:rPr>
                                        <m:brk m:alnAt="7"/>
                                      </m:rP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brk m:alnAt="7"/>
                                          </m:rPr>
                                          <a:rPr kumimoji="1" lang="en-US" altLang="zh-CN" sz="2000" i="1">
                                            <a:solidFill>
                                              <a:schemeClr val="bg1"/>
                                            </a:solidFill>
                                            <a:latin typeface="Cambria Math" panose="02040503050406030204" pitchFamily="18" charset="0"/>
                                            <a:ea typeface="Microsoft YaHei" panose="020B0503020204020204" pitchFamily="34" charset="-122"/>
                                          </a:rPr>
                                          <m:t>𝑢</m:t>
                                        </m:r>
                                      </m:e>
                                      <m:sub>
                                        <m:r>
                                          <m:rPr>
                                            <m:brk m:alnAt="7"/>
                                          </m:rPr>
                                          <a:rPr kumimoji="1" lang="en-US" altLang="zh-CN" sz="2000" i="1">
                                            <a:solidFill>
                                              <a:schemeClr val="bg1"/>
                                            </a:solidFill>
                                            <a:latin typeface="Cambria Math" panose="02040503050406030204" pitchFamily="18" charset="0"/>
                                            <a:ea typeface="Microsoft YaHei" panose="020B0503020204020204" pitchFamily="34" charset="-122"/>
                                          </a:rPr>
                                          <m:t>1</m:t>
                                        </m:r>
                                      </m:sub>
                                    </m:sSub>
                                  </m:den>
                                </m:f>
                              </m:e>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num>
                                  <m:den>
                                    <m:r>
                                      <m:rPr>
                                        <m:brk m:alnAt="7"/>
                                      </m:rP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brk m:alnAt="7"/>
                                          </m:rPr>
                                          <a:rPr kumimoji="1" lang="en-US" altLang="zh-CN" sz="2000" i="1">
                                            <a:solidFill>
                                              <a:schemeClr val="bg1"/>
                                            </a:solidFill>
                                            <a:latin typeface="Cambria Math" panose="02040503050406030204" pitchFamily="18" charset="0"/>
                                            <a:ea typeface="Microsoft YaHei" panose="020B0503020204020204" pitchFamily="34" charset="-122"/>
                                          </a:rPr>
                                          <m:t>𝑢</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e>
                              <m:e>
                                <m:r>
                                  <a:rPr kumimoji="1" lang="en-US" altLang="zh-CN" sz="2000" i="1">
                                    <a:solidFill>
                                      <a:schemeClr val="bg1"/>
                                    </a:solidFill>
                                    <a:latin typeface="Cambria Math" panose="02040503050406030204" pitchFamily="18" charset="0"/>
                                    <a:ea typeface="Microsoft YaHei" panose="020B0503020204020204" pitchFamily="34" charset="-122"/>
                                  </a:rPr>
                                  <m:t>⋯</m:t>
                                </m:r>
                              </m:e>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num>
                                  <m:den>
                                    <m:r>
                                      <m:rPr>
                                        <m:brk m:alnAt="7"/>
                                      </m:rP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brk m:alnAt="7"/>
                                          </m:rPr>
                                          <a:rPr kumimoji="1" lang="en-US" altLang="zh-CN" sz="2000" i="1">
                                            <a:solidFill>
                                              <a:schemeClr val="bg1"/>
                                            </a:solidFill>
                                            <a:latin typeface="Cambria Math" panose="02040503050406030204" pitchFamily="18" charset="0"/>
                                            <a:ea typeface="Microsoft YaHei" panose="020B0503020204020204" pitchFamily="34" charset="-122"/>
                                          </a:rPr>
                                          <m:t>𝑢</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den>
                                </m:f>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r>
                                  <a:rPr kumimoji="1" lang="en-US" altLang="zh-CN" sz="2000" i="1">
                                    <a:solidFill>
                                      <a:schemeClr val="bg1"/>
                                    </a:solidFill>
                                    <a:latin typeface="Cambria Math" panose="02040503050406030204" pitchFamily="18" charset="0"/>
                                    <a:ea typeface="Microsoft YaHei" panose="020B0503020204020204" pitchFamily="34" charset="-122"/>
                                  </a:rPr>
                                  <m:t>⋮</m:t>
                                </m:r>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r>
                                  <a:rPr kumimoji="1" lang="en-US" altLang="zh-CN" sz="2000" i="1">
                                    <a:solidFill>
                                      <a:schemeClr val="bg1"/>
                                    </a:solidFill>
                                    <a:latin typeface="Cambria Math" panose="02040503050406030204" pitchFamily="18" charset="0"/>
                                    <a:ea typeface="Microsoft YaHei" panose="020B0503020204020204" pitchFamily="34" charset="-122"/>
                                  </a:rPr>
                                  <m:t>⋮</m:t>
                                </m:r>
                              </m:e>
                            </m:mr>
                            <m:m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num>
                                  <m:den>
                                    <m:r>
                                      <m:rPr>
                                        <m:brk m:alnAt="7"/>
                                      </m:rP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brk m:alnAt="7"/>
                                          </m:rPr>
                                          <a:rPr kumimoji="1" lang="en-US" altLang="zh-CN" sz="2000" i="1">
                                            <a:solidFill>
                                              <a:schemeClr val="bg1"/>
                                            </a:solidFill>
                                            <a:latin typeface="Cambria Math" panose="02040503050406030204" pitchFamily="18" charset="0"/>
                                            <a:ea typeface="Microsoft YaHei" panose="020B0503020204020204" pitchFamily="34" charset="-122"/>
                                          </a:rPr>
                                          <m:t>𝑢</m:t>
                                        </m:r>
                                      </m:e>
                                      <m:sub>
                                        <m:r>
                                          <m:rPr>
                                            <m:brk m:alnAt="7"/>
                                          </m:rPr>
                                          <a:rPr kumimoji="1" lang="en-US" altLang="zh-CN" sz="2000" i="1">
                                            <a:solidFill>
                                              <a:schemeClr val="bg1"/>
                                            </a:solidFill>
                                            <a:latin typeface="Cambria Math" panose="02040503050406030204" pitchFamily="18" charset="0"/>
                                            <a:ea typeface="Microsoft YaHei" panose="020B0503020204020204" pitchFamily="34" charset="-122"/>
                                          </a:rPr>
                                          <m:t>1</m:t>
                                        </m:r>
                                      </m:sub>
                                    </m:sSub>
                                  </m:den>
                                </m:f>
                              </m:e>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𝑛</m:t>
                                        </m:r>
                                      </m:sub>
                                    </m:sSub>
                                  </m:num>
                                  <m:den>
                                    <m:r>
                                      <m:rPr>
                                        <m:brk m:alnAt="7"/>
                                      </m:rP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brk m:alnAt="7"/>
                                          </m:rPr>
                                          <a:rPr kumimoji="1" lang="en-US" altLang="zh-CN" sz="2000" i="1">
                                            <a:solidFill>
                                              <a:schemeClr val="bg1"/>
                                            </a:solidFill>
                                            <a:latin typeface="Cambria Math" panose="02040503050406030204" pitchFamily="18" charset="0"/>
                                            <a:ea typeface="Microsoft YaHei" panose="020B0503020204020204" pitchFamily="34" charset="-122"/>
                                          </a:rPr>
                                          <m:t>𝑢</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e>
                              <m:e>
                                <m:r>
                                  <a:rPr kumimoji="1" lang="en-US" altLang="zh-CN" sz="2000" i="1">
                                    <a:solidFill>
                                      <a:schemeClr val="bg1"/>
                                    </a:solidFill>
                                    <a:latin typeface="Cambria Math" panose="02040503050406030204" pitchFamily="18" charset="0"/>
                                    <a:ea typeface="Microsoft YaHei" panose="020B0503020204020204" pitchFamily="34" charset="-122"/>
                                  </a:rPr>
                                  <m:t>⋯</m:t>
                                </m:r>
                              </m:e>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𝑛</m:t>
                                        </m:r>
                                      </m:sub>
                                    </m:sSub>
                                  </m:num>
                                  <m:den>
                                    <m:r>
                                      <m:rPr>
                                        <m:brk m:alnAt="7"/>
                                      </m:rP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brk m:alnAt="7"/>
                                          </m:rPr>
                                          <a:rPr kumimoji="1" lang="en-US" altLang="zh-CN" sz="2000" i="1">
                                            <a:solidFill>
                                              <a:schemeClr val="bg1"/>
                                            </a:solidFill>
                                            <a:latin typeface="Cambria Math" panose="02040503050406030204" pitchFamily="18" charset="0"/>
                                            <a:ea typeface="Microsoft YaHei" panose="020B0503020204020204" pitchFamily="34" charset="-122"/>
                                          </a:rPr>
                                          <m:t>𝑢</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den>
                                </m:f>
                              </m:e>
                            </m:mr>
                          </m:m>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A0875EC5-DFC0-0547-3236-622A85E0FA6A}"/>
                  </a:ext>
                </a:extLst>
              </p:cNvPr>
              <p:cNvSpPr txBox="1">
                <a:spLocks noRot="1" noChangeAspect="1" noMove="1" noResize="1" noEditPoints="1" noAdjustHandles="1" noChangeArrowheads="1" noChangeShapeType="1" noTextEdit="1"/>
              </p:cNvSpPr>
              <p:nvPr/>
            </p:nvSpPr>
            <p:spPr>
              <a:xfrm>
                <a:off x="1989055" y="4015819"/>
                <a:ext cx="3140475" cy="233948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1450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CA56B-BD96-410B-FF9F-C0B86D8C4F85}"/>
              </a:ext>
            </a:extLst>
          </p:cNvPr>
          <p:cNvSpPr>
            <a:spLocks noGrp="1"/>
          </p:cNvSpPr>
          <p:nvPr>
            <p:ph type="title"/>
          </p:nvPr>
        </p:nvSpPr>
        <p:spPr/>
        <p:txBody>
          <a:bodyPr/>
          <a:lstStyle/>
          <a:p>
            <a:r>
              <a:rPr kumimoji="1" lang="en-US" altLang="zh-CN" dirty="0"/>
              <a:t>Fourier</a:t>
            </a:r>
            <a:r>
              <a:rPr kumimoji="1" lang="zh-CN" altLang="en-US" dirty="0"/>
              <a:t> </a:t>
            </a:r>
            <a:r>
              <a:rPr kumimoji="1" lang="en-US" altLang="zh-CN" dirty="0"/>
              <a:t>Transformation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AEA0251-51EE-D5BF-1450-CEC01F19BBBD}"/>
                  </a:ext>
                </a:extLst>
              </p:cNvPr>
              <p:cNvSpPr txBox="1"/>
              <p:nvPr/>
            </p:nvSpPr>
            <p:spPr>
              <a:xfrm>
                <a:off x="782594" y="1482811"/>
                <a:ext cx="4814065" cy="4726679"/>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傅立叶变换是一个非常重要的工具</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复数：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𝑧</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𝑏𝑖</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，其中</a:t>
                </a:r>
                <a14:m>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𝑖</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欧拉公式：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𝜃</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𝑖</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虚数单位是逆时针旋转</a:t>
                </a:r>
                <a:r>
                  <a:rPr kumimoji="1" lang="en-US" altLang="zh-CN" sz="2000" dirty="0">
                    <a:solidFill>
                      <a:schemeClr val="bg1"/>
                    </a:solidFill>
                    <a:latin typeface="Microsoft YaHei" panose="020B0503020204020204" pitchFamily="34" charset="-122"/>
                    <a:ea typeface="Microsoft YaHei" panose="020B0503020204020204" pitchFamily="34" charset="-122"/>
                  </a:rPr>
                  <a:t>90</a:t>
                </a:r>
                <a:r>
                  <a:rPr kumimoji="1" lang="zh-CN" altLang="en-US" sz="2000" dirty="0">
                    <a:solidFill>
                      <a:schemeClr val="bg1"/>
                    </a:solidFill>
                    <a:latin typeface="Microsoft YaHei" panose="020B0503020204020204" pitchFamily="34" charset="-122"/>
                    <a:ea typeface="Microsoft YaHei" panose="020B0503020204020204" pitchFamily="34" charset="-122"/>
                  </a:rPr>
                  <a:t>度的操作</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假设两个复数，模长都为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，辐叫分别为</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和</a:t>
                </a:r>
                <a14:m>
                  <m:oMath xmlns:m="http://schemas.openxmlformats.org/officeDocument/2006/math">
                    <m:sSub>
                      <m:sSub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𝜃</m:t>
                        </m:r>
                      </m:e>
                      <m:sub>
                        <m:r>
                          <a:rPr kumimoji="1" lang="en-US" altLang="zh-CN" sz="2000" b="0" i="1" dirty="0" smtClean="0">
                            <a:solidFill>
                              <a:schemeClr val="bg1"/>
                            </a:solidFill>
                            <a:latin typeface="Cambria Math" panose="02040503050406030204" pitchFamily="18" charset="0"/>
                            <a:ea typeface="Microsoft YaHei" panose="020B0503020204020204" pitchFamily="34" charset="-122"/>
                          </a:rPr>
                          <m:t>2</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，那么</a:t>
                </a:r>
                <a14:m>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p>
                    </m:sSup>
                  </m:oMath>
                </a14:m>
                <a:r>
                  <a:rPr kumimoji="1" lang="zh-CN" altLang="en-US" sz="2000" dirty="0">
                    <a:solidFill>
                      <a:schemeClr val="bg1"/>
                    </a:solidFill>
                    <a:latin typeface="Microsoft YaHei" panose="020B0503020204020204" pitchFamily="34" charset="-122"/>
                    <a:ea typeface="Microsoft YaHei" panose="020B0503020204020204" pitchFamily="34" charset="-122"/>
                  </a:rPr>
                  <a:t>表示</a:t>
                </a:r>
                <a14:m>
                  <m:oMath xmlns:m="http://schemas.openxmlformats.org/officeDocument/2006/math">
                    <m:r>
                      <a:rPr kumimoji="1" lang="en-US" altLang="zh-CN" sz="2000" b="0" i="1" dirty="0" smtClean="0">
                        <a:solidFill>
                          <a:schemeClr val="bg1"/>
                        </a:solidFill>
                        <a:latin typeface="Cambria Math" panose="02040503050406030204" pitchFamily="18" charset="0"/>
                        <a:ea typeface="Microsoft YaHei" panose="020B0503020204020204" pitchFamily="34" charset="-122"/>
                      </a:rPr>
                      <m:t>1</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逆时针旋转</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角度，即</a:t>
                </a:r>
                <a14:m>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𝑖</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sup>
                    </m:sSup>
                  </m:oMath>
                </a14:m>
                <a:r>
                  <a:rPr kumimoji="1" lang="en-US" altLang="zh-CN" sz="2000" dirty="0">
                    <a:solidFill>
                      <a:schemeClr val="bg1"/>
                    </a:solidFill>
                    <a:latin typeface="Microsoft YaHei" panose="020B0503020204020204" pitchFamily="34" charset="-122"/>
                    <a:ea typeface="Microsoft YaHei" panose="020B0503020204020204" pitchFamily="34" charset="-122"/>
                  </a:rPr>
                  <a:t>.</a:t>
                </a: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说明，因为</a:t>
                </a:r>
                <a14:m>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𝑥</m:t>
                        </m:r>
                      </m:sup>
                    </m:sSup>
                  </m:oMath>
                </a14:m>
                <a:r>
                  <a:rPr kumimoji="1" lang="zh-CN" altLang="en-US" sz="2000" dirty="0">
                    <a:solidFill>
                      <a:schemeClr val="bg1"/>
                    </a:solidFill>
                    <a:latin typeface="Microsoft YaHei" panose="020B0503020204020204" pitchFamily="34" charset="-122"/>
                    <a:ea typeface="Microsoft YaHei" panose="020B0503020204020204" pitchFamily="34" charset="-122"/>
                  </a:rPr>
                  <a:t>通常的关注点是指数部分，因此后面会写作</a:t>
                </a:r>
                <a14:m>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oMath>
                </a14:m>
                <a:r>
                  <a:rPr kumimoji="1" lang="en-US" altLang="zh-CN" sz="2000" dirty="0">
                    <a:solidFill>
                      <a:schemeClr val="bg1"/>
                    </a:solidFill>
                    <a:latin typeface="Microsoft YaHei" panose="020B0503020204020204" pitchFamily="34" charset="-122"/>
                    <a:ea typeface="Microsoft YaHei" panose="020B0503020204020204" pitchFamily="34" charset="-122"/>
                  </a:rPr>
                  <a:t>.</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8AEA0251-51EE-D5BF-1450-CEC01F19BBBD}"/>
                  </a:ext>
                </a:extLst>
              </p:cNvPr>
              <p:cNvSpPr txBox="1">
                <a:spLocks noRot="1" noChangeAspect="1" noMove="1" noResize="1" noEditPoints="1" noAdjustHandles="1" noChangeArrowheads="1" noChangeShapeType="1" noTextEdit="1"/>
              </p:cNvSpPr>
              <p:nvPr/>
            </p:nvSpPr>
            <p:spPr>
              <a:xfrm>
                <a:off x="782594" y="1482811"/>
                <a:ext cx="4814065" cy="4726679"/>
              </a:xfrm>
              <a:prstGeom prst="rect">
                <a:avLst/>
              </a:prstGeom>
              <a:blipFill>
                <a:blip r:embed="rId2"/>
                <a:stretch>
                  <a:fillRect l="-1053" b="-1337"/>
                </a:stretch>
              </a:blipFill>
            </p:spPr>
            <p:txBody>
              <a:bodyPr/>
              <a:lstStyle/>
              <a:p>
                <a:r>
                  <a:rPr lang="zh-CN" altLang="en-US">
                    <a:noFill/>
                  </a:rPr>
                  <a:t> </a:t>
                </a:r>
              </a:p>
            </p:txBody>
          </p:sp>
        </mc:Fallback>
      </mc:AlternateContent>
      <p:cxnSp>
        <p:nvCxnSpPr>
          <p:cNvPr id="5" name="直线箭头连接符 4">
            <a:extLst>
              <a:ext uri="{FF2B5EF4-FFF2-40B4-BE49-F238E27FC236}">
                <a16:creationId xmlns:a16="http://schemas.microsoft.com/office/drawing/2014/main" id="{727210D6-771D-9261-E1F4-D7B87FEC6FD2}"/>
              </a:ext>
            </a:extLst>
          </p:cNvPr>
          <p:cNvCxnSpPr/>
          <p:nvPr/>
        </p:nvCxnSpPr>
        <p:spPr>
          <a:xfrm>
            <a:off x="5799438" y="5593492"/>
            <a:ext cx="60877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直线箭头连接符 5">
            <a:extLst>
              <a:ext uri="{FF2B5EF4-FFF2-40B4-BE49-F238E27FC236}">
                <a16:creationId xmlns:a16="http://schemas.microsoft.com/office/drawing/2014/main" id="{2A829D4E-7623-0EA8-AB5E-6F751073C0E1}"/>
              </a:ext>
            </a:extLst>
          </p:cNvPr>
          <p:cNvCxnSpPr>
            <a:cxnSpLocks/>
          </p:cNvCxnSpPr>
          <p:nvPr/>
        </p:nvCxnSpPr>
        <p:spPr>
          <a:xfrm flipV="1">
            <a:off x="5951838" y="1771135"/>
            <a:ext cx="0" cy="3974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5978C9DE-0C81-0557-B3FC-5BD9C0A9BB34}"/>
              </a:ext>
            </a:extLst>
          </p:cNvPr>
          <p:cNvSpPr txBox="1"/>
          <p:nvPr/>
        </p:nvSpPr>
        <p:spPr>
          <a:xfrm>
            <a:off x="11055178" y="5667632"/>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实属轴</a:t>
            </a:r>
          </a:p>
        </p:txBody>
      </p:sp>
      <p:sp>
        <p:nvSpPr>
          <p:cNvPr id="10" name="文本框 9">
            <a:extLst>
              <a:ext uri="{FF2B5EF4-FFF2-40B4-BE49-F238E27FC236}">
                <a16:creationId xmlns:a16="http://schemas.microsoft.com/office/drawing/2014/main" id="{ADD31B99-04EC-2C01-7D95-CB8DF04FB686}"/>
              </a:ext>
            </a:extLst>
          </p:cNvPr>
          <p:cNvSpPr txBox="1"/>
          <p:nvPr/>
        </p:nvSpPr>
        <p:spPr>
          <a:xfrm>
            <a:off x="6017740" y="1771135"/>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虚数轴</a:t>
            </a:r>
          </a:p>
        </p:txBody>
      </p:sp>
      <p:cxnSp>
        <p:nvCxnSpPr>
          <p:cNvPr id="12" name="直线连接符 11">
            <a:extLst>
              <a:ext uri="{FF2B5EF4-FFF2-40B4-BE49-F238E27FC236}">
                <a16:creationId xmlns:a16="http://schemas.microsoft.com/office/drawing/2014/main" id="{26965045-44C7-B1C3-83B7-49880B1E07EC}"/>
              </a:ext>
            </a:extLst>
          </p:cNvPr>
          <p:cNvCxnSpPr>
            <a:cxnSpLocks/>
          </p:cNvCxnSpPr>
          <p:nvPr/>
        </p:nvCxnSpPr>
        <p:spPr>
          <a:xfrm>
            <a:off x="5992285" y="5593491"/>
            <a:ext cx="5737654" cy="0"/>
          </a:xfrm>
          <a:prstGeom prst="line">
            <a:avLst/>
          </a:prstGeom>
          <a:ln w="3175">
            <a:prstDash val="sysDot"/>
          </a:ln>
        </p:spPr>
        <p:style>
          <a:lnRef idx="2">
            <a:schemeClr val="accent1"/>
          </a:lnRef>
          <a:fillRef idx="0">
            <a:schemeClr val="accent1"/>
          </a:fillRef>
          <a:effectRef idx="1">
            <a:schemeClr val="accent1"/>
          </a:effectRef>
          <a:fontRef idx="minor">
            <a:schemeClr val="tx1"/>
          </a:fontRef>
        </p:style>
      </p:cxnSp>
      <p:cxnSp>
        <p:nvCxnSpPr>
          <p:cNvPr id="14" name="直线连接符 13">
            <a:extLst>
              <a:ext uri="{FF2B5EF4-FFF2-40B4-BE49-F238E27FC236}">
                <a16:creationId xmlns:a16="http://schemas.microsoft.com/office/drawing/2014/main" id="{66319BC0-B687-7400-7688-7E9C2CB8413D}"/>
              </a:ext>
            </a:extLst>
          </p:cNvPr>
          <p:cNvCxnSpPr>
            <a:cxnSpLocks/>
          </p:cNvCxnSpPr>
          <p:nvPr/>
        </p:nvCxnSpPr>
        <p:spPr>
          <a:xfrm>
            <a:off x="5992285" y="5055561"/>
            <a:ext cx="5737654" cy="0"/>
          </a:xfrm>
          <a:prstGeom prst="line">
            <a:avLst/>
          </a:prstGeom>
          <a:ln w="3175">
            <a:prstDash val="sysDot"/>
          </a:ln>
        </p:spPr>
        <p:style>
          <a:lnRef idx="2">
            <a:schemeClr val="accent1"/>
          </a:lnRef>
          <a:fillRef idx="0">
            <a:schemeClr val="accent1"/>
          </a:fillRef>
          <a:effectRef idx="1">
            <a:schemeClr val="accent1"/>
          </a:effectRef>
          <a:fontRef idx="minor">
            <a:schemeClr val="tx1"/>
          </a:fontRef>
        </p:style>
      </p:cxnSp>
      <p:cxnSp>
        <p:nvCxnSpPr>
          <p:cNvPr id="15" name="直线连接符 14">
            <a:extLst>
              <a:ext uri="{FF2B5EF4-FFF2-40B4-BE49-F238E27FC236}">
                <a16:creationId xmlns:a16="http://schemas.microsoft.com/office/drawing/2014/main" id="{65198A52-7217-3F07-55E5-6753264FD9A4}"/>
              </a:ext>
            </a:extLst>
          </p:cNvPr>
          <p:cNvCxnSpPr>
            <a:cxnSpLocks/>
          </p:cNvCxnSpPr>
          <p:nvPr/>
        </p:nvCxnSpPr>
        <p:spPr>
          <a:xfrm>
            <a:off x="5992285" y="3441768"/>
            <a:ext cx="5737654" cy="0"/>
          </a:xfrm>
          <a:prstGeom prst="line">
            <a:avLst/>
          </a:prstGeom>
          <a:ln w="3175">
            <a:prstDash val="sysDot"/>
          </a:ln>
        </p:spPr>
        <p:style>
          <a:lnRef idx="2">
            <a:schemeClr val="accent1"/>
          </a:lnRef>
          <a:fillRef idx="0">
            <a:schemeClr val="accent1"/>
          </a:fillRef>
          <a:effectRef idx="1">
            <a:schemeClr val="accent1"/>
          </a:effectRef>
          <a:fontRef idx="minor">
            <a:schemeClr val="tx1"/>
          </a:fontRef>
        </p:style>
      </p:cxnSp>
      <p:cxnSp>
        <p:nvCxnSpPr>
          <p:cNvPr id="16" name="直线连接符 15">
            <a:extLst>
              <a:ext uri="{FF2B5EF4-FFF2-40B4-BE49-F238E27FC236}">
                <a16:creationId xmlns:a16="http://schemas.microsoft.com/office/drawing/2014/main" id="{4E63B96B-0502-EB89-ADDE-EEE8D1824B76}"/>
              </a:ext>
            </a:extLst>
          </p:cNvPr>
          <p:cNvCxnSpPr>
            <a:cxnSpLocks/>
          </p:cNvCxnSpPr>
          <p:nvPr/>
        </p:nvCxnSpPr>
        <p:spPr>
          <a:xfrm>
            <a:off x="5992285" y="3979699"/>
            <a:ext cx="5737654" cy="0"/>
          </a:xfrm>
          <a:prstGeom prst="line">
            <a:avLst/>
          </a:prstGeom>
          <a:ln w="3175">
            <a:prstDash val="sysDot"/>
          </a:ln>
        </p:spPr>
        <p:style>
          <a:lnRef idx="2">
            <a:schemeClr val="accent1"/>
          </a:lnRef>
          <a:fillRef idx="0">
            <a:schemeClr val="accent1"/>
          </a:fillRef>
          <a:effectRef idx="1">
            <a:schemeClr val="accent1"/>
          </a:effectRef>
          <a:fontRef idx="minor">
            <a:schemeClr val="tx1"/>
          </a:fontRef>
        </p:style>
      </p:cxnSp>
      <p:cxnSp>
        <p:nvCxnSpPr>
          <p:cNvPr id="17" name="直线连接符 16">
            <a:extLst>
              <a:ext uri="{FF2B5EF4-FFF2-40B4-BE49-F238E27FC236}">
                <a16:creationId xmlns:a16="http://schemas.microsoft.com/office/drawing/2014/main" id="{4009A20E-1DDA-AE50-862B-1B62BA9B973D}"/>
              </a:ext>
            </a:extLst>
          </p:cNvPr>
          <p:cNvCxnSpPr>
            <a:cxnSpLocks/>
          </p:cNvCxnSpPr>
          <p:nvPr/>
        </p:nvCxnSpPr>
        <p:spPr>
          <a:xfrm>
            <a:off x="5992285" y="4517630"/>
            <a:ext cx="5737654" cy="0"/>
          </a:xfrm>
          <a:prstGeom prst="line">
            <a:avLst/>
          </a:prstGeom>
          <a:ln w="3175">
            <a:prstDash val="sysDot"/>
          </a:ln>
        </p:spPr>
        <p:style>
          <a:lnRef idx="2">
            <a:schemeClr val="accent1"/>
          </a:lnRef>
          <a:fillRef idx="0">
            <a:schemeClr val="accent1"/>
          </a:fillRef>
          <a:effectRef idx="1">
            <a:schemeClr val="accent1"/>
          </a:effectRef>
          <a:fontRef idx="minor">
            <a:schemeClr val="tx1"/>
          </a:fontRef>
        </p:style>
      </p:cxnSp>
      <p:cxnSp>
        <p:nvCxnSpPr>
          <p:cNvPr id="18" name="直线连接符 17">
            <a:extLst>
              <a:ext uri="{FF2B5EF4-FFF2-40B4-BE49-F238E27FC236}">
                <a16:creationId xmlns:a16="http://schemas.microsoft.com/office/drawing/2014/main" id="{84E51DC9-EAF9-F78B-E667-ADB2AF90EA13}"/>
              </a:ext>
            </a:extLst>
          </p:cNvPr>
          <p:cNvCxnSpPr>
            <a:cxnSpLocks/>
          </p:cNvCxnSpPr>
          <p:nvPr/>
        </p:nvCxnSpPr>
        <p:spPr>
          <a:xfrm>
            <a:off x="5992285" y="2903837"/>
            <a:ext cx="5737654" cy="0"/>
          </a:xfrm>
          <a:prstGeom prst="line">
            <a:avLst/>
          </a:prstGeom>
          <a:ln w="3175">
            <a:prstDash val="sysDot"/>
          </a:ln>
        </p:spPr>
        <p:style>
          <a:lnRef idx="2">
            <a:schemeClr val="accent1"/>
          </a:lnRef>
          <a:fillRef idx="0">
            <a:schemeClr val="accent1"/>
          </a:fillRef>
          <a:effectRef idx="1">
            <a:schemeClr val="accent1"/>
          </a:effectRef>
          <a:fontRef idx="minor">
            <a:schemeClr val="tx1"/>
          </a:fontRef>
        </p:style>
      </p:cxnSp>
      <p:cxnSp>
        <p:nvCxnSpPr>
          <p:cNvPr id="20" name="直线连接符 19">
            <a:extLst>
              <a:ext uri="{FF2B5EF4-FFF2-40B4-BE49-F238E27FC236}">
                <a16:creationId xmlns:a16="http://schemas.microsoft.com/office/drawing/2014/main" id="{F6DD940A-2FDE-5EAF-1350-2DD507604B85}"/>
              </a:ext>
            </a:extLst>
          </p:cNvPr>
          <p:cNvCxnSpPr>
            <a:cxnSpLocks/>
          </p:cNvCxnSpPr>
          <p:nvPr/>
        </p:nvCxnSpPr>
        <p:spPr>
          <a:xfrm>
            <a:off x="5947719" y="2570205"/>
            <a:ext cx="0" cy="3023286"/>
          </a:xfrm>
          <a:prstGeom prst="line">
            <a:avLst/>
          </a:prstGeom>
          <a:ln w="31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1" name="直线连接符 20">
            <a:extLst>
              <a:ext uri="{FF2B5EF4-FFF2-40B4-BE49-F238E27FC236}">
                <a16:creationId xmlns:a16="http://schemas.microsoft.com/office/drawing/2014/main" id="{09DB7C00-BD21-E993-BB59-60218D85A341}"/>
              </a:ext>
            </a:extLst>
          </p:cNvPr>
          <p:cNvCxnSpPr>
            <a:cxnSpLocks/>
          </p:cNvCxnSpPr>
          <p:nvPr/>
        </p:nvCxnSpPr>
        <p:spPr>
          <a:xfrm>
            <a:off x="6721252" y="2570205"/>
            <a:ext cx="0" cy="3023286"/>
          </a:xfrm>
          <a:prstGeom prst="line">
            <a:avLst/>
          </a:prstGeom>
          <a:ln w="31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2" name="直线连接符 21">
            <a:extLst>
              <a:ext uri="{FF2B5EF4-FFF2-40B4-BE49-F238E27FC236}">
                <a16:creationId xmlns:a16="http://schemas.microsoft.com/office/drawing/2014/main" id="{729D73D8-B1E5-6AB1-9EEE-5CD5B8BD6282}"/>
              </a:ext>
            </a:extLst>
          </p:cNvPr>
          <p:cNvCxnSpPr>
            <a:cxnSpLocks/>
          </p:cNvCxnSpPr>
          <p:nvPr/>
        </p:nvCxnSpPr>
        <p:spPr>
          <a:xfrm>
            <a:off x="7494785" y="2570205"/>
            <a:ext cx="0" cy="3023286"/>
          </a:xfrm>
          <a:prstGeom prst="line">
            <a:avLst/>
          </a:prstGeom>
          <a:ln w="31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直线连接符 22">
            <a:extLst>
              <a:ext uri="{FF2B5EF4-FFF2-40B4-BE49-F238E27FC236}">
                <a16:creationId xmlns:a16="http://schemas.microsoft.com/office/drawing/2014/main" id="{5E937465-8767-6991-6CC8-55B67D614C97}"/>
              </a:ext>
            </a:extLst>
          </p:cNvPr>
          <p:cNvCxnSpPr>
            <a:cxnSpLocks/>
          </p:cNvCxnSpPr>
          <p:nvPr/>
        </p:nvCxnSpPr>
        <p:spPr>
          <a:xfrm>
            <a:off x="8268318" y="2570205"/>
            <a:ext cx="0" cy="3023286"/>
          </a:xfrm>
          <a:prstGeom prst="line">
            <a:avLst/>
          </a:prstGeom>
          <a:ln w="31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 name="直线连接符 23">
            <a:extLst>
              <a:ext uri="{FF2B5EF4-FFF2-40B4-BE49-F238E27FC236}">
                <a16:creationId xmlns:a16="http://schemas.microsoft.com/office/drawing/2014/main" id="{AA06B6CE-C117-E7C2-8722-31EC2367A6A4}"/>
              </a:ext>
            </a:extLst>
          </p:cNvPr>
          <p:cNvCxnSpPr>
            <a:cxnSpLocks/>
          </p:cNvCxnSpPr>
          <p:nvPr/>
        </p:nvCxnSpPr>
        <p:spPr>
          <a:xfrm>
            <a:off x="9041851" y="2570205"/>
            <a:ext cx="0" cy="3023286"/>
          </a:xfrm>
          <a:prstGeom prst="line">
            <a:avLst/>
          </a:prstGeom>
          <a:ln w="31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 name="直线连接符 24">
            <a:extLst>
              <a:ext uri="{FF2B5EF4-FFF2-40B4-BE49-F238E27FC236}">
                <a16:creationId xmlns:a16="http://schemas.microsoft.com/office/drawing/2014/main" id="{437FEBCC-D537-B7DD-6994-9909B248FA33}"/>
              </a:ext>
            </a:extLst>
          </p:cNvPr>
          <p:cNvCxnSpPr>
            <a:cxnSpLocks/>
          </p:cNvCxnSpPr>
          <p:nvPr/>
        </p:nvCxnSpPr>
        <p:spPr>
          <a:xfrm>
            <a:off x="9815383" y="2570205"/>
            <a:ext cx="0" cy="3023286"/>
          </a:xfrm>
          <a:prstGeom prst="line">
            <a:avLst/>
          </a:prstGeom>
          <a:ln w="3175">
            <a:solidFill>
              <a:schemeClr val="bg1"/>
            </a:solidFill>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CEE5B31-82EB-14BF-7FD4-9CBAA1235696}"/>
                  </a:ext>
                </a:extLst>
              </p:cNvPr>
              <p:cNvSpPr txBox="1"/>
              <p:nvPr/>
            </p:nvSpPr>
            <p:spPr>
              <a:xfrm>
                <a:off x="5579965" y="4901673"/>
                <a:ext cx="299377"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𝑖</m:t>
                      </m:r>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6" name="文本框 25">
                <a:extLst>
                  <a:ext uri="{FF2B5EF4-FFF2-40B4-BE49-F238E27FC236}">
                    <a16:creationId xmlns:a16="http://schemas.microsoft.com/office/drawing/2014/main" id="{7CEE5B31-82EB-14BF-7FD4-9CBAA1235696}"/>
                  </a:ext>
                </a:extLst>
              </p:cNvPr>
              <p:cNvSpPr txBox="1">
                <a:spLocks noRot="1" noChangeAspect="1" noMove="1" noResize="1" noEditPoints="1" noAdjustHandles="1" noChangeArrowheads="1" noChangeShapeType="1" noTextEdit="1"/>
              </p:cNvSpPr>
              <p:nvPr/>
            </p:nvSpPr>
            <p:spPr>
              <a:xfrm>
                <a:off x="5579965" y="4901673"/>
                <a:ext cx="299377" cy="3077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28797C5-71A1-45BA-B4F6-2CEAB44B15CC}"/>
                  </a:ext>
                </a:extLst>
              </p:cNvPr>
              <p:cNvSpPr txBox="1"/>
              <p:nvPr/>
            </p:nvSpPr>
            <p:spPr>
              <a:xfrm>
                <a:off x="5529470" y="4363742"/>
                <a:ext cx="400366"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2</m:t>
                      </m:r>
                      <m:r>
                        <a:rPr kumimoji="1" lang="en-US" altLang="zh-CN" sz="1400" b="0" i="1" smtClean="0">
                          <a:solidFill>
                            <a:schemeClr val="bg1"/>
                          </a:solidFill>
                          <a:latin typeface="Cambria Math" panose="02040503050406030204" pitchFamily="18" charset="0"/>
                          <a:ea typeface="Microsoft YaHei" panose="020B0503020204020204" pitchFamily="34" charset="-122"/>
                        </a:rPr>
                        <m:t>𝑖</m:t>
                      </m:r>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D28797C5-71A1-45BA-B4F6-2CEAB44B15CC}"/>
                  </a:ext>
                </a:extLst>
              </p:cNvPr>
              <p:cNvSpPr txBox="1">
                <a:spLocks noRot="1" noChangeAspect="1" noMove="1" noResize="1" noEditPoints="1" noAdjustHandles="1" noChangeArrowheads="1" noChangeShapeType="1" noTextEdit="1"/>
              </p:cNvSpPr>
              <p:nvPr/>
            </p:nvSpPr>
            <p:spPr>
              <a:xfrm>
                <a:off x="5529470" y="4363742"/>
                <a:ext cx="400366" cy="3077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2E8EB3D3-A22D-33DE-5E5C-8E0D2D91208A}"/>
                  </a:ext>
                </a:extLst>
              </p:cNvPr>
              <p:cNvSpPr txBox="1"/>
              <p:nvPr/>
            </p:nvSpPr>
            <p:spPr>
              <a:xfrm>
                <a:off x="5530271" y="3815972"/>
                <a:ext cx="398764"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400" i="1">
                          <a:solidFill>
                            <a:schemeClr val="bg1"/>
                          </a:solidFill>
                          <a:latin typeface="Cambria Math" panose="02040503050406030204" pitchFamily="18" charset="0"/>
                          <a:ea typeface="Microsoft YaHei" panose="020B0503020204020204" pitchFamily="34" charset="-122"/>
                        </a:rPr>
                        <m:t>3</m:t>
                      </m:r>
                      <m:r>
                        <a:rPr kumimoji="1" lang="en-US" altLang="zh-CN" sz="1400" b="0" i="1" smtClean="0">
                          <a:solidFill>
                            <a:schemeClr val="bg1"/>
                          </a:solidFill>
                          <a:latin typeface="Cambria Math" panose="02040503050406030204" pitchFamily="18" charset="0"/>
                          <a:ea typeface="Microsoft YaHei" panose="020B0503020204020204" pitchFamily="34" charset="-122"/>
                        </a:rPr>
                        <m:t>𝑖</m:t>
                      </m:r>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8" name="文本框 27">
                <a:extLst>
                  <a:ext uri="{FF2B5EF4-FFF2-40B4-BE49-F238E27FC236}">
                    <a16:creationId xmlns:a16="http://schemas.microsoft.com/office/drawing/2014/main" id="{2E8EB3D3-A22D-33DE-5E5C-8E0D2D91208A}"/>
                  </a:ext>
                </a:extLst>
              </p:cNvPr>
              <p:cNvSpPr txBox="1">
                <a:spLocks noRot="1" noChangeAspect="1" noMove="1" noResize="1" noEditPoints="1" noAdjustHandles="1" noChangeArrowheads="1" noChangeShapeType="1" noTextEdit="1"/>
              </p:cNvSpPr>
              <p:nvPr/>
            </p:nvSpPr>
            <p:spPr>
              <a:xfrm>
                <a:off x="5530271" y="3815972"/>
                <a:ext cx="398764" cy="3077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90CB39A-562B-3121-0F9E-B051E7887B9A}"/>
                  </a:ext>
                </a:extLst>
              </p:cNvPr>
              <p:cNvSpPr txBox="1"/>
              <p:nvPr/>
            </p:nvSpPr>
            <p:spPr>
              <a:xfrm>
                <a:off x="5530271" y="3287879"/>
                <a:ext cx="398764"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400" i="1" smtClean="0">
                          <a:solidFill>
                            <a:schemeClr val="bg1"/>
                          </a:solidFill>
                          <a:latin typeface="Cambria Math" panose="02040503050406030204" pitchFamily="18" charset="0"/>
                          <a:ea typeface="Microsoft YaHei" panose="020B0503020204020204" pitchFamily="34" charset="-122"/>
                        </a:rPr>
                        <m:t>4</m:t>
                      </m:r>
                      <m:r>
                        <a:rPr kumimoji="1" lang="en-US" altLang="zh-CN" sz="1400" b="0" i="1" smtClean="0">
                          <a:solidFill>
                            <a:schemeClr val="bg1"/>
                          </a:solidFill>
                          <a:latin typeface="Cambria Math" panose="02040503050406030204" pitchFamily="18" charset="0"/>
                          <a:ea typeface="Microsoft YaHei" panose="020B0503020204020204" pitchFamily="34" charset="-122"/>
                        </a:rPr>
                        <m:t>𝑖</m:t>
                      </m:r>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9" name="文本框 28">
                <a:extLst>
                  <a:ext uri="{FF2B5EF4-FFF2-40B4-BE49-F238E27FC236}">
                    <a16:creationId xmlns:a16="http://schemas.microsoft.com/office/drawing/2014/main" id="{690CB39A-562B-3121-0F9E-B051E7887B9A}"/>
                  </a:ext>
                </a:extLst>
              </p:cNvPr>
              <p:cNvSpPr txBox="1">
                <a:spLocks noRot="1" noChangeAspect="1" noMove="1" noResize="1" noEditPoints="1" noAdjustHandles="1" noChangeArrowheads="1" noChangeShapeType="1" noTextEdit="1"/>
              </p:cNvSpPr>
              <p:nvPr/>
            </p:nvSpPr>
            <p:spPr>
              <a:xfrm>
                <a:off x="5530271" y="3287879"/>
                <a:ext cx="398764" cy="3077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6537465-A8F9-7332-AAB9-78F061E5B000}"/>
                  </a:ext>
                </a:extLst>
              </p:cNvPr>
              <p:cNvSpPr txBox="1"/>
              <p:nvPr/>
            </p:nvSpPr>
            <p:spPr>
              <a:xfrm>
                <a:off x="5527355" y="2750724"/>
                <a:ext cx="398764"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400" i="1">
                          <a:solidFill>
                            <a:schemeClr val="bg1"/>
                          </a:solidFill>
                          <a:latin typeface="Cambria Math" panose="02040503050406030204" pitchFamily="18" charset="0"/>
                          <a:ea typeface="Microsoft YaHei" panose="020B0503020204020204" pitchFamily="34" charset="-122"/>
                        </a:rPr>
                        <m:t>5</m:t>
                      </m:r>
                      <m:r>
                        <a:rPr kumimoji="1" lang="en-US" altLang="zh-CN" sz="1400" b="0" i="1" smtClean="0">
                          <a:solidFill>
                            <a:schemeClr val="bg1"/>
                          </a:solidFill>
                          <a:latin typeface="Cambria Math" panose="02040503050406030204" pitchFamily="18" charset="0"/>
                          <a:ea typeface="Microsoft YaHei" panose="020B0503020204020204" pitchFamily="34" charset="-122"/>
                        </a:rPr>
                        <m:t>𝑖</m:t>
                      </m:r>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0" name="文本框 29">
                <a:extLst>
                  <a:ext uri="{FF2B5EF4-FFF2-40B4-BE49-F238E27FC236}">
                    <a16:creationId xmlns:a16="http://schemas.microsoft.com/office/drawing/2014/main" id="{B6537465-A8F9-7332-AAB9-78F061E5B000}"/>
                  </a:ext>
                </a:extLst>
              </p:cNvPr>
              <p:cNvSpPr txBox="1">
                <a:spLocks noRot="1" noChangeAspect="1" noMove="1" noResize="1" noEditPoints="1" noAdjustHandles="1" noChangeArrowheads="1" noChangeShapeType="1" noTextEdit="1"/>
              </p:cNvSpPr>
              <p:nvPr/>
            </p:nvSpPr>
            <p:spPr>
              <a:xfrm>
                <a:off x="5527355" y="2750724"/>
                <a:ext cx="398764"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7B1B5FDF-D2F7-A2AB-AA19-2F048B2EB211}"/>
                  </a:ext>
                </a:extLst>
              </p:cNvPr>
              <p:cNvSpPr txBox="1"/>
              <p:nvPr/>
            </p:nvSpPr>
            <p:spPr>
              <a:xfrm>
                <a:off x="5697465" y="5525707"/>
                <a:ext cx="363753"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𝑂</m:t>
                      </m:r>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2" name="文本框 31">
                <a:extLst>
                  <a:ext uri="{FF2B5EF4-FFF2-40B4-BE49-F238E27FC236}">
                    <a16:creationId xmlns:a16="http://schemas.microsoft.com/office/drawing/2014/main" id="{7B1B5FDF-D2F7-A2AB-AA19-2F048B2EB211}"/>
                  </a:ext>
                </a:extLst>
              </p:cNvPr>
              <p:cNvSpPr txBox="1">
                <a:spLocks noRot="1" noChangeAspect="1" noMove="1" noResize="1" noEditPoints="1" noAdjustHandles="1" noChangeArrowheads="1" noChangeShapeType="1" noTextEdit="1"/>
              </p:cNvSpPr>
              <p:nvPr/>
            </p:nvSpPr>
            <p:spPr>
              <a:xfrm>
                <a:off x="5697465" y="5525707"/>
                <a:ext cx="363753"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9B7A3D7B-6AEA-488B-772C-B3ED3FC78A78}"/>
                  </a:ext>
                </a:extLst>
              </p:cNvPr>
              <p:cNvSpPr txBox="1"/>
              <p:nvPr/>
            </p:nvSpPr>
            <p:spPr>
              <a:xfrm>
                <a:off x="6552775" y="5583508"/>
                <a:ext cx="336952"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3" name="文本框 32">
                <a:extLst>
                  <a:ext uri="{FF2B5EF4-FFF2-40B4-BE49-F238E27FC236}">
                    <a16:creationId xmlns:a16="http://schemas.microsoft.com/office/drawing/2014/main" id="{9B7A3D7B-6AEA-488B-772C-B3ED3FC78A78}"/>
                  </a:ext>
                </a:extLst>
              </p:cNvPr>
              <p:cNvSpPr txBox="1">
                <a:spLocks noRot="1" noChangeAspect="1" noMove="1" noResize="1" noEditPoints="1" noAdjustHandles="1" noChangeArrowheads="1" noChangeShapeType="1" noTextEdit="1"/>
              </p:cNvSpPr>
              <p:nvPr/>
            </p:nvSpPr>
            <p:spPr>
              <a:xfrm>
                <a:off x="6552775" y="5583508"/>
                <a:ext cx="336952"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605131F-FFC2-82F7-4831-929EFB0C3141}"/>
                  </a:ext>
                </a:extLst>
              </p:cNvPr>
              <p:cNvSpPr txBox="1"/>
              <p:nvPr/>
            </p:nvSpPr>
            <p:spPr>
              <a:xfrm>
                <a:off x="7322188" y="5583508"/>
                <a:ext cx="336952"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2</m:t>
                      </m:r>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4" name="文本框 33">
                <a:extLst>
                  <a:ext uri="{FF2B5EF4-FFF2-40B4-BE49-F238E27FC236}">
                    <a16:creationId xmlns:a16="http://schemas.microsoft.com/office/drawing/2014/main" id="{3605131F-FFC2-82F7-4831-929EFB0C3141}"/>
                  </a:ext>
                </a:extLst>
              </p:cNvPr>
              <p:cNvSpPr txBox="1">
                <a:spLocks noRot="1" noChangeAspect="1" noMove="1" noResize="1" noEditPoints="1" noAdjustHandles="1" noChangeArrowheads="1" noChangeShapeType="1" noTextEdit="1"/>
              </p:cNvSpPr>
              <p:nvPr/>
            </p:nvSpPr>
            <p:spPr>
              <a:xfrm>
                <a:off x="7322188" y="5583508"/>
                <a:ext cx="336952" cy="3077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4C44A58E-D112-2448-929B-C5548ED31DE0}"/>
                  </a:ext>
                </a:extLst>
              </p:cNvPr>
              <p:cNvSpPr txBox="1"/>
              <p:nvPr/>
            </p:nvSpPr>
            <p:spPr>
              <a:xfrm>
                <a:off x="8115111" y="5583508"/>
                <a:ext cx="336952"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3</m:t>
                      </m:r>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5" name="文本框 34">
                <a:extLst>
                  <a:ext uri="{FF2B5EF4-FFF2-40B4-BE49-F238E27FC236}">
                    <a16:creationId xmlns:a16="http://schemas.microsoft.com/office/drawing/2014/main" id="{4C44A58E-D112-2448-929B-C5548ED31DE0}"/>
                  </a:ext>
                </a:extLst>
              </p:cNvPr>
              <p:cNvSpPr txBox="1">
                <a:spLocks noRot="1" noChangeAspect="1" noMove="1" noResize="1" noEditPoints="1" noAdjustHandles="1" noChangeArrowheads="1" noChangeShapeType="1" noTextEdit="1"/>
              </p:cNvSpPr>
              <p:nvPr/>
            </p:nvSpPr>
            <p:spPr>
              <a:xfrm>
                <a:off x="8115111" y="5583508"/>
                <a:ext cx="336952" cy="3077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801EFA5-89E0-1CDA-AFA9-E5DD5BF72124}"/>
                  </a:ext>
                </a:extLst>
              </p:cNvPr>
              <p:cNvSpPr txBox="1"/>
              <p:nvPr/>
            </p:nvSpPr>
            <p:spPr>
              <a:xfrm>
                <a:off x="8877497" y="5583508"/>
                <a:ext cx="336952"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4</m:t>
                      </m:r>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6" name="文本框 35">
                <a:extLst>
                  <a:ext uri="{FF2B5EF4-FFF2-40B4-BE49-F238E27FC236}">
                    <a16:creationId xmlns:a16="http://schemas.microsoft.com/office/drawing/2014/main" id="{5801EFA5-89E0-1CDA-AFA9-E5DD5BF72124}"/>
                  </a:ext>
                </a:extLst>
              </p:cNvPr>
              <p:cNvSpPr txBox="1">
                <a:spLocks noRot="1" noChangeAspect="1" noMove="1" noResize="1" noEditPoints="1" noAdjustHandles="1" noChangeArrowheads="1" noChangeShapeType="1" noTextEdit="1"/>
              </p:cNvSpPr>
              <p:nvPr/>
            </p:nvSpPr>
            <p:spPr>
              <a:xfrm>
                <a:off x="8877497" y="5583508"/>
                <a:ext cx="336952" cy="30777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C9722FDF-C4F3-BF65-B412-1A87C7871D14}"/>
                  </a:ext>
                </a:extLst>
              </p:cNvPr>
              <p:cNvSpPr txBox="1"/>
              <p:nvPr/>
            </p:nvSpPr>
            <p:spPr>
              <a:xfrm>
                <a:off x="9646910" y="5583508"/>
                <a:ext cx="336952"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5</m:t>
                      </m:r>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7" name="文本框 36">
                <a:extLst>
                  <a:ext uri="{FF2B5EF4-FFF2-40B4-BE49-F238E27FC236}">
                    <a16:creationId xmlns:a16="http://schemas.microsoft.com/office/drawing/2014/main" id="{C9722FDF-C4F3-BF65-B412-1A87C7871D14}"/>
                  </a:ext>
                </a:extLst>
              </p:cNvPr>
              <p:cNvSpPr txBox="1">
                <a:spLocks noRot="1" noChangeAspect="1" noMove="1" noResize="1" noEditPoints="1" noAdjustHandles="1" noChangeArrowheads="1" noChangeShapeType="1" noTextEdit="1"/>
              </p:cNvSpPr>
              <p:nvPr/>
            </p:nvSpPr>
            <p:spPr>
              <a:xfrm>
                <a:off x="9646910" y="5583508"/>
                <a:ext cx="336952" cy="307777"/>
              </a:xfrm>
              <a:prstGeom prst="rect">
                <a:avLst/>
              </a:prstGeom>
              <a:blipFill>
                <a:blip r:embed="rId13"/>
                <a:stretch>
                  <a:fillRect/>
                </a:stretch>
              </a:blipFill>
            </p:spPr>
            <p:txBody>
              <a:bodyPr/>
              <a:lstStyle/>
              <a:p>
                <a:r>
                  <a:rPr lang="zh-CN" altLang="en-US">
                    <a:noFill/>
                  </a:rPr>
                  <a:t> </a:t>
                </a:r>
              </a:p>
            </p:txBody>
          </p:sp>
        </mc:Fallback>
      </mc:AlternateContent>
      <p:cxnSp>
        <p:nvCxnSpPr>
          <p:cNvPr id="39" name="直线箭头连接符 38">
            <a:extLst>
              <a:ext uri="{FF2B5EF4-FFF2-40B4-BE49-F238E27FC236}">
                <a16:creationId xmlns:a16="http://schemas.microsoft.com/office/drawing/2014/main" id="{707CD13A-DB77-A0EA-3934-BCB54D0D228A}"/>
              </a:ext>
            </a:extLst>
          </p:cNvPr>
          <p:cNvCxnSpPr/>
          <p:nvPr/>
        </p:nvCxnSpPr>
        <p:spPr>
          <a:xfrm flipV="1">
            <a:off x="5992285" y="4517630"/>
            <a:ext cx="1498379" cy="1065878"/>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66E8D219-A616-F4C8-34F8-31D0086D94B8}"/>
                  </a:ext>
                </a:extLst>
              </p:cNvPr>
              <p:cNvSpPr txBox="1"/>
              <p:nvPr/>
            </p:nvSpPr>
            <p:spPr>
              <a:xfrm>
                <a:off x="7408570" y="4163687"/>
                <a:ext cx="2757870" cy="53681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𝑧</m:t>
                      </m:r>
                      <m:r>
                        <a:rPr kumimoji="1" lang="en-US" altLang="zh-CN" sz="2000" b="0" i="1" smtClean="0">
                          <a:solidFill>
                            <a:schemeClr val="bg1"/>
                          </a:solidFill>
                          <a:latin typeface="Cambria Math" panose="02040503050406030204" pitchFamily="18" charset="0"/>
                          <a:ea typeface="Microsoft YaHei" panose="020B0503020204020204" pitchFamily="34" charset="-122"/>
                        </a:rPr>
                        <m:t>=2+2</m:t>
                      </m:r>
                      <m: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2</m:t>
                              </m:r>
                            </m:e>
                          </m:rad>
                        </m:e>
                      </m:d>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𝜋</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4</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𝜃</m:t>
                          </m:r>
                        </m:sup>
                      </m:sSup>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0" name="文本框 39">
                <a:extLst>
                  <a:ext uri="{FF2B5EF4-FFF2-40B4-BE49-F238E27FC236}">
                    <a16:creationId xmlns:a16="http://schemas.microsoft.com/office/drawing/2014/main" id="{66E8D219-A616-F4C8-34F8-31D0086D94B8}"/>
                  </a:ext>
                </a:extLst>
              </p:cNvPr>
              <p:cNvSpPr txBox="1">
                <a:spLocks noRot="1" noChangeAspect="1" noMove="1" noResize="1" noEditPoints="1" noAdjustHandles="1" noChangeArrowheads="1" noChangeShapeType="1" noTextEdit="1"/>
              </p:cNvSpPr>
              <p:nvPr/>
            </p:nvSpPr>
            <p:spPr>
              <a:xfrm>
                <a:off x="7408570" y="4163687"/>
                <a:ext cx="2757870" cy="536814"/>
              </a:xfrm>
              <a:prstGeom prst="rect">
                <a:avLst/>
              </a:prstGeom>
              <a:blipFill>
                <a:blip r:embed="rId14"/>
                <a:stretch>
                  <a:fillRect/>
                </a:stretch>
              </a:blipFill>
            </p:spPr>
            <p:txBody>
              <a:bodyPr/>
              <a:lstStyle/>
              <a:p>
                <a:r>
                  <a:rPr lang="zh-CN" altLang="en-US">
                    <a:noFill/>
                  </a:rPr>
                  <a:t> </a:t>
                </a:r>
              </a:p>
            </p:txBody>
          </p:sp>
        </mc:Fallback>
      </mc:AlternateContent>
      <p:sp>
        <p:nvSpPr>
          <p:cNvPr id="42" name="任意形状 41">
            <a:extLst>
              <a:ext uri="{FF2B5EF4-FFF2-40B4-BE49-F238E27FC236}">
                <a16:creationId xmlns:a16="http://schemas.microsoft.com/office/drawing/2014/main" id="{6A5CF186-B914-B42B-14BA-FA56AB5766E1}"/>
              </a:ext>
            </a:extLst>
          </p:cNvPr>
          <p:cNvSpPr/>
          <p:nvPr/>
        </p:nvSpPr>
        <p:spPr>
          <a:xfrm>
            <a:off x="6400800" y="5303520"/>
            <a:ext cx="126368" cy="291619"/>
          </a:xfrm>
          <a:custGeom>
            <a:avLst/>
            <a:gdLst>
              <a:gd name="connsiteX0" fmla="*/ 0 w 126368"/>
              <a:gd name="connsiteY0" fmla="*/ 0 h 291619"/>
              <a:gd name="connsiteX1" fmla="*/ 113682 w 126368"/>
              <a:gd name="connsiteY1" fmla="*/ 138396 h 291619"/>
              <a:gd name="connsiteX2" fmla="*/ 118625 w 126368"/>
              <a:gd name="connsiteY2" fmla="*/ 291619 h 291619"/>
            </a:gdLst>
            <a:ahLst/>
            <a:cxnLst>
              <a:cxn ang="0">
                <a:pos x="connsiteX0" y="connsiteY0"/>
              </a:cxn>
              <a:cxn ang="0">
                <a:pos x="connsiteX1" y="connsiteY1"/>
              </a:cxn>
              <a:cxn ang="0">
                <a:pos x="connsiteX2" y="connsiteY2"/>
              </a:cxn>
            </a:cxnLst>
            <a:rect l="l" t="t" r="r" b="b"/>
            <a:pathLst>
              <a:path w="126368" h="291619">
                <a:moveTo>
                  <a:pt x="0" y="0"/>
                </a:moveTo>
                <a:cubicBezTo>
                  <a:pt x="46955" y="44896"/>
                  <a:pt x="93911" y="89793"/>
                  <a:pt x="113682" y="138396"/>
                </a:cubicBezTo>
                <a:cubicBezTo>
                  <a:pt x="133453" y="186999"/>
                  <a:pt x="126039" y="239309"/>
                  <a:pt x="118625" y="291619"/>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0480CE6-46B4-4E17-996D-823436163500}"/>
                  </a:ext>
                </a:extLst>
              </p:cNvPr>
              <p:cNvSpPr txBox="1"/>
              <p:nvPr/>
            </p:nvSpPr>
            <p:spPr>
              <a:xfrm>
                <a:off x="6542966" y="5173415"/>
                <a:ext cx="849400" cy="400110"/>
              </a:xfrm>
              <a:prstGeom prst="rect">
                <a:avLst/>
              </a:prstGeom>
              <a:noFill/>
            </p:spPr>
            <p:txBody>
              <a:bodyPr wrap="none" rtlCol="0">
                <a:spAutoFit/>
              </a:bodyPr>
              <a:lstStyle/>
              <a:p>
                <a:pPr algn="l"/>
                <a:r>
                  <a:rPr kumimoji="1" lang="zh-CN" altLang="en-US" sz="2000" b="0" dirty="0">
                    <a:solidFill>
                      <a:schemeClr val="bg1"/>
                    </a:solidFill>
                    <a:ea typeface="Microsoft YaHei" panose="020B0503020204020204" pitchFamily="34" charset="-122"/>
                  </a:rPr>
                  <a:t>辐角</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𝜃</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3" name="文本框 42">
                <a:extLst>
                  <a:ext uri="{FF2B5EF4-FFF2-40B4-BE49-F238E27FC236}">
                    <a16:creationId xmlns:a16="http://schemas.microsoft.com/office/drawing/2014/main" id="{30480CE6-46B4-4E17-996D-823436163500}"/>
                  </a:ext>
                </a:extLst>
              </p:cNvPr>
              <p:cNvSpPr txBox="1">
                <a:spLocks noRot="1" noChangeAspect="1" noMove="1" noResize="1" noEditPoints="1" noAdjustHandles="1" noChangeArrowheads="1" noChangeShapeType="1" noTextEdit="1"/>
              </p:cNvSpPr>
              <p:nvPr/>
            </p:nvSpPr>
            <p:spPr>
              <a:xfrm>
                <a:off x="6542966" y="5173415"/>
                <a:ext cx="849400" cy="400110"/>
              </a:xfrm>
              <a:prstGeom prst="rect">
                <a:avLst/>
              </a:prstGeom>
              <a:blipFill>
                <a:blip r:embed="rId15"/>
                <a:stretch>
                  <a:fillRect l="-7353" t="-9375" b="-28125"/>
                </a:stretch>
              </a:blipFill>
            </p:spPr>
            <p:txBody>
              <a:bodyPr/>
              <a:lstStyle/>
              <a:p>
                <a:r>
                  <a:rPr lang="zh-CN" altLang="en-US">
                    <a:noFill/>
                  </a:rPr>
                  <a:t> </a:t>
                </a:r>
              </a:p>
            </p:txBody>
          </p:sp>
        </mc:Fallback>
      </mc:AlternateContent>
      <p:sp>
        <p:nvSpPr>
          <p:cNvPr id="44" name="左大括号 43">
            <a:extLst>
              <a:ext uri="{FF2B5EF4-FFF2-40B4-BE49-F238E27FC236}">
                <a16:creationId xmlns:a16="http://schemas.microsoft.com/office/drawing/2014/main" id="{1F01D0A3-B90D-75A4-F551-1E2036C869F2}"/>
              </a:ext>
            </a:extLst>
          </p:cNvPr>
          <p:cNvSpPr/>
          <p:nvPr/>
        </p:nvSpPr>
        <p:spPr>
          <a:xfrm rot="3234541">
            <a:off x="6538080" y="4110070"/>
            <a:ext cx="192477" cy="1775955"/>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8CD38A0-9FDA-299D-C427-ADD58A46F565}"/>
                  </a:ext>
                </a:extLst>
              </p:cNvPr>
              <p:cNvSpPr txBox="1"/>
              <p:nvPr/>
            </p:nvSpPr>
            <p:spPr>
              <a:xfrm>
                <a:off x="6272915" y="4581549"/>
                <a:ext cx="550151"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𝑧</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5" name="文本框 44">
                <a:extLst>
                  <a:ext uri="{FF2B5EF4-FFF2-40B4-BE49-F238E27FC236}">
                    <a16:creationId xmlns:a16="http://schemas.microsoft.com/office/drawing/2014/main" id="{B8CD38A0-9FDA-299D-C427-ADD58A46F565}"/>
                  </a:ext>
                </a:extLst>
              </p:cNvPr>
              <p:cNvSpPr txBox="1">
                <a:spLocks noRot="1" noChangeAspect="1" noMove="1" noResize="1" noEditPoints="1" noAdjustHandles="1" noChangeArrowheads="1" noChangeShapeType="1" noTextEdit="1"/>
              </p:cNvSpPr>
              <p:nvPr/>
            </p:nvSpPr>
            <p:spPr>
              <a:xfrm>
                <a:off x="6272915" y="4581549"/>
                <a:ext cx="550151" cy="40011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7486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A34B9-1D16-AFD8-F0FA-72D9FFD8485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B268858-577C-4D76-4823-09C26F271AFD}"/>
              </a:ext>
            </a:extLst>
          </p:cNvPr>
          <p:cNvSpPr>
            <a:spLocks noGrp="1"/>
          </p:cNvSpPr>
          <p:nvPr>
            <p:ph type="title"/>
          </p:nvPr>
        </p:nvSpPr>
        <p:spPr/>
        <p:txBody>
          <a:bodyPr/>
          <a:lstStyle/>
          <a:p>
            <a:r>
              <a:rPr kumimoji="1" lang="en-US" altLang="zh-CN" dirty="0"/>
              <a:t>Fourier</a:t>
            </a:r>
            <a:r>
              <a:rPr kumimoji="1" lang="zh-CN" altLang="en-US" dirty="0"/>
              <a:t> </a:t>
            </a:r>
            <a:r>
              <a:rPr kumimoji="1" lang="en-US" altLang="zh-CN" dirty="0"/>
              <a:t>Series</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B248F32-C987-6B49-6683-EE1014B6FB35}"/>
                  </a:ext>
                </a:extLst>
              </p:cNvPr>
              <p:cNvSpPr txBox="1"/>
              <p:nvPr/>
            </p:nvSpPr>
            <p:spPr>
              <a:xfrm>
                <a:off x="782594" y="1482811"/>
                <a:ext cx="4814065" cy="1959383"/>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傅立叶变换是一个非常重要的工具</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复数：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𝑧</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𝑏𝑖</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，其中</a:t>
                </a:r>
                <a14:m>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𝑖</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欧拉公式：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𝜃</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𝑖</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EB248F32-C987-6B49-6683-EE1014B6FB35}"/>
                  </a:ext>
                </a:extLst>
              </p:cNvPr>
              <p:cNvSpPr txBox="1">
                <a:spLocks noRot="1" noChangeAspect="1" noMove="1" noResize="1" noEditPoints="1" noAdjustHandles="1" noChangeArrowheads="1" noChangeShapeType="1" noTextEdit="1"/>
              </p:cNvSpPr>
              <p:nvPr/>
            </p:nvSpPr>
            <p:spPr>
              <a:xfrm>
                <a:off x="782594" y="1482811"/>
                <a:ext cx="4814065" cy="1959383"/>
              </a:xfrm>
              <a:prstGeom prst="rect">
                <a:avLst/>
              </a:prstGeom>
              <a:blipFill>
                <a:blip r:embed="rId3"/>
                <a:stretch>
                  <a:fillRect l="-105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6440F0A-CF1B-A672-4BA1-E8802B10E6EB}"/>
              </a:ext>
            </a:extLst>
          </p:cNvPr>
          <p:cNvSpPr txBox="1"/>
          <p:nvPr/>
        </p:nvSpPr>
        <p:spPr>
          <a:xfrm>
            <a:off x="5904411" y="1482811"/>
            <a:ext cx="5956663" cy="142289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傅立叶级数的基本思想就是函数分解</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首先稍微需要理解下线性空间和内积空间</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线性空间需要满足两个定义，</a:t>
            </a:r>
            <a:r>
              <a:rPr kumimoji="1" lang="en-US" altLang="zh-CN" sz="2000" dirty="0">
                <a:solidFill>
                  <a:schemeClr val="bg1"/>
                </a:solidFill>
                <a:latin typeface="Microsoft YaHei" panose="020B0503020204020204" pitchFamily="34" charset="-122"/>
                <a:ea typeface="Microsoft YaHei" panose="020B0503020204020204" pitchFamily="34" charset="-122"/>
              </a:rPr>
              <a:t>8</a:t>
            </a:r>
            <a:r>
              <a:rPr kumimoji="1" lang="zh-CN" altLang="en-US" sz="2000" dirty="0">
                <a:solidFill>
                  <a:schemeClr val="bg1"/>
                </a:solidFill>
                <a:latin typeface="Microsoft YaHei" panose="020B0503020204020204" pitchFamily="34" charset="-122"/>
                <a:ea typeface="Microsoft YaHei" panose="020B0503020204020204" pitchFamily="34" charset="-122"/>
              </a:rPr>
              <a:t>条定理</a:t>
            </a:r>
          </a:p>
        </p:txBody>
      </p:sp>
      <p:sp>
        <p:nvSpPr>
          <p:cNvPr id="5" name="圆角矩形 4">
            <a:extLst>
              <a:ext uri="{FF2B5EF4-FFF2-40B4-BE49-F238E27FC236}">
                <a16:creationId xmlns:a16="http://schemas.microsoft.com/office/drawing/2014/main" id="{6D306644-38E5-0255-6634-C955AC07B45B}"/>
              </a:ext>
            </a:extLst>
          </p:cNvPr>
          <p:cNvSpPr/>
          <p:nvPr/>
        </p:nvSpPr>
        <p:spPr>
          <a:xfrm>
            <a:off x="6096000" y="3145134"/>
            <a:ext cx="5765074" cy="341644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A13DA61-CA4B-6A0C-5DC1-1B1330A73A8B}"/>
                  </a:ext>
                </a:extLst>
              </p:cNvPr>
              <p:cNvSpPr txBox="1"/>
              <p:nvPr/>
            </p:nvSpPr>
            <p:spPr>
              <a:xfrm>
                <a:off x="6367306" y="3460798"/>
                <a:ext cx="866071"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集合</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𝑉</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AA13DA61-CA4B-6A0C-5DC1-1B1330A73A8B}"/>
                  </a:ext>
                </a:extLst>
              </p:cNvPr>
              <p:cNvSpPr txBox="1">
                <a:spLocks noRot="1" noChangeAspect="1" noMove="1" noResize="1" noEditPoints="1" noAdjustHandles="1" noChangeArrowheads="1" noChangeShapeType="1" noTextEdit="1"/>
              </p:cNvSpPr>
              <p:nvPr/>
            </p:nvSpPr>
            <p:spPr>
              <a:xfrm>
                <a:off x="6367306" y="3460798"/>
                <a:ext cx="866071" cy="400110"/>
              </a:xfrm>
              <a:prstGeom prst="rect">
                <a:avLst/>
              </a:prstGeom>
              <a:blipFill>
                <a:blip r:embed="rId4"/>
                <a:stretch>
                  <a:fillRect l="-7246" t="-9375"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3CB5747-C326-20C0-2AF4-5193E551DC63}"/>
                  </a:ext>
                </a:extLst>
              </p:cNvPr>
              <p:cNvSpPr txBox="1"/>
              <p:nvPr/>
            </p:nvSpPr>
            <p:spPr>
              <a:xfrm>
                <a:off x="7717972" y="3460798"/>
                <a:ext cx="135659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𝒖</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𝒗</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𝑉</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43CB5747-C326-20C0-2AF4-5193E551DC63}"/>
                  </a:ext>
                </a:extLst>
              </p:cNvPr>
              <p:cNvSpPr txBox="1">
                <a:spLocks noRot="1" noChangeAspect="1" noMove="1" noResize="1" noEditPoints="1" noAdjustHandles="1" noChangeArrowheads="1" noChangeShapeType="1" noTextEdit="1"/>
              </p:cNvSpPr>
              <p:nvPr/>
            </p:nvSpPr>
            <p:spPr>
              <a:xfrm>
                <a:off x="7717972" y="3460798"/>
                <a:ext cx="1356590" cy="400110"/>
              </a:xfrm>
              <a:prstGeom prst="rect">
                <a:avLst/>
              </a:prstGeom>
              <a:blipFill>
                <a:blip r:embed="rId5"/>
                <a:stretch>
                  <a:fillRect/>
                </a:stretch>
              </a:blipFill>
            </p:spPr>
            <p:txBody>
              <a:bodyPr/>
              <a:lstStyle/>
              <a:p>
                <a:r>
                  <a:rPr lang="zh-CN" altLang="en-US">
                    <a:noFill/>
                  </a:rPr>
                  <a:t> </a:t>
                </a:r>
              </a:p>
            </p:txBody>
          </p:sp>
        </mc:Fallback>
      </mc:AlternateContent>
      <p:sp>
        <p:nvSpPr>
          <p:cNvPr id="11" name="椭圆 10">
            <a:extLst>
              <a:ext uri="{FF2B5EF4-FFF2-40B4-BE49-F238E27FC236}">
                <a16:creationId xmlns:a16="http://schemas.microsoft.com/office/drawing/2014/main" id="{03386050-242E-7FA2-2503-AAEA9DED937A}"/>
              </a:ext>
            </a:extLst>
          </p:cNvPr>
          <p:cNvSpPr/>
          <p:nvPr/>
        </p:nvSpPr>
        <p:spPr>
          <a:xfrm>
            <a:off x="7402286" y="3503010"/>
            <a:ext cx="315686" cy="31568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1</a:t>
            </a:r>
            <a:endParaRPr kumimoji="1" lang="zh-CN" altLang="en-US" sz="2000" dirty="0" err="1">
              <a:latin typeface="Microsoft YaHei" panose="020B0503020204020204" pitchFamily="34" charset="-122"/>
              <a:ea typeface="Microsoft YaHei" panose="020B0503020204020204" pitchFamily="34" charset="-122"/>
            </a:endParaRPr>
          </a:p>
        </p:txBody>
      </p:sp>
      <p:sp>
        <p:nvSpPr>
          <p:cNvPr id="14" name="椭圆 13">
            <a:extLst>
              <a:ext uri="{FF2B5EF4-FFF2-40B4-BE49-F238E27FC236}">
                <a16:creationId xmlns:a16="http://schemas.microsoft.com/office/drawing/2014/main" id="{0BC491EB-213E-3F51-4914-7B335DA73DAF}"/>
              </a:ext>
            </a:extLst>
          </p:cNvPr>
          <p:cNvSpPr/>
          <p:nvPr/>
        </p:nvSpPr>
        <p:spPr>
          <a:xfrm>
            <a:off x="9509401" y="3503010"/>
            <a:ext cx="315686" cy="31568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2</a:t>
            </a:r>
            <a:endParaRPr kumimoji="1" lang="zh-CN" altLang="en-US" sz="20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F64A37C-E7EF-F684-F631-C0742A13DDCD}"/>
                  </a:ext>
                </a:extLst>
              </p:cNvPr>
              <p:cNvSpPr txBox="1"/>
              <p:nvPr/>
            </p:nvSpPr>
            <p:spPr>
              <a:xfrm>
                <a:off x="9867900" y="3460798"/>
                <a:ext cx="174150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1" i="1" smtClean="0">
                          <a:solidFill>
                            <a:schemeClr val="bg1"/>
                          </a:solidFill>
                          <a:latin typeface="Cambria Math" panose="02040503050406030204" pitchFamily="18" charset="0"/>
                          <a:ea typeface="Microsoft YaHei" panose="020B0503020204020204" pitchFamily="34" charset="-122"/>
                        </a:rPr>
                        <m:t>𝒖</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𝔽</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9F64A37C-E7EF-F684-F631-C0742A13DDCD}"/>
                  </a:ext>
                </a:extLst>
              </p:cNvPr>
              <p:cNvSpPr txBox="1">
                <a:spLocks noRot="1" noChangeAspect="1" noMove="1" noResize="1" noEditPoints="1" noAdjustHandles="1" noChangeArrowheads="1" noChangeShapeType="1" noTextEdit="1"/>
              </p:cNvSpPr>
              <p:nvPr/>
            </p:nvSpPr>
            <p:spPr>
              <a:xfrm>
                <a:off x="9867900" y="3460798"/>
                <a:ext cx="1741502" cy="400110"/>
              </a:xfrm>
              <a:prstGeom prst="rect">
                <a:avLst/>
              </a:prstGeom>
              <a:blipFill>
                <a:blip r:embed="rId6"/>
                <a:stretch>
                  <a:fillRect/>
                </a:stretch>
              </a:blipFill>
            </p:spPr>
            <p:txBody>
              <a:bodyPr/>
              <a:lstStyle/>
              <a:p>
                <a:r>
                  <a:rPr lang="zh-CN" altLang="en-US">
                    <a:noFill/>
                  </a:rPr>
                  <a:t> </a:t>
                </a:r>
              </a:p>
            </p:txBody>
          </p:sp>
        </mc:Fallback>
      </mc:AlternateContent>
      <p:cxnSp>
        <p:nvCxnSpPr>
          <p:cNvPr id="17" name="直线连接符 16">
            <a:extLst>
              <a:ext uri="{FF2B5EF4-FFF2-40B4-BE49-F238E27FC236}">
                <a16:creationId xmlns:a16="http://schemas.microsoft.com/office/drawing/2014/main" id="{B4305A0A-C8FA-B36A-B0FA-591C5A8D37E9}"/>
              </a:ext>
            </a:extLst>
          </p:cNvPr>
          <p:cNvCxnSpPr/>
          <p:nvPr/>
        </p:nvCxnSpPr>
        <p:spPr>
          <a:xfrm>
            <a:off x="6367306" y="4054929"/>
            <a:ext cx="5307623"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830D9E2-B76B-5903-CB6D-6EA518941E9A}"/>
                  </a:ext>
                </a:extLst>
              </p:cNvPr>
              <p:cNvSpPr txBox="1"/>
              <p:nvPr/>
            </p:nvSpPr>
            <p:spPr>
              <a:xfrm>
                <a:off x="6455228" y="4277200"/>
                <a:ext cx="5219701" cy="2062103"/>
              </a:xfrm>
              <a:prstGeom prst="rect">
                <a:avLst/>
              </a:prstGeom>
              <a:noFill/>
            </p:spPr>
            <p:txBody>
              <a:bodyPr wrap="square" rtlCol="0">
                <a:spAutoFit/>
              </a:bodyPr>
              <a:lstStyle/>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加法交换律：</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oMath>
                </a14:m>
                <a:endParaRPr kumimoji="1" lang="en-US" altLang="zh-CN" sz="1600" b="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加法结合律：</a:t>
                </a:r>
                <a14:m>
                  <m:oMath xmlns:m="http://schemas.openxmlformats.org/officeDocument/2006/math">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𝑤</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𝑤</m:t>
                        </m:r>
                      </m:e>
                    </m:d>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存在零元：</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0∈</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+0=</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存在逆元：</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𝑈</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d>
                    <m:r>
                      <a:rPr kumimoji="1" lang="en-US" altLang="zh-CN" sz="1600" b="0" i="1" smtClean="0">
                        <a:solidFill>
                          <a:schemeClr val="bg1"/>
                        </a:solidFill>
                        <a:latin typeface="Cambria Math" panose="02040503050406030204" pitchFamily="18" charset="0"/>
                        <a:ea typeface="Microsoft YaHei" panose="020B0503020204020204" pitchFamily="34" charset="-122"/>
                      </a:rPr>
                      <m:t>=0</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数乘结合律：</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𝛽</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𝛼𝛽</m:t>
                        </m:r>
                      </m:e>
                    </m:d>
                    <m:r>
                      <a:rPr kumimoji="1" lang="en-US" altLang="zh-CN" sz="1600" b="0" i="1" smtClean="0">
                        <a:solidFill>
                          <a:schemeClr val="bg1"/>
                        </a:solidFill>
                        <a:latin typeface="Cambria Math" panose="02040503050406030204" pitchFamily="18" charset="0"/>
                        <a:ea typeface="Microsoft YaHei" panose="020B0503020204020204" pitchFamily="34" charset="-122"/>
                      </a:rPr>
                      <m:t>𝑢</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数乘对加法的分配律：</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数乘对数加的分配律：</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𝛽</m:t>
                        </m:r>
                      </m:e>
                    </m:d>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𝛽</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存在单位元：</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oMath>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0" name="文本框 19">
                <a:extLst>
                  <a:ext uri="{FF2B5EF4-FFF2-40B4-BE49-F238E27FC236}">
                    <a16:creationId xmlns:a16="http://schemas.microsoft.com/office/drawing/2014/main" id="{1830D9E2-B76B-5903-CB6D-6EA518941E9A}"/>
                  </a:ext>
                </a:extLst>
              </p:cNvPr>
              <p:cNvSpPr txBox="1">
                <a:spLocks noRot="1" noChangeAspect="1" noMove="1" noResize="1" noEditPoints="1" noAdjustHandles="1" noChangeArrowheads="1" noChangeShapeType="1" noTextEdit="1"/>
              </p:cNvSpPr>
              <p:nvPr/>
            </p:nvSpPr>
            <p:spPr>
              <a:xfrm>
                <a:off x="6455228" y="4277200"/>
                <a:ext cx="5219701" cy="2062103"/>
              </a:xfrm>
              <a:prstGeom prst="rect">
                <a:avLst/>
              </a:prstGeom>
              <a:blipFill>
                <a:blip r:embed="rId7"/>
                <a:stretch>
                  <a:fillRect l="-971" t="-1829" b="-3049"/>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BFA198F6-6E5F-1BB6-1740-D299E99AFC2E}"/>
              </a:ext>
            </a:extLst>
          </p:cNvPr>
          <p:cNvSpPr/>
          <p:nvPr/>
        </p:nvSpPr>
        <p:spPr>
          <a:xfrm>
            <a:off x="8162154" y="2983568"/>
            <a:ext cx="1441175" cy="340504"/>
          </a:xfrm>
          <a:prstGeom prst="rec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线性空间</a:t>
            </a:r>
          </a:p>
        </p:txBody>
      </p:sp>
      <p:sp>
        <p:nvSpPr>
          <p:cNvPr id="22" name="圆角矩形 21">
            <a:extLst>
              <a:ext uri="{FF2B5EF4-FFF2-40B4-BE49-F238E27FC236}">
                <a16:creationId xmlns:a16="http://schemas.microsoft.com/office/drawing/2014/main" id="{2D977AC6-1F8C-89EC-EB11-CB2A780DEBB5}"/>
              </a:ext>
            </a:extLst>
          </p:cNvPr>
          <p:cNvSpPr/>
          <p:nvPr/>
        </p:nvSpPr>
        <p:spPr>
          <a:xfrm>
            <a:off x="705678" y="3660853"/>
            <a:ext cx="5198733" cy="287850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3" name="左箭头 22">
            <a:extLst>
              <a:ext uri="{FF2B5EF4-FFF2-40B4-BE49-F238E27FC236}">
                <a16:creationId xmlns:a16="http://schemas.microsoft.com/office/drawing/2014/main" id="{B40D8DF4-C4DD-9CB7-4E6B-BAAB6E527603}"/>
              </a:ext>
            </a:extLst>
          </p:cNvPr>
          <p:cNvSpPr/>
          <p:nvPr/>
        </p:nvSpPr>
        <p:spPr>
          <a:xfrm>
            <a:off x="5406887" y="3836956"/>
            <a:ext cx="960419" cy="427383"/>
          </a:xfrm>
          <a:prstGeom prst="leftArrow">
            <a:avLst/>
          </a:prstGeom>
          <a:solidFill>
            <a:srgbClr val="01010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ACF64CA-E97F-8D06-7767-C452860824D9}"/>
                  </a:ext>
                </a:extLst>
              </p:cNvPr>
              <p:cNvSpPr txBox="1"/>
              <p:nvPr/>
            </p:nvSpPr>
            <p:spPr>
              <a:xfrm>
                <a:off x="1867158" y="4025112"/>
                <a:ext cx="3026406"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内积运算：</a:t>
                </a:r>
                <a14:m>
                  <m:oMath xmlns:m="http://schemas.openxmlformats.org/officeDocument/2006/math">
                    <m:d>
                      <m:dPr>
                        <m:begChr m:val="⟨"/>
                        <m:end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ℝ</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BACF64CA-E97F-8D06-7767-C452860824D9}"/>
                  </a:ext>
                </a:extLst>
              </p:cNvPr>
              <p:cNvSpPr txBox="1">
                <a:spLocks noRot="1" noChangeAspect="1" noMove="1" noResize="1" noEditPoints="1" noAdjustHandles="1" noChangeArrowheads="1" noChangeShapeType="1" noTextEdit="1"/>
              </p:cNvSpPr>
              <p:nvPr/>
            </p:nvSpPr>
            <p:spPr>
              <a:xfrm>
                <a:off x="1867158" y="4025112"/>
                <a:ext cx="3026406" cy="400110"/>
              </a:xfrm>
              <a:prstGeom prst="rect">
                <a:avLst/>
              </a:prstGeom>
              <a:blipFill>
                <a:blip r:embed="rId8"/>
                <a:stretch>
                  <a:fillRect l="-1667" t="-6061" b="-24242"/>
                </a:stretch>
              </a:blipFill>
            </p:spPr>
            <p:txBody>
              <a:bodyPr/>
              <a:lstStyle/>
              <a:p>
                <a:r>
                  <a:rPr lang="zh-CN" altLang="en-US">
                    <a:noFill/>
                  </a:rPr>
                  <a:t> </a:t>
                </a:r>
              </a:p>
            </p:txBody>
          </p:sp>
        </mc:Fallback>
      </mc:AlternateContent>
      <p:cxnSp>
        <p:nvCxnSpPr>
          <p:cNvPr id="26" name="直线连接符 25">
            <a:extLst>
              <a:ext uri="{FF2B5EF4-FFF2-40B4-BE49-F238E27FC236}">
                <a16:creationId xmlns:a16="http://schemas.microsoft.com/office/drawing/2014/main" id="{14C17766-2F14-31D7-F023-59695DCA022E}"/>
              </a:ext>
            </a:extLst>
          </p:cNvPr>
          <p:cNvCxnSpPr>
            <a:cxnSpLocks/>
          </p:cNvCxnSpPr>
          <p:nvPr/>
        </p:nvCxnSpPr>
        <p:spPr>
          <a:xfrm>
            <a:off x="1123714" y="4654590"/>
            <a:ext cx="4513294"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482C4B8-D691-A335-EA0E-DBE3D2C600F6}"/>
                  </a:ext>
                </a:extLst>
              </p:cNvPr>
              <p:cNvSpPr txBox="1"/>
              <p:nvPr/>
            </p:nvSpPr>
            <p:spPr>
              <a:xfrm>
                <a:off x="985856" y="5007710"/>
                <a:ext cx="5219701" cy="1178528"/>
              </a:xfrm>
              <a:prstGeom prst="rect">
                <a:avLst/>
              </a:prstGeom>
              <a:noFill/>
            </p:spPr>
            <p:txBody>
              <a:bodyPr wrap="square" rtlCol="0">
                <a:spAutoFit/>
              </a:bodyPr>
              <a:lstStyle/>
              <a:p>
                <a:pPr marL="342900" indent="-342900" algn="l">
                  <a:lnSpc>
                    <a:spcPct val="150000"/>
                  </a:lnSpc>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正定性：</a:t>
                </a:r>
                <a14:m>
                  <m:oMath xmlns:m="http://schemas.openxmlformats.org/officeDocument/2006/math">
                    <m:d>
                      <m:dPr>
                        <m:begChr m:val="⟨"/>
                        <m:endChr m:val="⟩"/>
                        <m:ctrlPr>
                          <a:rPr kumimoji="1" lang="zh-CN" altLang="en-US" sz="160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1600" b="0" i="1" smtClean="0">
                        <a:solidFill>
                          <a:schemeClr val="bg1"/>
                        </a:solidFill>
                        <a:latin typeface="Cambria Math" panose="02040503050406030204" pitchFamily="18" charset="0"/>
                        <a:ea typeface="Microsoft YaHei" panose="020B0503020204020204" pitchFamily="34" charset="-122"/>
                      </a:rPr>
                      <m:t>≥0,</m:t>
                    </m:r>
                    <m:r>
                      <a:rPr kumimoji="1" lang="en-US" altLang="zh-CN" sz="1600" b="0" i="1" smtClean="0">
                        <a:solidFill>
                          <a:schemeClr val="bg1"/>
                        </a:solidFill>
                        <a:latin typeface="Cambria Math" panose="02040503050406030204" pitchFamily="18" charset="0"/>
                        <a:ea typeface="Microsoft YaHei" panose="020B0503020204020204" pitchFamily="34" charset="-122"/>
                      </a:rPr>
                      <m:t>𝑥</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（共轭）对称性：</a:t>
                </a:r>
                <a14:m>
                  <m:oMath xmlns:m="http://schemas.openxmlformats.org/officeDocument/2006/math">
                    <m:d>
                      <m:dPr>
                        <m:begChr m:val="⟨"/>
                        <m:endChr m:val="⟩"/>
                        <m:ctrlPr>
                          <a:rPr kumimoji="1" lang="zh-CN" altLang="en-US" sz="160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accPr>
                      <m:e>
                        <m:d>
                          <m:dPr>
                            <m:begChr m:val="⟨"/>
                            <m:end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d>
                      </m:e>
                    </m:acc>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双线性：</a:t>
                </a:r>
                <a14:m>
                  <m:oMath xmlns:m="http://schemas.openxmlformats.org/officeDocument/2006/math">
                    <m:d>
                      <m:dPr>
                        <m:begChr m:val="⟨"/>
                        <m:endChr m:val="⟩"/>
                        <m:ctrlPr>
                          <a:rPr kumimoji="1" lang="zh-CN" altLang="en-US" sz="160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𝑤</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d>
                      <m:dPr>
                        <m:begChr m:val="⟨"/>
                        <m:end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𝑤</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d>
                      <m:dPr>
                        <m:begChr m:val="⟨"/>
                        <m:end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𝑤</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𝔽</m:t>
                    </m:r>
                  </m:oMath>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8" name="文本框 27">
                <a:extLst>
                  <a:ext uri="{FF2B5EF4-FFF2-40B4-BE49-F238E27FC236}">
                    <a16:creationId xmlns:a16="http://schemas.microsoft.com/office/drawing/2014/main" id="{D482C4B8-D691-A335-EA0E-DBE3D2C600F6}"/>
                  </a:ext>
                </a:extLst>
              </p:cNvPr>
              <p:cNvSpPr txBox="1">
                <a:spLocks noRot="1" noChangeAspect="1" noMove="1" noResize="1" noEditPoints="1" noAdjustHandles="1" noChangeArrowheads="1" noChangeShapeType="1" noTextEdit="1"/>
              </p:cNvSpPr>
              <p:nvPr/>
            </p:nvSpPr>
            <p:spPr>
              <a:xfrm>
                <a:off x="985856" y="5007710"/>
                <a:ext cx="5219701" cy="1178528"/>
              </a:xfrm>
              <a:prstGeom prst="rect">
                <a:avLst/>
              </a:prstGeom>
              <a:blipFill>
                <a:blip r:embed="rId9"/>
                <a:stretch>
                  <a:fillRect l="-971" b="-6383"/>
                </a:stretch>
              </a:blipFill>
            </p:spPr>
            <p:txBody>
              <a:bodyPr/>
              <a:lstStyle/>
              <a:p>
                <a:r>
                  <a:rPr lang="zh-CN" altLang="en-US">
                    <a:noFill/>
                  </a:rPr>
                  <a:t> </a:t>
                </a:r>
              </a:p>
            </p:txBody>
          </p:sp>
        </mc:Fallback>
      </mc:AlternateContent>
      <p:sp>
        <p:nvSpPr>
          <p:cNvPr id="29" name="矩形 28">
            <a:extLst>
              <a:ext uri="{FF2B5EF4-FFF2-40B4-BE49-F238E27FC236}">
                <a16:creationId xmlns:a16="http://schemas.microsoft.com/office/drawing/2014/main" id="{43E84844-EC5C-4118-617D-58AF88E19FAB}"/>
              </a:ext>
            </a:extLst>
          </p:cNvPr>
          <p:cNvSpPr/>
          <p:nvPr/>
        </p:nvSpPr>
        <p:spPr>
          <a:xfrm>
            <a:off x="2469038" y="3511673"/>
            <a:ext cx="1441175" cy="340504"/>
          </a:xfrm>
          <a:prstGeom prst="rec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内积空间</a:t>
            </a:r>
          </a:p>
        </p:txBody>
      </p:sp>
    </p:spTree>
    <p:extLst>
      <p:ext uri="{BB962C8B-B14F-4D97-AF65-F5344CB8AC3E}">
        <p14:creationId xmlns:p14="http://schemas.microsoft.com/office/powerpoint/2010/main" val="4032866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7F258-0DEF-5965-2A4C-4523307A09F1}"/>
              </a:ext>
            </a:extLst>
          </p:cNvPr>
          <p:cNvSpPr>
            <a:spLocks noGrp="1"/>
          </p:cNvSpPr>
          <p:nvPr>
            <p:ph type="title"/>
          </p:nvPr>
        </p:nvSpPr>
        <p:spPr/>
        <p:txBody>
          <a:bodyPr/>
          <a:lstStyle/>
          <a:p>
            <a:r>
              <a:rPr kumimoji="1" lang="en-US" altLang="zh-CN" dirty="0"/>
              <a:t>Hilbert Space</a:t>
            </a:r>
            <a:endParaRPr kumimoji="1" lang="zh-CN" altLang="en-US" dirty="0"/>
          </a:p>
        </p:txBody>
      </p:sp>
      <p:sp>
        <p:nvSpPr>
          <p:cNvPr id="3" name="圆角矩形 2">
            <a:extLst>
              <a:ext uri="{FF2B5EF4-FFF2-40B4-BE49-F238E27FC236}">
                <a16:creationId xmlns:a16="http://schemas.microsoft.com/office/drawing/2014/main" id="{90733235-5F8F-81C8-8C39-FFB6E7041130}"/>
              </a:ext>
            </a:extLst>
          </p:cNvPr>
          <p:cNvSpPr/>
          <p:nvPr/>
        </p:nvSpPr>
        <p:spPr>
          <a:xfrm>
            <a:off x="6096000" y="3145134"/>
            <a:ext cx="5765074" cy="341644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170E4E2-2FF1-2903-E4EE-5F4D28DD35AA}"/>
                  </a:ext>
                </a:extLst>
              </p:cNvPr>
              <p:cNvSpPr txBox="1"/>
              <p:nvPr/>
            </p:nvSpPr>
            <p:spPr>
              <a:xfrm>
                <a:off x="6367306" y="3460798"/>
                <a:ext cx="866071"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集合</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𝑉</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2170E4E2-2FF1-2903-E4EE-5F4D28DD35AA}"/>
                  </a:ext>
                </a:extLst>
              </p:cNvPr>
              <p:cNvSpPr txBox="1">
                <a:spLocks noRot="1" noChangeAspect="1" noMove="1" noResize="1" noEditPoints="1" noAdjustHandles="1" noChangeArrowheads="1" noChangeShapeType="1" noTextEdit="1"/>
              </p:cNvSpPr>
              <p:nvPr/>
            </p:nvSpPr>
            <p:spPr>
              <a:xfrm>
                <a:off x="6367306" y="3460798"/>
                <a:ext cx="866071" cy="400110"/>
              </a:xfrm>
              <a:prstGeom prst="rect">
                <a:avLst/>
              </a:prstGeom>
              <a:blipFill>
                <a:blip r:embed="rId2"/>
                <a:stretch>
                  <a:fillRect l="-7246" t="-9375"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AF5649C-2070-3219-57F0-91F8F8B355D3}"/>
                  </a:ext>
                </a:extLst>
              </p:cNvPr>
              <p:cNvSpPr txBox="1"/>
              <p:nvPr/>
            </p:nvSpPr>
            <p:spPr>
              <a:xfrm>
                <a:off x="7717972" y="3460798"/>
                <a:ext cx="135659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𝒖</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𝒗</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𝑉</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BAF5649C-2070-3219-57F0-91F8F8B355D3}"/>
                  </a:ext>
                </a:extLst>
              </p:cNvPr>
              <p:cNvSpPr txBox="1">
                <a:spLocks noRot="1" noChangeAspect="1" noMove="1" noResize="1" noEditPoints="1" noAdjustHandles="1" noChangeArrowheads="1" noChangeShapeType="1" noTextEdit="1"/>
              </p:cNvSpPr>
              <p:nvPr/>
            </p:nvSpPr>
            <p:spPr>
              <a:xfrm>
                <a:off x="7717972" y="3460798"/>
                <a:ext cx="1356590" cy="400110"/>
              </a:xfrm>
              <a:prstGeom prst="rect">
                <a:avLst/>
              </a:prstGeom>
              <a:blipFill>
                <a:blip r:embed="rId3"/>
                <a:stretch>
                  <a:fillRect/>
                </a:stretch>
              </a:blipFill>
            </p:spPr>
            <p:txBody>
              <a:bodyPr/>
              <a:lstStyle/>
              <a:p>
                <a:r>
                  <a:rPr lang="zh-CN" altLang="en-US">
                    <a:noFill/>
                  </a:rPr>
                  <a:t> </a:t>
                </a:r>
              </a:p>
            </p:txBody>
          </p:sp>
        </mc:Fallback>
      </mc:AlternateContent>
      <p:sp>
        <p:nvSpPr>
          <p:cNvPr id="6" name="椭圆 5">
            <a:extLst>
              <a:ext uri="{FF2B5EF4-FFF2-40B4-BE49-F238E27FC236}">
                <a16:creationId xmlns:a16="http://schemas.microsoft.com/office/drawing/2014/main" id="{A08FCA11-4816-96B2-7B80-F69DB3DA5D11}"/>
              </a:ext>
            </a:extLst>
          </p:cNvPr>
          <p:cNvSpPr/>
          <p:nvPr/>
        </p:nvSpPr>
        <p:spPr>
          <a:xfrm>
            <a:off x="7402286" y="3503010"/>
            <a:ext cx="315686" cy="31568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1</a:t>
            </a:r>
            <a:endParaRPr kumimoji="1" lang="zh-CN" altLang="en-US" sz="2000" dirty="0" err="1">
              <a:latin typeface="Microsoft YaHei" panose="020B0503020204020204" pitchFamily="34" charset="-122"/>
              <a:ea typeface="Microsoft YaHei" panose="020B0503020204020204" pitchFamily="34" charset="-122"/>
            </a:endParaRPr>
          </a:p>
        </p:txBody>
      </p:sp>
      <p:sp>
        <p:nvSpPr>
          <p:cNvPr id="7" name="椭圆 6">
            <a:extLst>
              <a:ext uri="{FF2B5EF4-FFF2-40B4-BE49-F238E27FC236}">
                <a16:creationId xmlns:a16="http://schemas.microsoft.com/office/drawing/2014/main" id="{D52573F8-24C8-F010-0A24-C240871F9A54}"/>
              </a:ext>
            </a:extLst>
          </p:cNvPr>
          <p:cNvSpPr/>
          <p:nvPr/>
        </p:nvSpPr>
        <p:spPr>
          <a:xfrm>
            <a:off x="9509401" y="3503010"/>
            <a:ext cx="315686" cy="31568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2</a:t>
            </a:r>
            <a:endParaRPr kumimoji="1" lang="zh-CN" altLang="en-US" sz="20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2301C8D-50CF-8C6B-A1BE-A655E6428A35}"/>
                  </a:ext>
                </a:extLst>
              </p:cNvPr>
              <p:cNvSpPr txBox="1"/>
              <p:nvPr/>
            </p:nvSpPr>
            <p:spPr>
              <a:xfrm>
                <a:off x="9867900" y="3460798"/>
                <a:ext cx="174150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1" i="1" smtClean="0">
                          <a:solidFill>
                            <a:schemeClr val="bg1"/>
                          </a:solidFill>
                          <a:latin typeface="Cambria Math" panose="02040503050406030204" pitchFamily="18" charset="0"/>
                          <a:ea typeface="Microsoft YaHei" panose="020B0503020204020204" pitchFamily="34" charset="-122"/>
                        </a:rPr>
                        <m:t>𝒖</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𝔽</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22301C8D-50CF-8C6B-A1BE-A655E6428A35}"/>
                  </a:ext>
                </a:extLst>
              </p:cNvPr>
              <p:cNvSpPr txBox="1">
                <a:spLocks noRot="1" noChangeAspect="1" noMove="1" noResize="1" noEditPoints="1" noAdjustHandles="1" noChangeArrowheads="1" noChangeShapeType="1" noTextEdit="1"/>
              </p:cNvSpPr>
              <p:nvPr/>
            </p:nvSpPr>
            <p:spPr>
              <a:xfrm>
                <a:off x="9867900" y="3460798"/>
                <a:ext cx="1741502" cy="400110"/>
              </a:xfrm>
              <a:prstGeom prst="rect">
                <a:avLst/>
              </a:prstGeom>
              <a:blipFill>
                <a:blip r:embed="rId4"/>
                <a:stretch>
                  <a:fillRect/>
                </a:stretch>
              </a:blipFill>
            </p:spPr>
            <p:txBody>
              <a:bodyPr/>
              <a:lstStyle/>
              <a:p>
                <a:r>
                  <a:rPr lang="zh-CN" altLang="en-US">
                    <a:noFill/>
                  </a:rPr>
                  <a:t> </a:t>
                </a:r>
              </a:p>
            </p:txBody>
          </p:sp>
        </mc:Fallback>
      </mc:AlternateContent>
      <p:cxnSp>
        <p:nvCxnSpPr>
          <p:cNvPr id="9" name="直线连接符 8">
            <a:extLst>
              <a:ext uri="{FF2B5EF4-FFF2-40B4-BE49-F238E27FC236}">
                <a16:creationId xmlns:a16="http://schemas.microsoft.com/office/drawing/2014/main" id="{83942C6C-BCC2-EBF7-F102-8D93FBC344D2}"/>
              </a:ext>
            </a:extLst>
          </p:cNvPr>
          <p:cNvCxnSpPr/>
          <p:nvPr/>
        </p:nvCxnSpPr>
        <p:spPr>
          <a:xfrm>
            <a:off x="6367306" y="4054929"/>
            <a:ext cx="5307623"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915B3E6-404A-8F54-7F0E-075C8F7EF8A3}"/>
                  </a:ext>
                </a:extLst>
              </p:cNvPr>
              <p:cNvSpPr txBox="1"/>
              <p:nvPr/>
            </p:nvSpPr>
            <p:spPr>
              <a:xfrm>
                <a:off x="6455228" y="4277200"/>
                <a:ext cx="5219701" cy="2062103"/>
              </a:xfrm>
              <a:prstGeom prst="rect">
                <a:avLst/>
              </a:prstGeom>
              <a:noFill/>
            </p:spPr>
            <p:txBody>
              <a:bodyPr wrap="square" rtlCol="0">
                <a:spAutoFit/>
              </a:bodyPr>
              <a:lstStyle/>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加法交换律：</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oMath>
                </a14:m>
                <a:endParaRPr kumimoji="1" lang="en-US" altLang="zh-CN" sz="1600" b="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加法结合律：</a:t>
                </a:r>
                <a14:m>
                  <m:oMath xmlns:m="http://schemas.openxmlformats.org/officeDocument/2006/math">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𝑤</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𝑤</m:t>
                        </m:r>
                      </m:e>
                    </m:d>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存在零元：</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0∈</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+0=</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存在逆元：</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𝑈</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d>
                    <m:r>
                      <a:rPr kumimoji="1" lang="en-US" altLang="zh-CN" sz="1600" b="0" i="1" smtClean="0">
                        <a:solidFill>
                          <a:schemeClr val="bg1"/>
                        </a:solidFill>
                        <a:latin typeface="Cambria Math" panose="02040503050406030204" pitchFamily="18" charset="0"/>
                        <a:ea typeface="Microsoft YaHei" panose="020B0503020204020204" pitchFamily="34" charset="-122"/>
                      </a:rPr>
                      <m:t>=0</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数乘结合律：</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𝛽</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𝛼𝛽</m:t>
                        </m:r>
                      </m:e>
                    </m:d>
                    <m:r>
                      <a:rPr kumimoji="1" lang="en-US" altLang="zh-CN" sz="1600" b="0" i="1" smtClean="0">
                        <a:solidFill>
                          <a:schemeClr val="bg1"/>
                        </a:solidFill>
                        <a:latin typeface="Cambria Math" panose="02040503050406030204" pitchFamily="18" charset="0"/>
                        <a:ea typeface="Microsoft YaHei" panose="020B0503020204020204" pitchFamily="34" charset="-122"/>
                      </a:rPr>
                      <m:t>𝑢</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数乘对加法的分配律：</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数乘对数加的分配律：</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𝔽</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𝛽</m:t>
                        </m:r>
                      </m:e>
                    </m:d>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𝛽</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存在单位元：</a:t>
                </a:r>
                <a14:m>
                  <m:oMath xmlns:m="http://schemas.openxmlformats.org/officeDocument/2006/math">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r>
                      <a:rPr kumimoji="1" lang="en-US" altLang="zh-CN" sz="1600" b="0" i="1" smtClean="0">
                        <a:solidFill>
                          <a:schemeClr val="bg1"/>
                        </a:solidFill>
                        <a:latin typeface="Cambria Math" panose="02040503050406030204" pitchFamily="18" charset="0"/>
                        <a:ea typeface="Microsoft YaHei" panose="020B0503020204020204" pitchFamily="34" charset="-122"/>
                      </a:rPr>
                      <m:t>,1⋅</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oMath>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2915B3E6-404A-8F54-7F0E-075C8F7EF8A3}"/>
                  </a:ext>
                </a:extLst>
              </p:cNvPr>
              <p:cNvSpPr txBox="1">
                <a:spLocks noRot="1" noChangeAspect="1" noMove="1" noResize="1" noEditPoints="1" noAdjustHandles="1" noChangeArrowheads="1" noChangeShapeType="1" noTextEdit="1"/>
              </p:cNvSpPr>
              <p:nvPr/>
            </p:nvSpPr>
            <p:spPr>
              <a:xfrm>
                <a:off x="6455228" y="4277200"/>
                <a:ext cx="5219701" cy="2062103"/>
              </a:xfrm>
              <a:prstGeom prst="rect">
                <a:avLst/>
              </a:prstGeom>
              <a:blipFill>
                <a:blip r:embed="rId5"/>
                <a:stretch>
                  <a:fillRect l="-971" t="-1829" b="-3049"/>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FDA00E66-DE08-99D5-489A-B92EBBDCEEEC}"/>
              </a:ext>
            </a:extLst>
          </p:cNvPr>
          <p:cNvSpPr/>
          <p:nvPr/>
        </p:nvSpPr>
        <p:spPr>
          <a:xfrm>
            <a:off x="8162154" y="2983568"/>
            <a:ext cx="1441175" cy="340504"/>
          </a:xfrm>
          <a:prstGeom prst="rec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线性空间</a:t>
            </a:r>
          </a:p>
        </p:txBody>
      </p:sp>
      <p:sp>
        <p:nvSpPr>
          <p:cNvPr id="12" name="圆角矩形 11">
            <a:extLst>
              <a:ext uri="{FF2B5EF4-FFF2-40B4-BE49-F238E27FC236}">
                <a16:creationId xmlns:a16="http://schemas.microsoft.com/office/drawing/2014/main" id="{0B0CA02A-F73E-6BB7-5CE9-92528F32DB23}"/>
              </a:ext>
            </a:extLst>
          </p:cNvPr>
          <p:cNvSpPr/>
          <p:nvPr/>
        </p:nvSpPr>
        <p:spPr>
          <a:xfrm>
            <a:off x="705678" y="3660853"/>
            <a:ext cx="5198733" cy="287850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3" name="左箭头 12">
            <a:extLst>
              <a:ext uri="{FF2B5EF4-FFF2-40B4-BE49-F238E27FC236}">
                <a16:creationId xmlns:a16="http://schemas.microsoft.com/office/drawing/2014/main" id="{074ABC83-B75D-D157-86C3-E4043D2219B2}"/>
              </a:ext>
            </a:extLst>
          </p:cNvPr>
          <p:cNvSpPr/>
          <p:nvPr/>
        </p:nvSpPr>
        <p:spPr>
          <a:xfrm>
            <a:off x="5406887" y="3836956"/>
            <a:ext cx="960419" cy="427383"/>
          </a:xfrm>
          <a:prstGeom prst="leftArrow">
            <a:avLst/>
          </a:prstGeom>
          <a:solidFill>
            <a:srgbClr val="01010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3056491-5B3F-41DF-D1AC-619E0A810EB9}"/>
                  </a:ext>
                </a:extLst>
              </p:cNvPr>
              <p:cNvSpPr txBox="1"/>
              <p:nvPr/>
            </p:nvSpPr>
            <p:spPr>
              <a:xfrm>
                <a:off x="1867158" y="4025112"/>
                <a:ext cx="3026406"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内积运算：</a:t>
                </a:r>
                <a14:m>
                  <m:oMath xmlns:m="http://schemas.openxmlformats.org/officeDocument/2006/math">
                    <m:d>
                      <m:dPr>
                        <m:begChr m:val="⟨"/>
                        <m:end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ℝ</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13056491-5B3F-41DF-D1AC-619E0A810EB9}"/>
                  </a:ext>
                </a:extLst>
              </p:cNvPr>
              <p:cNvSpPr txBox="1">
                <a:spLocks noRot="1" noChangeAspect="1" noMove="1" noResize="1" noEditPoints="1" noAdjustHandles="1" noChangeArrowheads="1" noChangeShapeType="1" noTextEdit="1"/>
              </p:cNvSpPr>
              <p:nvPr/>
            </p:nvSpPr>
            <p:spPr>
              <a:xfrm>
                <a:off x="1867158" y="4025112"/>
                <a:ext cx="3026406" cy="400110"/>
              </a:xfrm>
              <a:prstGeom prst="rect">
                <a:avLst/>
              </a:prstGeom>
              <a:blipFill>
                <a:blip r:embed="rId6"/>
                <a:stretch>
                  <a:fillRect l="-1667" t="-6061" b="-24242"/>
                </a:stretch>
              </a:blipFill>
            </p:spPr>
            <p:txBody>
              <a:bodyPr/>
              <a:lstStyle/>
              <a:p>
                <a:r>
                  <a:rPr lang="zh-CN" altLang="en-US">
                    <a:noFill/>
                  </a:rPr>
                  <a:t> </a:t>
                </a:r>
              </a:p>
            </p:txBody>
          </p:sp>
        </mc:Fallback>
      </mc:AlternateContent>
      <p:cxnSp>
        <p:nvCxnSpPr>
          <p:cNvPr id="15" name="直线连接符 14">
            <a:extLst>
              <a:ext uri="{FF2B5EF4-FFF2-40B4-BE49-F238E27FC236}">
                <a16:creationId xmlns:a16="http://schemas.microsoft.com/office/drawing/2014/main" id="{481D032D-9661-56AB-7CC6-6B85E3BAFC3B}"/>
              </a:ext>
            </a:extLst>
          </p:cNvPr>
          <p:cNvCxnSpPr>
            <a:cxnSpLocks/>
          </p:cNvCxnSpPr>
          <p:nvPr/>
        </p:nvCxnSpPr>
        <p:spPr>
          <a:xfrm>
            <a:off x="1123714" y="4654590"/>
            <a:ext cx="4513294"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647231C-8AE8-54F6-83C1-1869AC50F89E}"/>
                  </a:ext>
                </a:extLst>
              </p:cNvPr>
              <p:cNvSpPr txBox="1"/>
              <p:nvPr/>
            </p:nvSpPr>
            <p:spPr>
              <a:xfrm>
                <a:off x="985856" y="5007710"/>
                <a:ext cx="5219701" cy="1178528"/>
              </a:xfrm>
              <a:prstGeom prst="rect">
                <a:avLst/>
              </a:prstGeom>
              <a:noFill/>
            </p:spPr>
            <p:txBody>
              <a:bodyPr wrap="square" rtlCol="0">
                <a:spAutoFit/>
              </a:bodyPr>
              <a:lstStyle/>
              <a:p>
                <a:pPr marL="342900" indent="-342900" algn="l">
                  <a:lnSpc>
                    <a:spcPct val="150000"/>
                  </a:lnSpc>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正定性：</a:t>
                </a:r>
                <a14:m>
                  <m:oMath xmlns:m="http://schemas.openxmlformats.org/officeDocument/2006/math">
                    <m:d>
                      <m:dPr>
                        <m:begChr m:val="⟨"/>
                        <m:endChr m:val="⟩"/>
                        <m:ctrlPr>
                          <a:rPr kumimoji="1" lang="zh-CN" altLang="en-US" sz="160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𝑥</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1600" b="0" i="1" smtClean="0">
                        <a:solidFill>
                          <a:schemeClr val="bg1"/>
                        </a:solidFill>
                        <a:latin typeface="Cambria Math" panose="02040503050406030204" pitchFamily="18" charset="0"/>
                        <a:ea typeface="Microsoft YaHei" panose="020B0503020204020204" pitchFamily="34" charset="-122"/>
                      </a:rPr>
                      <m:t>≥0,</m:t>
                    </m:r>
                    <m:r>
                      <a:rPr kumimoji="1" lang="en-US" altLang="zh-CN" sz="1600" b="0" i="1" smtClean="0">
                        <a:solidFill>
                          <a:schemeClr val="bg1"/>
                        </a:solidFill>
                        <a:latin typeface="Cambria Math" panose="02040503050406030204" pitchFamily="18" charset="0"/>
                        <a:ea typeface="Microsoft YaHei" panose="020B0503020204020204" pitchFamily="34" charset="-122"/>
                      </a:rPr>
                      <m:t>𝑥</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（共轭）对称性：</a:t>
                </a:r>
                <a14:m>
                  <m:oMath xmlns:m="http://schemas.openxmlformats.org/officeDocument/2006/math">
                    <m:d>
                      <m:dPr>
                        <m:begChr m:val="⟨"/>
                        <m:endChr m:val="⟩"/>
                        <m:ctrlPr>
                          <a:rPr kumimoji="1" lang="zh-CN" altLang="en-US" sz="160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accPr>
                      <m:e>
                        <m:d>
                          <m:dPr>
                            <m:begChr m:val="⟨"/>
                            <m:end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e>
                        </m:d>
                      </m:e>
                    </m:acc>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𝑉</m:t>
                    </m:r>
                  </m:oMath>
                </a14:m>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mj-lt"/>
                  <a:buAutoNum type="arabicPeriod"/>
                </a:pPr>
                <a:r>
                  <a:rPr kumimoji="1" lang="zh-CN" altLang="en-US" sz="1600" dirty="0">
                    <a:solidFill>
                      <a:schemeClr val="bg1"/>
                    </a:solidFill>
                    <a:latin typeface="Microsoft YaHei" panose="020B0503020204020204" pitchFamily="34" charset="-122"/>
                    <a:ea typeface="Microsoft YaHei" panose="020B0503020204020204" pitchFamily="34" charset="-122"/>
                  </a:rPr>
                  <a:t>双线性：</a:t>
                </a:r>
                <a14:m>
                  <m:oMath xmlns:m="http://schemas.openxmlformats.org/officeDocument/2006/math">
                    <m:d>
                      <m:dPr>
                        <m:begChr m:val="⟨"/>
                        <m:endChr m:val="⟩"/>
                        <m:ctrlPr>
                          <a:rPr kumimoji="1" lang="zh-CN" altLang="en-US" sz="160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𝑤</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d>
                      <m:dPr>
                        <m:begChr m:val="⟨"/>
                        <m:end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𝑢</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𝑤</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d>
                      <m:dPr>
                        <m:begChr m:val="⟨"/>
                        <m:endChr m:val="⟩"/>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𝑣</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𝑤</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𝛼</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𝔽</m:t>
                    </m:r>
                  </m:oMath>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D647231C-8AE8-54F6-83C1-1869AC50F89E}"/>
                  </a:ext>
                </a:extLst>
              </p:cNvPr>
              <p:cNvSpPr txBox="1">
                <a:spLocks noRot="1" noChangeAspect="1" noMove="1" noResize="1" noEditPoints="1" noAdjustHandles="1" noChangeArrowheads="1" noChangeShapeType="1" noTextEdit="1"/>
              </p:cNvSpPr>
              <p:nvPr/>
            </p:nvSpPr>
            <p:spPr>
              <a:xfrm>
                <a:off x="985856" y="5007710"/>
                <a:ext cx="5219701" cy="1178528"/>
              </a:xfrm>
              <a:prstGeom prst="rect">
                <a:avLst/>
              </a:prstGeom>
              <a:blipFill>
                <a:blip r:embed="rId7"/>
                <a:stretch>
                  <a:fillRect l="-971" b="-6383"/>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0D288773-AFD5-8214-69F8-169340A1F12F}"/>
              </a:ext>
            </a:extLst>
          </p:cNvPr>
          <p:cNvSpPr/>
          <p:nvPr/>
        </p:nvSpPr>
        <p:spPr>
          <a:xfrm>
            <a:off x="2469038" y="3511673"/>
            <a:ext cx="1441175" cy="340504"/>
          </a:xfrm>
          <a:prstGeom prst="rec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rPr>
              <a:t>内积空间</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AD9D7E9-7908-9E0E-8FF6-039D11A79A20}"/>
                  </a:ext>
                </a:extLst>
              </p:cNvPr>
              <p:cNvSpPr txBox="1"/>
              <p:nvPr/>
            </p:nvSpPr>
            <p:spPr>
              <a:xfrm>
                <a:off x="792480" y="1361440"/>
                <a:ext cx="4152547" cy="499560"/>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考察区间</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𝐶</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函数集合</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，数域为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ℝ</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4AD9D7E9-7908-9E0E-8FF6-039D11A79A20}"/>
                  </a:ext>
                </a:extLst>
              </p:cNvPr>
              <p:cNvSpPr txBox="1">
                <a:spLocks noRot="1" noChangeAspect="1" noMove="1" noResize="1" noEditPoints="1" noAdjustHandles="1" noChangeArrowheads="1" noChangeShapeType="1" noTextEdit="1"/>
              </p:cNvSpPr>
              <p:nvPr/>
            </p:nvSpPr>
            <p:spPr>
              <a:xfrm>
                <a:off x="792480" y="1361440"/>
                <a:ext cx="4152547" cy="499560"/>
              </a:xfrm>
              <a:prstGeom prst="rect">
                <a:avLst/>
              </a:prstGeom>
              <a:blipFill>
                <a:blip r:embed="rId8"/>
                <a:stretch>
                  <a:fillRect l="-1220" b="-2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C7EE6C0-7FEE-EF5F-BCD0-512DADC461F1}"/>
                  </a:ext>
                </a:extLst>
              </p:cNvPr>
              <p:cNvSpPr txBox="1"/>
              <p:nvPr/>
            </p:nvSpPr>
            <p:spPr>
              <a:xfrm>
                <a:off x="1123714" y="1896485"/>
                <a:ext cx="4060855" cy="807337"/>
              </a:xfrm>
              <a:prstGeom prst="rect">
                <a:avLst/>
              </a:prstGeom>
              <a:noFill/>
            </p:spPr>
            <p:txBody>
              <a:bodyPr wrap="none" rtlCol="0">
                <a:spAutoFit/>
              </a:bodyPr>
              <a:lstStyle/>
              <a:p>
                <a:pPr marL="342900" indent="-342900" algn="l">
                  <a:buFont typeface="Wingdings" pitchFamily="2" charset="2"/>
                  <a:buChar char="Ø"/>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Ø"/>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𝑘𝑓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BC7EE6C0-7FEE-EF5F-BCD0-512DADC461F1}"/>
                  </a:ext>
                </a:extLst>
              </p:cNvPr>
              <p:cNvSpPr txBox="1">
                <a:spLocks noRot="1" noChangeAspect="1" noMove="1" noResize="1" noEditPoints="1" noAdjustHandles="1" noChangeArrowheads="1" noChangeShapeType="1" noTextEdit="1"/>
              </p:cNvSpPr>
              <p:nvPr/>
            </p:nvSpPr>
            <p:spPr>
              <a:xfrm>
                <a:off x="1123714" y="1896485"/>
                <a:ext cx="4060855" cy="807337"/>
              </a:xfrm>
              <a:prstGeom prst="rect">
                <a:avLst/>
              </a:prstGeom>
              <a:blipFill>
                <a:blip r:embed="rId9"/>
                <a:stretch>
                  <a:fillRect l="-1246" t="-1538" b="-9231"/>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D0AC4122-9B08-2496-47E8-F6CE5BDF156C}"/>
              </a:ext>
            </a:extLst>
          </p:cNvPr>
          <p:cNvSpPr txBox="1"/>
          <p:nvPr/>
        </p:nvSpPr>
        <p:spPr>
          <a:xfrm>
            <a:off x="792480" y="2701961"/>
            <a:ext cx="2733441" cy="499560"/>
          </a:xfrm>
          <a:prstGeom prst="rect">
            <a:avLst/>
          </a:prstGeom>
          <a:noFill/>
        </p:spPr>
        <p:txBody>
          <a:bodyPr wrap="none" rtlCol="0">
            <a:spAutoFit/>
          </a:bodyPr>
          <a:lstStyle/>
          <a:p>
            <a:pPr marL="342900" indent="-342900" algn="l">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8</a:t>
            </a:r>
            <a:r>
              <a:rPr kumimoji="1" lang="zh-CN" altLang="en-US" sz="2000" dirty="0">
                <a:solidFill>
                  <a:schemeClr val="bg1"/>
                </a:solidFill>
                <a:latin typeface="Microsoft YaHei" panose="020B0503020204020204" pitchFamily="34" charset="-122"/>
                <a:ea typeface="Microsoft YaHei" panose="020B0503020204020204" pitchFamily="34" charset="-122"/>
              </a:rPr>
              <a:t>条定理很容易证明</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08C6C6C-8324-DBEC-8974-C2B62D976742}"/>
                  </a:ext>
                </a:extLst>
              </p:cNvPr>
              <p:cNvSpPr txBox="1"/>
              <p:nvPr/>
            </p:nvSpPr>
            <p:spPr>
              <a:xfrm>
                <a:off x="5887095" y="1362520"/>
                <a:ext cx="5787833" cy="1630062"/>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内积定义</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d>
                        <m:dPr>
                          <m:begChr m:val="⟨"/>
                          <m:end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𝐶</m:t>
                          </m:r>
                        </m:sub>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𝑑𝑡</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808C6C6C-8324-DBEC-8974-C2B62D976742}"/>
                  </a:ext>
                </a:extLst>
              </p:cNvPr>
              <p:cNvSpPr txBox="1">
                <a:spLocks noRot="1" noChangeAspect="1" noMove="1" noResize="1" noEditPoints="1" noAdjustHandles="1" noChangeArrowheads="1" noChangeShapeType="1" noTextEdit="1"/>
              </p:cNvSpPr>
              <p:nvPr/>
            </p:nvSpPr>
            <p:spPr>
              <a:xfrm>
                <a:off x="5887095" y="1362520"/>
                <a:ext cx="5787833" cy="1630062"/>
              </a:xfrm>
              <a:prstGeom prst="rect">
                <a:avLst/>
              </a:prstGeom>
              <a:blipFill>
                <a:blip r:embed="rId10"/>
                <a:stretch>
                  <a:fillRect l="-875" t="-28682" b="-105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3390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6DAC7-6AA5-A506-A548-4EF9E9CB8657}"/>
              </a:ext>
            </a:extLst>
          </p:cNvPr>
          <p:cNvSpPr>
            <a:spLocks noGrp="1"/>
          </p:cNvSpPr>
          <p:nvPr>
            <p:ph type="title"/>
          </p:nvPr>
        </p:nvSpPr>
        <p:spPr/>
        <p:txBody>
          <a:bodyPr/>
          <a:lstStyle/>
          <a:p>
            <a:r>
              <a:rPr kumimoji="1" lang="en-US" altLang="zh-CN" dirty="0"/>
              <a:t>Basis</a:t>
            </a:r>
            <a:endParaRPr kumimoji="1" lang="zh-CN" altLang="en-US" dirty="0"/>
          </a:p>
        </p:txBody>
      </p:sp>
      <p:sp>
        <p:nvSpPr>
          <p:cNvPr id="3" name="文本框 2">
            <a:extLst>
              <a:ext uri="{FF2B5EF4-FFF2-40B4-BE49-F238E27FC236}">
                <a16:creationId xmlns:a16="http://schemas.microsoft.com/office/drawing/2014/main" id="{ED1E3BD6-C735-AE66-8D92-D55780C370D9}"/>
              </a:ext>
            </a:extLst>
          </p:cNvPr>
          <p:cNvSpPr txBox="1"/>
          <p:nvPr/>
        </p:nvSpPr>
        <p:spPr>
          <a:xfrm>
            <a:off x="737754" y="1309254"/>
            <a:ext cx="10972800" cy="49956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向量（线性）空间中通常无数个元素，用有限少量的元素表示所有的元素，此时有了</a:t>
            </a:r>
            <a:r>
              <a:rPr kumimoji="1" lang="zh-CN" altLang="en-US" sz="2000" b="1" dirty="0">
                <a:solidFill>
                  <a:srgbClr val="FF0000"/>
                </a:solidFill>
                <a:latin typeface="Microsoft YaHei" panose="020B0503020204020204" pitchFamily="34" charset="-122"/>
                <a:ea typeface="Microsoft YaHei" panose="020B0503020204020204" pitchFamily="34" charset="-122"/>
              </a:rPr>
              <a:t>基</a:t>
            </a:r>
            <a:r>
              <a:rPr kumimoji="1" lang="zh-CN" altLang="en-US" sz="2000" dirty="0">
                <a:solidFill>
                  <a:schemeClr val="bg1"/>
                </a:solidFill>
                <a:latin typeface="Microsoft YaHei" panose="020B0503020204020204" pitchFamily="34" charset="-122"/>
                <a:ea typeface="Microsoft YaHei" panose="020B0503020204020204" pitchFamily="34" charset="-122"/>
              </a:rPr>
              <a:t>的概念</a:t>
            </a:r>
          </a:p>
        </p:txBody>
      </p:sp>
      <p:cxnSp>
        <p:nvCxnSpPr>
          <p:cNvPr id="5" name="直线箭头连接符 4">
            <a:extLst>
              <a:ext uri="{FF2B5EF4-FFF2-40B4-BE49-F238E27FC236}">
                <a16:creationId xmlns:a16="http://schemas.microsoft.com/office/drawing/2014/main" id="{1A80BB93-FC50-DF0A-CCDD-8AE8206B657D}"/>
              </a:ext>
            </a:extLst>
          </p:cNvPr>
          <p:cNvCxnSpPr>
            <a:cxnSpLocks/>
          </p:cNvCxnSpPr>
          <p:nvPr/>
        </p:nvCxnSpPr>
        <p:spPr>
          <a:xfrm>
            <a:off x="737754" y="3429000"/>
            <a:ext cx="301336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6" name="直线箭头连接符 5">
            <a:extLst>
              <a:ext uri="{FF2B5EF4-FFF2-40B4-BE49-F238E27FC236}">
                <a16:creationId xmlns:a16="http://schemas.microsoft.com/office/drawing/2014/main" id="{B0700C20-6A12-1F5B-1FBD-B3D290174E77}"/>
              </a:ext>
            </a:extLst>
          </p:cNvPr>
          <p:cNvCxnSpPr>
            <a:cxnSpLocks/>
          </p:cNvCxnSpPr>
          <p:nvPr/>
        </p:nvCxnSpPr>
        <p:spPr>
          <a:xfrm flipV="1">
            <a:off x="2244435" y="2116282"/>
            <a:ext cx="0" cy="262543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6462A6C-8A79-CEC0-5F71-5EEEF05B37DA}"/>
                  </a:ext>
                </a:extLst>
              </p:cNvPr>
              <p:cNvSpPr txBox="1"/>
              <p:nvPr/>
            </p:nvSpPr>
            <p:spPr>
              <a:xfrm>
                <a:off x="1018309" y="2348345"/>
                <a:ext cx="57041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76462A6C-8A79-CEC0-5F71-5EEEF05B37DA}"/>
                  </a:ext>
                </a:extLst>
              </p:cNvPr>
              <p:cNvSpPr txBox="1">
                <a:spLocks noRot="1" noChangeAspect="1" noMove="1" noResize="1" noEditPoints="1" noAdjustHandles="1" noChangeArrowheads="1" noChangeShapeType="1" noTextEdit="1"/>
              </p:cNvSpPr>
              <p:nvPr/>
            </p:nvSpPr>
            <p:spPr>
              <a:xfrm>
                <a:off x="1018309" y="2348345"/>
                <a:ext cx="570413" cy="400110"/>
              </a:xfrm>
              <a:prstGeom prst="rect">
                <a:avLst/>
              </a:prstGeom>
              <a:blipFill>
                <a:blip r:embed="rId2"/>
                <a:stretch>
                  <a:fillRect/>
                </a:stretch>
              </a:blipFill>
            </p:spPr>
            <p:txBody>
              <a:bodyPr/>
              <a:lstStyle/>
              <a:p>
                <a:r>
                  <a:rPr lang="zh-CN" altLang="en-US">
                    <a:noFill/>
                  </a:rPr>
                  <a:t> </a:t>
                </a:r>
              </a:p>
            </p:txBody>
          </p:sp>
        </mc:Fallback>
      </mc:AlternateContent>
      <p:cxnSp>
        <p:nvCxnSpPr>
          <p:cNvPr id="11" name="直线箭头连接符 10">
            <a:extLst>
              <a:ext uri="{FF2B5EF4-FFF2-40B4-BE49-F238E27FC236}">
                <a16:creationId xmlns:a16="http://schemas.microsoft.com/office/drawing/2014/main" id="{592339CD-205D-C084-BE3D-22848BA713D6}"/>
              </a:ext>
            </a:extLst>
          </p:cNvPr>
          <p:cNvCxnSpPr>
            <a:cxnSpLocks/>
          </p:cNvCxnSpPr>
          <p:nvPr/>
        </p:nvCxnSpPr>
        <p:spPr>
          <a:xfrm>
            <a:off x="2297499" y="3371919"/>
            <a:ext cx="512376" cy="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1">
            <a:extLst>
              <a:ext uri="{FF2B5EF4-FFF2-40B4-BE49-F238E27FC236}">
                <a16:creationId xmlns:a16="http://schemas.microsoft.com/office/drawing/2014/main" id="{5B0A0739-9B76-3203-ECD7-FB1D5A05F7C5}"/>
              </a:ext>
            </a:extLst>
          </p:cNvPr>
          <p:cNvCxnSpPr>
            <a:cxnSpLocks/>
          </p:cNvCxnSpPr>
          <p:nvPr/>
        </p:nvCxnSpPr>
        <p:spPr>
          <a:xfrm flipV="1">
            <a:off x="2297499" y="2968752"/>
            <a:ext cx="0" cy="403167"/>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B0B1E37-E1E8-0AC2-A06A-2BE957F6439D}"/>
                  </a:ext>
                </a:extLst>
              </p:cNvPr>
              <p:cNvSpPr txBox="1"/>
              <p:nvPr/>
            </p:nvSpPr>
            <p:spPr>
              <a:xfrm>
                <a:off x="2761171" y="3170335"/>
                <a:ext cx="392480" cy="3077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1" i="1" smtClean="0">
                              <a:solidFill>
                                <a:schemeClr val="bg1"/>
                              </a:solidFill>
                              <a:latin typeface="Cambria Math" panose="02040503050406030204" pitchFamily="18" charset="0"/>
                              <a:ea typeface="Microsoft YaHei" panose="020B0503020204020204" pitchFamily="34" charset="-122"/>
                            </a:rPr>
                            <m:t>𝒆</m:t>
                          </m:r>
                        </m:e>
                        <m:sub>
                          <m:r>
                            <a:rPr kumimoji="1" lang="en-US" altLang="zh-CN" sz="1400" b="1" i="1" smtClean="0">
                              <a:solidFill>
                                <a:schemeClr val="bg1"/>
                              </a:solidFill>
                              <a:latin typeface="Cambria Math" panose="02040503050406030204" pitchFamily="18" charset="0"/>
                              <a:ea typeface="Microsoft YaHei" panose="020B0503020204020204" pitchFamily="34" charset="-122"/>
                            </a:rPr>
                            <m:t>𝒊</m:t>
                          </m:r>
                        </m:sub>
                      </m:sSub>
                    </m:oMath>
                  </m:oMathPara>
                </a14:m>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3B0B1E37-E1E8-0AC2-A06A-2BE957F6439D}"/>
                  </a:ext>
                </a:extLst>
              </p:cNvPr>
              <p:cNvSpPr txBox="1">
                <a:spLocks noRot="1" noChangeAspect="1" noMove="1" noResize="1" noEditPoints="1" noAdjustHandles="1" noChangeArrowheads="1" noChangeShapeType="1" noTextEdit="1"/>
              </p:cNvSpPr>
              <p:nvPr/>
            </p:nvSpPr>
            <p:spPr>
              <a:xfrm>
                <a:off x="2761171" y="3170335"/>
                <a:ext cx="392480" cy="3077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2F47566-85F3-72E5-807C-81E249CEEB42}"/>
                  </a:ext>
                </a:extLst>
              </p:cNvPr>
              <p:cNvSpPr txBox="1"/>
              <p:nvPr/>
            </p:nvSpPr>
            <p:spPr>
              <a:xfrm>
                <a:off x="2283553" y="2910254"/>
                <a:ext cx="395686" cy="32816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14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1" i="1" smtClean="0">
                              <a:solidFill>
                                <a:schemeClr val="bg1"/>
                              </a:solidFill>
                              <a:latin typeface="Cambria Math" panose="02040503050406030204" pitchFamily="18" charset="0"/>
                              <a:ea typeface="Microsoft YaHei" panose="020B0503020204020204" pitchFamily="34" charset="-122"/>
                            </a:rPr>
                            <m:t>𝒆</m:t>
                          </m:r>
                        </m:e>
                        <m:sub>
                          <m:r>
                            <a:rPr kumimoji="1" lang="en-US" altLang="zh-CN" sz="1400" b="1" i="1" smtClean="0">
                              <a:solidFill>
                                <a:schemeClr val="bg1"/>
                              </a:solidFill>
                              <a:latin typeface="Cambria Math" panose="02040503050406030204" pitchFamily="18" charset="0"/>
                              <a:ea typeface="Microsoft YaHei" panose="020B0503020204020204" pitchFamily="34" charset="-122"/>
                            </a:rPr>
                            <m:t>𝒋</m:t>
                          </m:r>
                        </m:sub>
                      </m:sSub>
                    </m:oMath>
                  </m:oMathPara>
                </a14:m>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32F47566-85F3-72E5-807C-81E249CEEB42}"/>
                  </a:ext>
                </a:extLst>
              </p:cNvPr>
              <p:cNvSpPr txBox="1">
                <a:spLocks noRot="1" noChangeAspect="1" noMove="1" noResize="1" noEditPoints="1" noAdjustHandles="1" noChangeArrowheads="1" noChangeShapeType="1" noTextEdit="1"/>
              </p:cNvSpPr>
              <p:nvPr/>
            </p:nvSpPr>
            <p:spPr>
              <a:xfrm>
                <a:off x="2283553" y="2910254"/>
                <a:ext cx="395686" cy="328167"/>
              </a:xfrm>
              <a:prstGeom prst="rect">
                <a:avLst/>
              </a:prstGeom>
              <a:blipFill>
                <a:blip r:embed="rId4"/>
                <a:stretch>
                  <a:fillRect b="-3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928705D-70D0-0553-411B-0F548B26E5A4}"/>
                  </a:ext>
                </a:extLst>
              </p:cNvPr>
              <p:cNvSpPr txBox="1"/>
              <p:nvPr/>
            </p:nvSpPr>
            <p:spPr>
              <a:xfrm>
                <a:off x="2195888" y="2400843"/>
                <a:ext cx="1798633" cy="42922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𝒂</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𝒆</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𝒊</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𝒆</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𝒋</m:t>
                          </m:r>
                        </m:sub>
                      </m:sSub>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D928705D-70D0-0553-411B-0F548B26E5A4}"/>
                  </a:ext>
                </a:extLst>
              </p:cNvPr>
              <p:cNvSpPr txBox="1">
                <a:spLocks noRot="1" noChangeAspect="1" noMove="1" noResize="1" noEditPoints="1" noAdjustHandles="1" noChangeArrowheads="1" noChangeShapeType="1" noTextEdit="1"/>
              </p:cNvSpPr>
              <p:nvPr/>
            </p:nvSpPr>
            <p:spPr>
              <a:xfrm>
                <a:off x="2195888" y="2400843"/>
                <a:ext cx="1798633" cy="429220"/>
              </a:xfrm>
              <a:prstGeom prst="rect">
                <a:avLst/>
              </a:prstGeom>
              <a:blipFill>
                <a:blip r:embed="rId5"/>
                <a:stretch>
                  <a:fillRect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D8C656C-50F3-0EBE-0BE2-63F4040FE7F1}"/>
                  </a:ext>
                </a:extLst>
              </p:cNvPr>
              <p:cNvSpPr txBox="1"/>
              <p:nvPr/>
            </p:nvSpPr>
            <p:spPr>
              <a:xfrm>
                <a:off x="4286249" y="2207419"/>
                <a:ext cx="7775450" cy="380585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只要找到一组线性无关的向量组，就可以作为基（</a:t>
                </a:r>
                <a:r>
                  <a:rPr kumimoji="1" lang="en-US" altLang="zh-CN" sz="2000" dirty="0">
                    <a:solidFill>
                      <a:schemeClr val="bg1"/>
                    </a:solidFill>
                    <a:latin typeface="Microsoft YaHei" panose="020B0503020204020204" pitchFamily="34" charset="-122"/>
                    <a:ea typeface="Microsoft YaHei" panose="020B0503020204020204" pitchFamily="34" charset="-122"/>
                  </a:rPr>
                  <a:t>Basis</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如果这组基两两垂直，那么称之为正交基（</a:t>
                </a:r>
                <a:r>
                  <a:rPr kumimoji="1" lang="en-US" altLang="zh-CN" sz="2000" dirty="0">
                    <a:solidFill>
                      <a:schemeClr val="bg1"/>
                    </a:solidFill>
                    <a:latin typeface="Microsoft YaHei" panose="020B0503020204020204" pitchFamily="34" charset="-122"/>
                    <a:ea typeface="Microsoft YaHei" panose="020B0503020204020204" pitchFamily="34" charset="-122"/>
                  </a:rPr>
                  <a:t>Orthogonal Basis</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如果模长都为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，称之为标准正交基（</a:t>
                </a:r>
                <a:r>
                  <a:rPr kumimoji="1" lang="en-US" altLang="zh-CN" sz="2000" dirty="0">
                    <a:solidFill>
                      <a:schemeClr val="bg1"/>
                    </a:solidFill>
                    <a:latin typeface="Microsoft YaHei" panose="020B0503020204020204" pitchFamily="34" charset="-122"/>
                    <a:ea typeface="Microsoft YaHei" panose="020B0503020204020204" pitchFamily="34" charset="-122"/>
                  </a:rPr>
                  <a:t>Orthonormal Basis</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𝒆</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𝒊</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𝒆</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𝒋</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通过基进行线性组合得到向量空间中的任意向量，其系数称之为坐标（</a:t>
                </a:r>
                <a:r>
                  <a:rPr kumimoji="1" lang="en-US" altLang="zh-CN" sz="2000" dirty="0">
                    <a:solidFill>
                      <a:schemeClr val="bg1"/>
                    </a:solidFill>
                    <a:latin typeface="Microsoft YaHei" panose="020B0503020204020204" pitchFamily="34" charset="-122"/>
                    <a:ea typeface="Microsoft YaHei" panose="020B0503020204020204" pitchFamily="34" charset="-122"/>
                  </a:rPr>
                  <a:t>Coordinate</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一组基可以表示任意向量空间中的向量，这组基的数量称之为维度（</a:t>
                </a:r>
                <a:r>
                  <a:rPr kumimoji="1" lang="en-US" altLang="zh-CN" sz="2000" dirty="0">
                    <a:solidFill>
                      <a:schemeClr val="bg1"/>
                    </a:solidFill>
                    <a:latin typeface="Microsoft YaHei" panose="020B0503020204020204" pitchFamily="34" charset="-122"/>
                    <a:ea typeface="Microsoft YaHei" panose="020B0503020204020204" pitchFamily="34" charset="-122"/>
                  </a:rPr>
                  <a:t>Dimension</a:t>
                </a:r>
                <a:r>
                  <a:rPr kumimoji="1" lang="zh-CN" altLang="en-US" sz="2000" dirty="0">
                    <a:solidFill>
                      <a:schemeClr val="bg1"/>
                    </a:solidFill>
                    <a:latin typeface="Microsoft YaHei" panose="020B0503020204020204" pitchFamily="34" charset="-122"/>
                    <a:ea typeface="Microsoft YaHei" panose="020B0503020204020204" pitchFamily="34" charset="-122"/>
                  </a:rPr>
                  <a:t>）</a:t>
                </a:r>
              </a:p>
            </p:txBody>
          </p:sp>
        </mc:Choice>
        <mc:Fallback xmlns="">
          <p:sp>
            <p:nvSpPr>
              <p:cNvPr id="18" name="文本框 17">
                <a:extLst>
                  <a:ext uri="{FF2B5EF4-FFF2-40B4-BE49-F238E27FC236}">
                    <a16:creationId xmlns:a16="http://schemas.microsoft.com/office/drawing/2014/main" id="{0D8C656C-50F3-0EBE-0BE2-63F4040FE7F1}"/>
                  </a:ext>
                </a:extLst>
              </p:cNvPr>
              <p:cNvSpPr txBox="1">
                <a:spLocks noRot="1" noChangeAspect="1" noMove="1" noResize="1" noEditPoints="1" noAdjustHandles="1" noChangeArrowheads="1" noChangeShapeType="1" noTextEdit="1"/>
              </p:cNvSpPr>
              <p:nvPr/>
            </p:nvSpPr>
            <p:spPr>
              <a:xfrm>
                <a:off x="4286249" y="2207419"/>
                <a:ext cx="7775450" cy="3805850"/>
              </a:xfrm>
              <a:prstGeom prst="rect">
                <a:avLst/>
              </a:prstGeom>
              <a:blipFill>
                <a:blip r:embed="rId6"/>
                <a:stretch>
                  <a:fillRect l="-653" b="-19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322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466B5-3E86-FD8F-D13F-42916CDE60E0}"/>
              </a:ext>
            </a:extLst>
          </p:cNvPr>
          <p:cNvSpPr>
            <a:spLocks noGrp="1"/>
          </p:cNvSpPr>
          <p:nvPr>
            <p:ph type="title"/>
          </p:nvPr>
        </p:nvSpPr>
        <p:spPr/>
        <p:txBody>
          <a:bodyPr/>
          <a:lstStyle/>
          <a:p>
            <a:r>
              <a:rPr kumimoji="1" lang="en-US" altLang="zh-CN" dirty="0"/>
              <a:t>Hilbert Space – Basis</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1AB5A91-C6AA-CE9B-7F30-270472AFBB8F}"/>
                  </a:ext>
                </a:extLst>
              </p:cNvPr>
              <p:cNvSpPr txBox="1"/>
              <p:nvPr/>
            </p:nvSpPr>
            <p:spPr>
              <a:xfrm>
                <a:off x="592455" y="1265828"/>
                <a:ext cx="11007090" cy="5454314"/>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如何寻找</a:t>
                </a:r>
                <a:r>
                  <a:rPr kumimoji="1" lang="en-US" altLang="zh-CN" sz="2000" dirty="0">
                    <a:solidFill>
                      <a:schemeClr val="bg1"/>
                    </a:solidFill>
                    <a:latin typeface="Microsoft YaHei" panose="020B0503020204020204" pitchFamily="34" charset="-122"/>
                    <a:ea typeface="Microsoft YaHei" panose="020B0503020204020204" pitchFamily="34" charset="-122"/>
                  </a:rPr>
                  <a:t>Hilbert Space</a:t>
                </a:r>
                <a:r>
                  <a:rPr kumimoji="1" lang="zh-CN" altLang="en-US" sz="2000" dirty="0">
                    <a:solidFill>
                      <a:schemeClr val="bg1"/>
                    </a:solidFill>
                    <a:latin typeface="Microsoft YaHei" panose="020B0503020204020204" pitchFamily="34" charset="-122"/>
                    <a:ea typeface="Microsoft YaHei" panose="020B0503020204020204" pitchFamily="34" charset="-122"/>
                  </a:rPr>
                  <a:t>的基？</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泰勒展开（</a:t>
                </a:r>
                <a:r>
                  <a:rPr kumimoji="1" lang="en-US" altLang="zh-CN" sz="2000" dirty="0">
                    <a:solidFill>
                      <a:schemeClr val="bg1"/>
                    </a:solidFill>
                    <a:latin typeface="Microsoft YaHei" panose="020B0503020204020204" pitchFamily="34" charset="-122"/>
                    <a:ea typeface="Microsoft YaHei" panose="020B0503020204020204" pitchFamily="34" charset="-122"/>
                  </a:rPr>
                  <a:t>Taylor Series</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d>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傅立叶展开（</a:t>
                </a:r>
                <a:r>
                  <a:rPr kumimoji="1" lang="en-US" altLang="zh-CN" sz="2000" dirty="0">
                    <a:solidFill>
                      <a:schemeClr val="bg1"/>
                    </a:solidFill>
                    <a:latin typeface="Microsoft YaHei" panose="020B0503020204020204" pitchFamily="34" charset="-122"/>
                    <a:ea typeface="Microsoft YaHei" panose="020B0503020204020204" pitchFamily="34" charset="-122"/>
                  </a:rPr>
                  <a:t>Fourier Series</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𝑏</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d>
                                </m:e>
                              </m:func>
                            </m:e>
                          </m:d>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其中</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是以</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为周期的函数，并且：</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𝑏</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01AB5A91-C6AA-CE9B-7F30-270472AFBB8F}"/>
                  </a:ext>
                </a:extLst>
              </p:cNvPr>
              <p:cNvSpPr txBox="1">
                <a:spLocks noRot="1" noChangeAspect="1" noMove="1" noResize="1" noEditPoints="1" noAdjustHandles="1" noChangeArrowheads="1" noChangeShapeType="1" noTextEdit="1"/>
              </p:cNvSpPr>
              <p:nvPr/>
            </p:nvSpPr>
            <p:spPr>
              <a:xfrm>
                <a:off x="592455" y="1265828"/>
                <a:ext cx="11007090" cy="5454314"/>
              </a:xfrm>
              <a:prstGeom prst="rect">
                <a:avLst/>
              </a:prstGeom>
              <a:blipFill>
                <a:blip r:embed="rId2"/>
                <a:stretch>
                  <a:fillRect l="-461" b="-31395"/>
                </a:stretch>
              </a:blipFill>
            </p:spPr>
            <p:txBody>
              <a:bodyPr/>
              <a:lstStyle/>
              <a:p>
                <a:r>
                  <a:rPr lang="zh-CN" altLang="en-US">
                    <a:noFill/>
                  </a:rPr>
                  <a:t> </a:t>
                </a:r>
              </a:p>
            </p:txBody>
          </p:sp>
        </mc:Fallback>
      </mc:AlternateContent>
      <p:sp>
        <p:nvSpPr>
          <p:cNvPr id="4" name="圆角矩形 3">
            <a:extLst>
              <a:ext uri="{FF2B5EF4-FFF2-40B4-BE49-F238E27FC236}">
                <a16:creationId xmlns:a16="http://schemas.microsoft.com/office/drawing/2014/main" id="{73DEB096-EB0F-86C2-522D-8D37DB919FD3}"/>
              </a:ext>
            </a:extLst>
          </p:cNvPr>
          <p:cNvSpPr/>
          <p:nvPr/>
        </p:nvSpPr>
        <p:spPr>
          <a:xfrm>
            <a:off x="3158836" y="4141250"/>
            <a:ext cx="5229462" cy="112599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5" name="右箭头 4">
            <a:extLst>
              <a:ext uri="{FF2B5EF4-FFF2-40B4-BE49-F238E27FC236}">
                <a16:creationId xmlns:a16="http://schemas.microsoft.com/office/drawing/2014/main" id="{9DB8D03C-DE48-6B46-211C-78690C2EFC17}"/>
              </a:ext>
            </a:extLst>
          </p:cNvPr>
          <p:cNvSpPr/>
          <p:nvPr/>
        </p:nvSpPr>
        <p:spPr>
          <a:xfrm>
            <a:off x="8225577" y="4137471"/>
            <a:ext cx="1178896" cy="566777"/>
          </a:xfrm>
          <a:prstGeom prst="rightArrow">
            <a:avLst/>
          </a:prstGeom>
          <a:solidFill>
            <a:srgbClr val="01010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Basis</a:t>
            </a:r>
            <a:endParaRPr kumimoji="1" lang="zh-CN" altLang="en-US" sz="20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746DAC3-9670-BAD7-9EB4-1970835018D0}"/>
                  </a:ext>
                </a:extLst>
              </p:cNvPr>
              <p:cNvSpPr txBox="1"/>
              <p:nvPr/>
            </p:nvSpPr>
            <p:spPr>
              <a:xfrm>
                <a:off x="9411069" y="2739212"/>
                <a:ext cx="1165704" cy="33632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3</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3</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qAr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9746DAC3-9670-BAD7-9EB4-1970835018D0}"/>
                  </a:ext>
                </a:extLst>
              </p:cNvPr>
              <p:cNvSpPr txBox="1">
                <a:spLocks noRot="1" noChangeAspect="1" noMove="1" noResize="1" noEditPoints="1" noAdjustHandles="1" noChangeArrowheads="1" noChangeShapeType="1" noTextEdit="1"/>
              </p:cNvSpPr>
              <p:nvPr/>
            </p:nvSpPr>
            <p:spPr>
              <a:xfrm>
                <a:off x="9411069" y="2739212"/>
                <a:ext cx="1165704" cy="33632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B33E26D-2086-AD7A-21C1-0990463697A9}"/>
                  </a:ext>
                </a:extLst>
              </p:cNvPr>
              <p:cNvSpPr txBox="1"/>
              <p:nvPr/>
            </p:nvSpPr>
            <p:spPr>
              <a:xfrm>
                <a:off x="10576773" y="2824223"/>
                <a:ext cx="147155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dim</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ℱ</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B33E26D-2086-AD7A-21C1-0990463697A9}"/>
                  </a:ext>
                </a:extLst>
              </p:cNvPr>
              <p:cNvSpPr txBox="1">
                <a:spLocks noRot="1" noChangeAspect="1" noMove="1" noResize="1" noEditPoints="1" noAdjustHandles="1" noChangeArrowheads="1" noChangeShapeType="1" noTextEdit="1"/>
              </p:cNvSpPr>
              <p:nvPr/>
            </p:nvSpPr>
            <p:spPr>
              <a:xfrm>
                <a:off x="10576773" y="2824223"/>
                <a:ext cx="1471557" cy="40011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5358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微积分、线性代数、概率论，这里有份超详细的ML数学路线图-腾讯云开发 ...">
            <a:extLst>
              <a:ext uri="{FF2B5EF4-FFF2-40B4-BE49-F238E27FC236}">
                <a16:creationId xmlns:a16="http://schemas.microsoft.com/office/drawing/2014/main" id="{2364056D-C363-6CDA-51BF-BE4B2BE19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59" y="181748"/>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 1">
            <a:extLst>
              <a:ext uri="{FF2B5EF4-FFF2-40B4-BE49-F238E27FC236}">
                <a16:creationId xmlns:a16="http://schemas.microsoft.com/office/drawing/2014/main" id="{D54646DE-5CE6-C2E0-2A8F-009E07F494DA}"/>
              </a:ext>
            </a:extLst>
          </p:cNvPr>
          <p:cNvSpPr/>
          <p:nvPr/>
        </p:nvSpPr>
        <p:spPr>
          <a:xfrm>
            <a:off x="2197026" y="3750412"/>
            <a:ext cx="2068584" cy="1865235"/>
          </a:xfrm>
          <a:prstGeom prst="roundRect">
            <a:avLst/>
          </a:prstGeom>
          <a:no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前置知识</a:t>
            </a:r>
          </a:p>
        </p:txBody>
      </p:sp>
      <p:sp>
        <p:nvSpPr>
          <p:cNvPr id="3" name="文本框 2">
            <a:extLst>
              <a:ext uri="{FF2B5EF4-FFF2-40B4-BE49-F238E27FC236}">
                <a16:creationId xmlns:a16="http://schemas.microsoft.com/office/drawing/2014/main" id="{CF32469F-41E5-8EC6-C28F-EDC6BD4576B8}"/>
              </a:ext>
            </a:extLst>
          </p:cNvPr>
          <p:cNvSpPr txBox="1"/>
          <p:nvPr/>
        </p:nvSpPr>
        <p:spPr>
          <a:xfrm>
            <a:off x="2751059" y="5035784"/>
            <a:ext cx="960519" cy="369332"/>
          </a:xfrm>
          <a:prstGeom prst="rect">
            <a:avLst/>
          </a:prstGeom>
          <a:noFill/>
        </p:spPr>
        <p:txBody>
          <a:bodyPr wrap="none" rtlCol="0">
            <a:spAutoFit/>
          </a:bodyPr>
          <a:lstStyle/>
          <a:p>
            <a:pPr algn="ctr"/>
            <a:r>
              <a:rPr kumimoji="1" lang="en-US" altLang="zh-CN" b="1" dirty="0">
                <a:solidFill>
                  <a:schemeClr val="bg1"/>
                </a:solidFill>
              </a:rPr>
              <a:t>Preface</a:t>
            </a:r>
            <a:endParaRPr kumimoji="1" lang="zh-CN" altLang="en-US" b="1" dirty="0">
              <a:solidFill>
                <a:schemeClr val="bg1"/>
              </a:solidFill>
            </a:endParaRPr>
          </a:p>
        </p:txBody>
      </p:sp>
      <p:sp>
        <p:nvSpPr>
          <p:cNvPr id="4" name="圆角矩形 3">
            <a:extLst>
              <a:ext uri="{FF2B5EF4-FFF2-40B4-BE49-F238E27FC236}">
                <a16:creationId xmlns:a16="http://schemas.microsoft.com/office/drawing/2014/main" id="{008769E6-7412-4F78-01BE-424B2A9086C3}"/>
              </a:ext>
            </a:extLst>
          </p:cNvPr>
          <p:cNvSpPr/>
          <p:nvPr/>
        </p:nvSpPr>
        <p:spPr>
          <a:xfrm>
            <a:off x="5061708" y="3750412"/>
            <a:ext cx="2068584" cy="1865235"/>
          </a:xfrm>
          <a:prstGeom prst="roundRect">
            <a:avLst/>
          </a:prstGeom>
          <a:no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高斯分布</a:t>
            </a:r>
          </a:p>
        </p:txBody>
      </p:sp>
      <p:sp>
        <p:nvSpPr>
          <p:cNvPr id="5" name="文本框 4">
            <a:extLst>
              <a:ext uri="{FF2B5EF4-FFF2-40B4-BE49-F238E27FC236}">
                <a16:creationId xmlns:a16="http://schemas.microsoft.com/office/drawing/2014/main" id="{0296C114-E618-E9EE-69E6-9755B78805AA}"/>
              </a:ext>
            </a:extLst>
          </p:cNvPr>
          <p:cNvSpPr txBox="1"/>
          <p:nvPr/>
        </p:nvSpPr>
        <p:spPr>
          <a:xfrm>
            <a:off x="5380900" y="4897284"/>
            <a:ext cx="1430199" cy="646331"/>
          </a:xfrm>
          <a:prstGeom prst="rect">
            <a:avLst/>
          </a:prstGeom>
          <a:noFill/>
        </p:spPr>
        <p:txBody>
          <a:bodyPr wrap="none" rtlCol="0">
            <a:spAutoFit/>
          </a:bodyPr>
          <a:lstStyle/>
          <a:p>
            <a:pPr algn="ctr"/>
            <a:r>
              <a:rPr kumimoji="1" lang="en-US" altLang="zh-CN" b="1" dirty="0">
                <a:solidFill>
                  <a:schemeClr val="bg1"/>
                </a:solidFill>
              </a:rPr>
              <a:t>Gaussian</a:t>
            </a:r>
          </a:p>
          <a:p>
            <a:pPr algn="ctr"/>
            <a:r>
              <a:rPr kumimoji="1" lang="en-US" altLang="zh-CN" b="1" dirty="0">
                <a:solidFill>
                  <a:schemeClr val="bg1"/>
                </a:solidFill>
              </a:rPr>
              <a:t>Distribution</a:t>
            </a:r>
            <a:endParaRPr kumimoji="1" lang="zh-CN" altLang="en-US" b="1" dirty="0">
              <a:solidFill>
                <a:schemeClr val="bg1"/>
              </a:solidFill>
            </a:endParaRPr>
          </a:p>
        </p:txBody>
      </p:sp>
      <p:sp>
        <p:nvSpPr>
          <p:cNvPr id="6" name="圆角矩形 5">
            <a:extLst>
              <a:ext uri="{FF2B5EF4-FFF2-40B4-BE49-F238E27FC236}">
                <a16:creationId xmlns:a16="http://schemas.microsoft.com/office/drawing/2014/main" id="{DA7B0C61-4684-897E-937B-FD49474EF3FE}"/>
              </a:ext>
            </a:extLst>
          </p:cNvPr>
          <p:cNvSpPr/>
          <p:nvPr/>
        </p:nvSpPr>
        <p:spPr>
          <a:xfrm>
            <a:off x="7926390" y="3750412"/>
            <a:ext cx="2068584" cy="1865235"/>
          </a:xfrm>
          <a:prstGeom prst="roundRect">
            <a:avLst/>
          </a:prstGeom>
          <a:no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高斯过程</a:t>
            </a:r>
          </a:p>
        </p:txBody>
      </p:sp>
      <p:sp>
        <p:nvSpPr>
          <p:cNvPr id="7" name="文本框 6">
            <a:extLst>
              <a:ext uri="{FF2B5EF4-FFF2-40B4-BE49-F238E27FC236}">
                <a16:creationId xmlns:a16="http://schemas.microsoft.com/office/drawing/2014/main" id="{422420B4-2932-CA45-6182-39C683D894F1}"/>
              </a:ext>
            </a:extLst>
          </p:cNvPr>
          <p:cNvSpPr txBox="1"/>
          <p:nvPr/>
        </p:nvSpPr>
        <p:spPr>
          <a:xfrm>
            <a:off x="8403478" y="4897283"/>
            <a:ext cx="1114408" cy="646331"/>
          </a:xfrm>
          <a:prstGeom prst="rect">
            <a:avLst/>
          </a:prstGeom>
          <a:noFill/>
        </p:spPr>
        <p:txBody>
          <a:bodyPr wrap="none" rtlCol="0">
            <a:spAutoFit/>
          </a:bodyPr>
          <a:lstStyle/>
          <a:p>
            <a:pPr algn="ctr"/>
            <a:r>
              <a:rPr kumimoji="1" lang="en-US" altLang="zh-CN" b="1" dirty="0">
                <a:solidFill>
                  <a:schemeClr val="bg1"/>
                </a:solidFill>
              </a:rPr>
              <a:t>Gaussian</a:t>
            </a:r>
          </a:p>
          <a:p>
            <a:pPr algn="ctr"/>
            <a:r>
              <a:rPr kumimoji="1" lang="en-US" altLang="zh-CN" b="1" dirty="0">
                <a:solidFill>
                  <a:schemeClr val="bg1"/>
                </a:solidFill>
              </a:rPr>
              <a:t>Process</a:t>
            </a:r>
            <a:endParaRPr kumimoji="1" lang="zh-CN" altLang="en-US" b="1" dirty="0">
              <a:solidFill>
                <a:schemeClr val="bg1"/>
              </a:solidFill>
            </a:endParaRPr>
          </a:p>
        </p:txBody>
      </p:sp>
      <p:sp>
        <p:nvSpPr>
          <p:cNvPr id="10" name="圆角矩形 9">
            <a:extLst>
              <a:ext uri="{FF2B5EF4-FFF2-40B4-BE49-F238E27FC236}">
                <a16:creationId xmlns:a16="http://schemas.microsoft.com/office/drawing/2014/main" id="{5EF81039-BC98-D8B2-8A75-F033D7C05AA5}"/>
              </a:ext>
            </a:extLst>
          </p:cNvPr>
          <p:cNvSpPr/>
          <p:nvPr/>
        </p:nvSpPr>
        <p:spPr>
          <a:xfrm>
            <a:off x="2454296" y="3411830"/>
            <a:ext cx="1554044" cy="648677"/>
          </a:xfrm>
          <a:prstGeom prst="roundRect">
            <a:avLst/>
          </a:prstGeom>
          <a:solidFill>
            <a:srgbClr val="332D32"/>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Section 1</a:t>
            </a:r>
            <a:endParaRPr kumimoji="1" lang="zh-CN" altLang="en-US" b="1" dirty="0"/>
          </a:p>
        </p:txBody>
      </p:sp>
      <p:sp>
        <p:nvSpPr>
          <p:cNvPr id="11" name="圆角矩形 10">
            <a:extLst>
              <a:ext uri="{FF2B5EF4-FFF2-40B4-BE49-F238E27FC236}">
                <a16:creationId xmlns:a16="http://schemas.microsoft.com/office/drawing/2014/main" id="{A8CFAA5C-0F49-D6A9-DE2B-37AA621E2B92}"/>
              </a:ext>
            </a:extLst>
          </p:cNvPr>
          <p:cNvSpPr/>
          <p:nvPr/>
        </p:nvSpPr>
        <p:spPr>
          <a:xfrm>
            <a:off x="5318978" y="3411830"/>
            <a:ext cx="1554044" cy="648677"/>
          </a:xfrm>
          <a:prstGeom prst="roundRect">
            <a:avLst/>
          </a:prstGeom>
          <a:solidFill>
            <a:srgbClr val="332D32"/>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Section 2</a:t>
            </a:r>
            <a:endParaRPr kumimoji="1" lang="zh-CN" altLang="en-US" b="1" dirty="0"/>
          </a:p>
        </p:txBody>
      </p:sp>
      <p:sp>
        <p:nvSpPr>
          <p:cNvPr id="12" name="圆角矩形 11">
            <a:extLst>
              <a:ext uri="{FF2B5EF4-FFF2-40B4-BE49-F238E27FC236}">
                <a16:creationId xmlns:a16="http://schemas.microsoft.com/office/drawing/2014/main" id="{B593D630-94DD-65A5-2DF6-C4A01D3205FD}"/>
              </a:ext>
            </a:extLst>
          </p:cNvPr>
          <p:cNvSpPr/>
          <p:nvPr/>
        </p:nvSpPr>
        <p:spPr>
          <a:xfrm>
            <a:off x="8267226" y="3411830"/>
            <a:ext cx="1554044" cy="648677"/>
          </a:xfrm>
          <a:prstGeom prst="roundRect">
            <a:avLst/>
          </a:prstGeom>
          <a:solidFill>
            <a:srgbClr val="332D32"/>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Section 3</a:t>
            </a:r>
            <a:endParaRPr kumimoji="1" lang="zh-CN" altLang="en-US" b="1" dirty="0"/>
          </a:p>
        </p:txBody>
      </p:sp>
      <p:cxnSp>
        <p:nvCxnSpPr>
          <p:cNvPr id="25" name="直线箭头连接符 24">
            <a:extLst>
              <a:ext uri="{FF2B5EF4-FFF2-40B4-BE49-F238E27FC236}">
                <a16:creationId xmlns:a16="http://schemas.microsoft.com/office/drawing/2014/main" id="{F168E078-0EA9-F339-2344-AC8F41258EA7}"/>
              </a:ext>
            </a:extLst>
          </p:cNvPr>
          <p:cNvCxnSpPr>
            <a:cxnSpLocks/>
          </p:cNvCxnSpPr>
          <p:nvPr/>
        </p:nvCxnSpPr>
        <p:spPr>
          <a:xfrm>
            <a:off x="1148789" y="1704456"/>
            <a:ext cx="258371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B59D1E2-CB01-FC49-8D7E-E42D39C61CF9}"/>
                  </a:ext>
                </a:extLst>
              </p:cNvPr>
              <p:cNvSpPr txBox="1"/>
              <p:nvPr/>
            </p:nvSpPr>
            <p:spPr>
              <a:xfrm>
                <a:off x="3971443" y="1519790"/>
                <a:ext cx="2124557" cy="369332"/>
              </a:xfrm>
              <a:prstGeom prst="rect">
                <a:avLst/>
              </a:prstGeom>
              <a:noFill/>
            </p:spPr>
            <p:txBody>
              <a:bodyPr wrap="none" rtlCol="0">
                <a:spAutoFit/>
              </a:bodyPr>
              <a:lstStyle/>
              <a:p>
                <a:pPr algn="ctr"/>
                <a:r>
                  <a:rPr kumimoji="1" lang="zh-CN" altLang="en-US" b="1" dirty="0">
                    <a:solidFill>
                      <a:schemeClr val="bg1"/>
                    </a:solidFill>
                    <a:latin typeface="Microsoft YaHei" panose="020B0503020204020204" pitchFamily="34" charset="-122"/>
                    <a:ea typeface="Microsoft YaHei" panose="020B0503020204020204" pitchFamily="34" charset="-122"/>
                  </a:rPr>
                  <a:t>正态分布：</a:t>
                </a:r>
                <a14:m>
                  <m:oMath xmlns:m="http://schemas.openxmlformats.org/officeDocument/2006/math">
                    <m:r>
                      <a:rPr kumimoji="1" lang="en-US" altLang="zh-CN" b="1"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b="1" i="1" smtClean="0">
                            <a:solidFill>
                              <a:schemeClr val="bg1"/>
                            </a:solidFill>
                            <a:latin typeface="Cambria Math" panose="02040503050406030204" pitchFamily="18" charset="0"/>
                            <a:ea typeface="Microsoft YaHei" panose="020B0503020204020204" pitchFamily="34" charset="-122"/>
                          </a:rPr>
                        </m:ctrlPr>
                      </m:dPr>
                      <m:e>
                        <m:r>
                          <a:rPr kumimoji="1" lang="en-US" altLang="zh-CN" b="1" i="1" smtClean="0">
                            <a:solidFill>
                              <a:schemeClr val="bg1"/>
                            </a:solidFill>
                            <a:latin typeface="Cambria Math" panose="02040503050406030204" pitchFamily="18" charset="0"/>
                            <a:ea typeface="Microsoft YaHei" panose="020B0503020204020204" pitchFamily="34" charset="-122"/>
                          </a:rPr>
                          <m:t>𝟎</m:t>
                        </m:r>
                        <m:r>
                          <a:rPr kumimoji="1" lang="en-US" altLang="zh-CN" b="1" i="1" smtClean="0">
                            <a:solidFill>
                              <a:schemeClr val="bg1"/>
                            </a:solidFill>
                            <a:latin typeface="Cambria Math" panose="02040503050406030204" pitchFamily="18" charset="0"/>
                            <a:ea typeface="Microsoft YaHei" panose="020B0503020204020204" pitchFamily="34" charset="-122"/>
                          </a:rPr>
                          <m:t>,</m:t>
                        </m:r>
                        <m:r>
                          <a:rPr kumimoji="1" lang="en-US" altLang="zh-CN" b="1" i="1" smtClean="0">
                            <a:solidFill>
                              <a:schemeClr val="bg1"/>
                            </a:solidFill>
                            <a:latin typeface="Cambria Math" panose="02040503050406030204" pitchFamily="18" charset="0"/>
                            <a:ea typeface="Microsoft YaHei" panose="020B0503020204020204" pitchFamily="34" charset="-122"/>
                          </a:rPr>
                          <m:t>𝟏</m:t>
                        </m:r>
                      </m:e>
                    </m:d>
                  </m:oMath>
                </a14:m>
                <a:endParaRPr kumimoji="1" lang="zh-CN" altLang="en-US"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1B59D1E2-CB01-FC49-8D7E-E42D39C61CF9}"/>
                  </a:ext>
                </a:extLst>
              </p:cNvPr>
              <p:cNvSpPr txBox="1">
                <a:spLocks noRot="1" noChangeAspect="1" noMove="1" noResize="1" noEditPoints="1" noAdjustHandles="1" noChangeArrowheads="1" noChangeShapeType="1" noTextEdit="1"/>
              </p:cNvSpPr>
              <p:nvPr/>
            </p:nvSpPr>
            <p:spPr>
              <a:xfrm>
                <a:off x="3971443" y="1519790"/>
                <a:ext cx="2124557" cy="369332"/>
              </a:xfrm>
              <a:prstGeom prst="rect">
                <a:avLst/>
              </a:prstGeom>
              <a:blipFill>
                <a:blip r:embed="rId3"/>
                <a:stretch>
                  <a:fillRect l="-1775" t="-6667" b="-23333"/>
                </a:stretch>
              </a:blipFill>
            </p:spPr>
            <p:txBody>
              <a:bodyPr/>
              <a:lstStyle/>
              <a:p>
                <a:r>
                  <a:rPr lang="zh-CN" altLang="en-US">
                    <a:noFill/>
                  </a:rPr>
                  <a:t> </a:t>
                </a:r>
              </a:p>
            </p:txBody>
          </p:sp>
        </mc:Fallback>
      </mc:AlternateContent>
      <p:sp>
        <p:nvSpPr>
          <p:cNvPr id="28" name="任意形状 27">
            <a:extLst>
              <a:ext uri="{FF2B5EF4-FFF2-40B4-BE49-F238E27FC236}">
                <a16:creationId xmlns:a16="http://schemas.microsoft.com/office/drawing/2014/main" id="{57F3E672-BEC9-733B-C4C5-B471E49D67C4}"/>
              </a:ext>
            </a:extLst>
          </p:cNvPr>
          <p:cNvSpPr/>
          <p:nvPr/>
        </p:nvSpPr>
        <p:spPr>
          <a:xfrm>
            <a:off x="1192082" y="640026"/>
            <a:ext cx="2447277" cy="939498"/>
          </a:xfrm>
          <a:custGeom>
            <a:avLst/>
            <a:gdLst>
              <a:gd name="connsiteX0" fmla="*/ 0 w 6137189"/>
              <a:gd name="connsiteY0" fmla="*/ 2356038 h 2356038"/>
              <a:gd name="connsiteX1" fmla="*/ 1837038 w 6137189"/>
              <a:gd name="connsiteY1" fmla="*/ 1804103 h 2356038"/>
              <a:gd name="connsiteX2" fmla="*/ 3064475 w 6137189"/>
              <a:gd name="connsiteY2" fmla="*/ 16 h 2356038"/>
              <a:gd name="connsiteX3" fmla="*/ 4250724 w 6137189"/>
              <a:gd name="connsiteY3" fmla="*/ 1771151 h 2356038"/>
              <a:gd name="connsiteX4" fmla="*/ 6137189 w 6137189"/>
              <a:gd name="connsiteY4" fmla="*/ 2356038 h 235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7189" h="2356038">
                <a:moveTo>
                  <a:pt x="0" y="2356038"/>
                </a:moveTo>
                <a:cubicBezTo>
                  <a:pt x="663146" y="2276405"/>
                  <a:pt x="1326292" y="2196773"/>
                  <a:pt x="1837038" y="1804103"/>
                </a:cubicBezTo>
                <a:cubicBezTo>
                  <a:pt x="2347784" y="1411433"/>
                  <a:pt x="2662194" y="5508"/>
                  <a:pt x="3064475" y="16"/>
                </a:cubicBezTo>
                <a:cubicBezTo>
                  <a:pt x="3466756" y="-5476"/>
                  <a:pt x="3738605" y="1378481"/>
                  <a:pt x="4250724" y="1771151"/>
                </a:cubicBezTo>
                <a:cubicBezTo>
                  <a:pt x="4762843" y="2163821"/>
                  <a:pt x="5450016" y="2259929"/>
                  <a:pt x="6137189" y="2356038"/>
                </a:cubicBezTo>
              </a:path>
            </a:pathLst>
          </a:custGeom>
          <a:no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5619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E58FF-6E4A-0F54-E4FF-893E359C0744}"/>
              </a:ext>
            </a:extLst>
          </p:cNvPr>
          <p:cNvSpPr>
            <a:spLocks noGrp="1"/>
          </p:cNvSpPr>
          <p:nvPr>
            <p:ph type="title"/>
          </p:nvPr>
        </p:nvSpPr>
        <p:spPr>
          <a:xfrm>
            <a:off x="838199" y="13978"/>
            <a:ext cx="10281745" cy="1000379"/>
          </a:xfrm>
        </p:spPr>
        <p:txBody>
          <a:bodyPr>
            <a:normAutofit/>
          </a:bodyPr>
          <a:lstStyle/>
          <a:p>
            <a:r>
              <a:rPr kumimoji="1" lang="en-US" altLang="zh-CN" dirty="0"/>
              <a:t>Fourier Series – Orthogonal</a:t>
            </a:r>
            <a:r>
              <a:rPr kumimoji="1" lang="zh-CN" altLang="en-US" dirty="0"/>
              <a:t> </a:t>
            </a:r>
            <a:r>
              <a:rPr kumimoji="1" lang="en-US" altLang="zh-CN" dirty="0"/>
              <a:t>Basis</a:t>
            </a:r>
            <a:endParaRPr kumimoji="1" lang="zh-CN" altLang="en-US" dirty="0"/>
          </a:p>
        </p:txBody>
      </p:sp>
      <p:sp>
        <p:nvSpPr>
          <p:cNvPr id="4" name="右箭头 3">
            <a:extLst>
              <a:ext uri="{FF2B5EF4-FFF2-40B4-BE49-F238E27FC236}">
                <a16:creationId xmlns:a16="http://schemas.microsoft.com/office/drawing/2014/main" id="{435498CA-361B-A6FB-03B2-E7972E872479}"/>
              </a:ext>
            </a:extLst>
          </p:cNvPr>
          <p:cNvSpPr/>
          <p:nvPr/>
        </p:nvSpPr>
        <p:spPr>
          <a:xfrm>
            <a:off x="10053206" y="1511213"/>
            <a:ext cx="1178896" cy="566777"/>
          </a:xfrm>
          <a:prstGeom prst="rightArrow">
            <a:avLst/>
          </a:prstGeom>
          <a:solidFill>
            <a:srgbClr val="01010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Basis</a:t>
            </a:r>
            <a:endParaRPr kumimoji="1" lang="zh-CN" altLang="en-US" sz="20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96933B7-DB40-3D8F-0D8E-5AD8DE4B78EE}"/>
                  </a:ext>
                </a:extLst>
              </p:cNvPr>
              <p:cNvSpPr txBox="1"/>
              <p:nvPr/>
            </p:nvSpPr>
            <p:spPr>
              <a:xfrm>
                <a:off x="11083718" y="1221074"/>
                <a:ext cx="1165704" cy="33632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3</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3</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qAr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796933B7-DB40-3D8F-0D8E-5AD8DE4B78EE}"/>
                  </a:ext>
                </a:extLst>
              </p:cNvPr>
              <p:cNvSpPr txBox="1">
                <a:spLocks noRot="1" noChangeAspect="1" noMove="1" noResize="1" noEditPoints="1" noAdjustHandles="1" noChangeArrowheads="1" noChangeShapeType="1" noTextEdit="1"/>
              </p:cNvSpPr>
              <p:nvPr/>
            </p:nvSpPr>
            <p:spPr>
              <a:xfrm>
                <a:off x="11083718" y="1221074"/>
                <a:ext cx="1165704" cy="33632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43E12C2-F22B-8781-AAFD-E487B4CFFFF8}"/>
                  </a:ext>
                </a:extLst>
              </p:cNvPr>
              <p:cNvSpPr txBox="1"/>
              <p:nvPr/>
            </p:nvSpPr>
            <p:spPr>
              <a:xfrm>
                <a:off x="213845" y="1365235"/>
                <a:ext cx="2564613" cy="75713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743E12C2-F22B-8781-AAFD-E487B4CFFFF8}"/>
                  </a:ext>
                </a:extLst>
              </p:cNvPr>
              <p:cNvSpPr txBox="1">
                <a:spLocks noRot="1" noChangeAspect="1" noMove="1" noResize="1" noEditPoints="1" noAdjustHandles="1" noChangeArrowheads="1" noChangeShapeType="1" noTextEdit="1"/>
              </p:cNvSpPr>
              <p:nvPr/>
            </p:nvSpPr>
            <p:spPr>
              <a:xfrm>
                <a:off x="213845" y="1365235"/>
                <a:ext cx="2564613" cy="757130"/>
              </a:xfrm>
              <a:prstGeom prst="rect">
                <a:avLst/>
              </a:prstGeom>
              <a:blipFill>
                <a:blip r:embed="rId4"/>
                <a:stretch>
                  <a:fillRect l="-3941" t="-160656" b="-236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7041D8F-5706-7B8D-78C4-E0E4D1DF9FF1}"/>
                  </a:ext>
                </a:extLst>
              </p:cNvPr>
              <p:cNvSpPr txBox="1"/>
              <p:nvPr/>
            </p:nvSpPr>
            <p:spPr>
              <a:xfrm>
                <a:off x="213845" y="2275672"/>
                <a:ext cx="9429248" cy="75713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𝑛</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d>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e>
                        <m: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𝑛</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97041D8F-5706-7B8D-78C4-E0E4D1DF9FF1}"/>
                  </a:ext>
                </a:extLst>
              </p:cNvPr>
              <p:cNvSpPr txBox="1">
                <a:spLocks noRot="1" noChangeAspect="1" noMove="1" noResize="1" noEditPoints="1" noAdjustHandles="1" noChangeArrowheads="1" noChangeShapeType="1" noTextEdit="1"/>
              </p:cNvSpPr>
              <p:nvPr/>
            </p:nvSpPr>
            <p:spPr>
              <a:xfrm>
                <a:off x="213845" y="2275672"/>
                <a:ext cx="9429248" cy="757130"/>
              </a:xfrm>
              <a:prstGeom prst="rect">
                <a:avLst/>
              </a:prstGeom>
              <a:blipFill>
                <a:blip r:embed="rId5"/>
                <a:stretch>
                  <a:fillRect t="-160656" b="-236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B76F84B-15D2-6E31-8D37-2442B6E6FD2D}"/>
                  </a:ext>
                </a:extLst>
              </p:cNvPr>
              <p:cNvSpPr txBox="1"/>
              <p:nvPr/>
            </p:nvSpPr>
            <p:spPr>
              <a:xfrm>
                <a:off x="213845" y="3192361"/>
                <a:ext cx="5512599" cy="75713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𝑛</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lang="zh-CN" altLang="en-US">
                                  <a:latin typeface="Cambria Math" panose="02040503050406030204" pitchFamily="18" charset="0"/>
                                </a:rPr>
                                <m:t>​</m:t>
                              </m:r>
                            </m:e>
                          </m:d>
                        </m:e>
                        <m: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FB76F84B-15D2-6E31-8D37-2442B6E6FD2D}"/>
                  </a:ext>
                </a:extLst>
              </p:cNvPr>
              <p:cNvSpPr txBox="1">
                <a:spLocks noRot="1" noChangeAspect="1" noMove="1" noResize="1" noEditPoints="1" noAdjustHandles="1" noChangeArrowheads="1" noChangeShapeType="1" noTextEdit="1"/>
              </p:cNvSpPr>
              <p:nvPr/>
            </p:nvSpPr>
            <p:spPr>
              <a:xfrm>
                <a:off x="213845" y="3192361"/>
                <a:ext cx="5512599" cy="757130"/>
              </a:xfrm>
              <a:prstGeom prst="rect">
                <a:avLst/>
              </a:prstGeom>
              <a:blipFill>
                <a:blip r:embed="rId6"/>
                <a:stretch>
                  <a:fillRect t="-160656" b="-236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B542DF6-EF78-1BDB-4622-623FA02A19A0}"/>
                  </a:ext>
                </a:extLst>
              </p:cNvPr>
              <p:cNvSpPr txBox="1"/>
              <p:nvPr/>
            </p:nvSpPr>
            <p:spPr>
              <a:xfrm>
                <a:off x="213845" y="4096548"/>
                <a:ext cx="6772688" cy="75713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6B542DF6-EF78-1BDB-4622-623FA02A19A0}"/>
                  </a:ext>
                </a:extLst>
              </p:cNvPr>
              <p:cNvSpPr txBox="1">
                <a:spLocks noRot="1" noChangeAspect="1" noMove="1" noResize="1" noEditPoints="1" noAdjustHandles="1" noChangeArrowheads="1" noChangeShapeType="1" noTextEdit="1"/>
              </p:cNvSpPr>
              <p:nvPr/>
            </p:nvSpPr>
            <p:spPr>
              <a:xfrm>
                <a:off x="213845" y="4096548"/>
                <a:ext cx="6772688" cy="757130"/>
              </a:xfrm>
              <a:prstGeom prst="rect">
                <a:avLst/>
              </a:prstGeom>
              <a:blipFill>
                <a:blip r:embed="rId7"/>
                <a:stretch>
                  <a:fillRect t="-160656" b="-236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35D6AB-2F86-2F4F-BA1B-A280FABE4103}"/>
                  </a:ext>
                </a:extLst>
              </p:cNvPr>
              <p:cNvSpPr txBox="1"/>
              <p:nvPr/>
            </p:nvSpPr>
            <p:spPr>
              <a:xfrm>
                <a:off x="213845" y="5006986"/>
                <a:ext cx="6711004" cy="75713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3C35D6AB-2F86-2F4F-BA1B-A280FABE4103}"/>
                  </a:ext>
                </a:extLst>
              </p:cNvPr>
              <p:cNvSpPr txBox="1">
                <a:spLocks noRot="1" noChangeAspect="1" noMove="1" noResize="1" noEditPoints="1" noAdjustHandles="1" noChangeArrowheads="1" noChangeShapeType="1" noTextEdit="1"/>
              </p:cNvSpPr>
              <p:nvPr/>
            </p:nvSpPr>
            <p:spPr>
              <a:xfrm>
                <a:off x="213845" y="5006986"/>
                <a:ext cx="6711004" cy="757130"/>
              </a:xfrm>
              <a:prstGeom prst="rect">
                <a:avLst/>
              </a:prstGeom>
              <a:blipFill>
                <a:blip r:embed="rId8"/>
                <a:stretch>
                  <a:fillRect t="-160656" b="-236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3385CD3-AB70-9F14-4A8B-78F137E5646F}"/>
                  </a:ext>
                </a:extLst>
              </p:cNvPr>
              <p:cNvSpPr txBox="1"/>
              <p:nvPr/>
            </p:nvSpPr>
            <p:spPr>
              <a:xfrm>
                <a:off x="213845" y="5917424"/>
                <a:ext cx="11764310" cy="75713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𝑚𝑥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𝑚𝑥</m:t>
                              </m:r>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𝑚𝑥</m:t>
                              </m:r>
                            </m:e>
                          </m:func>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𝑚</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𝑚</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e>
                          </m:d>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03385CD3-AB70-9F14-4A8B-78F137E5646F}"/>
                  </a:ext>
                </a:extLst>
              </p:cNvPr>
              <p:cNvSpPr txBox="1">
                <a:spLocks noRot="1" noChangeAspect="1" noMove="1" noResize="1" noEditPoints="1" noAdjustHandles="1" noChangeArrowheads="1" noChangeShapeType="1" noTextEdit="1"/>
              </p:cNvSpPr>
              <p:nvPr/>
            </p:nvSpPr>
            <p:spPr>
              <a:xfrm>
                <a:off x="213845" y="5917424"/>
                <a:ext cx="11764310" cy="757130"/>
              </a:xfrm>
              <a:prstGeom prst="rect">
                <a:avLst/>
              </a:prstGeom>
              <a:blipFill>
                <a:blip r:embed="rId9"/>
                <a:stretch>
                  <a:fillRect t="-163333" b="-2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A57C4B8-9046-42FA-3D77-11FA672007D7}"/>
                  </a:ext>
                </a:extLst>
              </p:cNvPr>
              <p:cNvSpPr txBox="1"/>
              <p:nvPr/>
            </p:nvSpPr>
            <p:spPr>
              <a:xfrm>
                <a:off x="7744895" y="5368564"/>
                <a:ext cx="4288866" cy="33855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sin</m:t>
                          </m:r>
                        </m:fName>
                        <m:e>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e>
                          </m:func>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16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e>
                          </m:func>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func>
                        </m:e>
                      </m:func>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5A57C4B8-9046-42FA-3D77-11FA672007D7}"/>
                  </a:ext>
                </a:extLst>
              </p:cNvPr>
              <p:cNvSpPr txBox="1">
                <a:spLocks noRot="1" noChangeAspect="1" noMove="1" noResize="1" noEditPoints="1" noAdjustHandles="1" noChangeArrowheads="1" noChangeShapeType="1" noTextEdit="1"/>
              </p:cNvSpPr>
              <p:nvPr/>
            </p:nvSpPr>
            <p:spPr>
              <a:xfrm>
                <a:off x="7744895" y="5368564"/>
                <a:ext cx="4288866"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0E683D5-46CB-CE24-3DD5-9E243DCACB5A}"/>
                  </a:ext>
                </a:extLst>
              </p:cNvPr>
              <p:cNvSpPr txBox="1"/>
              <p:nvPr/>
            </p:nvSpPr>
            <p:spPr>
              <a:xfrm>
                <a:off x="7744895" y="5679542"/>
                <a:ext cx="4288866" cy="33855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sin</m:t>
                          </m:r>
                        </m:fName>
                        <m:e>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e>
                          </m:func>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16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e>
                          </m:func>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func>
                        </m:e>
                      </m:func>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A0E683D5-46CB-CE24-3DD5-9E243DCACB5A}"/>
                  </a:ext>
                </a:extLst>
              </p:cNvPr>
              <p:cNvSpPr txBox="1">
                <a:spLocks noRot="1" noChangeAspect="1" noMove="1" noResize="1" noEditPoints="1" noAdjustHandles="1" noChangeArrowheads="1" noChangeShapeType="1" noTextEdit="1"/>
              </p:cNvSpPr>
              <p:nvPr/>
            </p:nvSpPr>
            <p:spPr>
              <a:xfrm>
                <a:off x="7744895" y="5679542"/>
                <a:ext cx="4288866" cy="3385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9C95C26-A7B4-D34F-5E61-006E68DD8E18}"/>
                  </a:ext>
                </a:extLst>
              </p:cNvPr>
              <p:cNvSpPr txBox="1"/>
              <p:nvPr/>
            </p:nvSpPr>
            <p:spPr>
              <a:xfrm>
                <a:off x="5946683" y="3192361"/>
                <a:ext cx="4916795" cy="75713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𝑚𝑥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𝑚𝑥</m:t>
                              </m:r>
                            </m:e>
                          </m:func>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19C95C26-A7B4-D34F-5E61-006E68DD8E18}"/>
                  </a:ext>
                </a:extLst>
              </p:cNvPr>
              <p:cNvSpPr txBox="1">
                <a:spLocks noRot="1" noChangeAspect="1" noMove="1" noResize="1" noEditPoints="1" noAdjustHandles="1" noChangeArrowheads="1" noChangeShapeType="1" noTextEdit="1"/>
              </p:cNvSpPr>
              <p:nvPr/>
            </p:nvSpPr>
            <p:spPr>
              <a:xfrm>
                <a:off x="5946683" y="3192361"/>
                <a:ext cx="4916795" cy="757130"/>
              </a:xfrm>
              <a:prstGeom prst="rect">
                <a:avLst/>
              </a:prstGeom>
              <a:blipFill>
                <a:blip r:embed="rId12"/>
                <a:stretch>
                  <a:fillRect t="-160656" b="-236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C5B600E-62C4-1BBB-B18B-32FC792F78D7}"/>
                  </a:ext>
                </a:extLst>
              </p:cNvPr>
              <p:cNvSpPr txBox="1"/>
              <p:nvPr/>
            </p:nvSpPr>
            <p:spPr>
              <a:xfrm>
                <a:off x="6924849" y="4092770"/>
                <a:ext cx="5064271" cy="75713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𝑚𝑥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𝑚𝑥</m:t>
                              </m:r>
                            </m:e>
                          </m:func>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6C5B600E-62C4-1BBB-B18B-32FC792F78D7}"/>
                  </a:ext>
                </a:extLst>
              </p:cNvPr>
              <p:cNvSpPr txBox="1">
                <a:spLocks noRot="1" noChangeAspect="1" noMove="1" noResize="1" noEditPoints="1" noAdjustHandles="1" noChangeArrowheads="1" noChangeShapeType="1" noTextEdit="1"/>
              </p:cNvSpPr>
              <p:nvPr/>
            </p:nvSpPr>
            <p:spPr>
              <a:xfrm>
                <a:off x="6924849" y="4092770"/>
                <a:ext cx="5064271" cy="757130"/>
              </a:xfrm>
              <a:prstGeom prst="rect">
                <a:avLst/>
              </a:prstGeom>
              <a:blipFill>
                <a:blip r:embed="rId13"/>
                <a:stretch>
                  <a:fillRect t="-160656" b="-236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611A772-0DAC-FB20-1C14-1835D0F2E6D5}"/>
                  </a:ext>
                </a:extLst>
              </p:cNvPr>
              <p:cNvSpPr txBox="1"/>
              <p:nvPr/>
            </p:nvSpPr>
            <p:spPr>
              <a:xfrm>
                <a:off x="7744895" y="5057585"/>
                <a:ext cx="4316118" cy="33855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cos</m:t>
                          </m:r>
                        </m:fName>
                        <m:e>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e>
                          </m:func>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16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e>
                          </m:func>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func>
                        </m:e>
                      </m:func>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7611A772-0DAC-FB20-1C14-1835D0F2E6D5}"/>
                  </a:ext>
                </a:extLst>
              </p:cNvPr>
              <p:cNvSpPr txBox="1">
                <a:spLocks noRot="1" noChangeAspect="1" noMove="1" noResize="1" noEditPoints="1" noAdjustHandles="1" noChangeArrowheads="1" noChangeShapeType="1" noTextEdit="1"/>
              </p:cNvSpPr>
              <p:nvPr/>
            </p:nvSpPr>
            <p:spPr>
              <a:xfrm>
                <a:off x="7744895" y="5057585"/>
                <a:ext cx="4316118" cy="3385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A4C80FB-AABD-5843-E08C-8CE2DA24D166}"/>
                  </a:ext>
                </a:extLst>
              </p:cNvPr>
              <p:cNvSpPr txBox="1"/>
              <p:nvPr/>
            </p:nvSpPr>
            <p:spPr>
              <a:xfrm>
                <a:off x="7744895" y="4746606"/>
                <a:ext cx="4316118" cy="33855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cos</m:t>
                          </m:r>
                        </m:fName>
                        <m:e>
                          <m:d>
                            <m:d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d>
                          <m:r>
                            <a:rPr kumimoji="1" lang="en-US" altLang="zh-CN" sz="16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e>
                          </m:func>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16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𝑚𝑥</m:t>
                              </m:r>
                            </m:e>
                          </m:func>
                          <m:func>
                            <m:func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1600" b="0" i="1" smtClean="0">
                                  <a:solidFill>
                                    <a:schemeClr val="bg1"/>
                                  </a:solidFill>
                                  <a:latin typeface="Cambria Math" panose="02040503050406030204" pitchFamily="18" charset="0"/>
                                  <a:ea typeface="Microsoft YaHei" panose="020B0503020204020204" pitchFamily="34" charset="-122"/>
                                </a:rPr>
                                <m:t>𝑛𝑥</m:t>
                              </m:r>
                            </m:e>
                          </m:func>
                        </m:e>
                      </m:func>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1A4C80FB-AABD-5843-E08C-8CE2DA24D166}"/>
                  </a:ext>
                </a:extLst>
              </p:cNvPr>
              <p:cNvSpPr txBox="1">
                <a:spLocks noRot="1" noChangeAspect="1" noMove="1" noResize="1" noEditPoints="1" noAdjustHandles="1" noChangeArrowheads="1" noChangeShapeType="1" noTextEdit="1"/>
              </p:cNvSpPr>
              <p:nvPr/>
            </p:nvSpPr>
            <p:spPr>
              <a:xfrm>
                <a:off x="7744895" y="4746606"/>
                <a:ext cx="4316118" cy="33855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D443A14-FEF4-3D51-BC6A-CCCD52CA1D64}"/>
                  </a:ext>
                </a:extLst>
              </p:cNvPr>
              <p:cNvSpPr txBox="1"/>
              <p:nvPr/>
            </p:nvSpPr>
            <p:spPr>
              <a:xfrm>
                <a:off x="2893202" y="1365235"/>
                <a:ext cx="6710748" cy="75713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func>
                        </m:e>
                      </m:nary>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0" name="文本框 19">
                <a:extLst>
                  <a:ext uri="{FF2B5EF4-FFF2-40B4-BE49-F238E27FC236}">
                    <a16:creationId xmlns:a16="http://schemas.microsoft.com/office/drawing/2014/main" id="{BD443A14-FEF4-3D51-BC6A-CCCD52CA1D64}"/>
                  </a:ext>
                </a:extLst>
              </p:cNvPr>
              <p:cNvSpPr txBox="1">
                <a:spLocks noRot="1" noChangeAspect="1" noMove="1" noResize="1" noEditPoints="1" noAdjustHandles="1" noChangeArrowheads="1" noChangeShapeType="1" noTextEdit="1"/>
              </p:cNvSpPr>
              <p:nvPr/>
            </p:nvSpPr>
            <p:spPr>
              <a:xfrm>
                <a:off x="2893202" y="1365235"/>
                <a:ext cx="6710748" cy="757130"/>
              </a:xfrm>
              <a:prstGeom prst="rect">
                <a:avLst/>
              </a:prstGeom>
              <a:blipFill>
                <a:blip r:embed="rId16"/>
                <a:stretch>
                  <a:fillRect t="-160656" b="-2360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5010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CA96B4-0607-5B43-B99C-47AB2E04DF6E}"/>
              </a:ext>
            </a:extLst>
          </p:cNvPr>
          <p:cNvSpPr>
            <a:spLocks noGrp="1"/>
          </p:cNvSpPr>
          <p:nvPr>
            <p:ph type="title"/>
          </p:nvPr>
        </p:nvSpPr>
        <p:spPr/>
        <p:txBody>
          <a:bodyPr/>
          <a:lstStyle/>
          <a:p>
            <a:r>
              <a:rPr kumimoji="1" lang="en-US" altLang="zh-CN" dirty="0"/>
              <a:t>Fourier Series</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1B9245F-AC83-5CFC-6BC3-D03CAE3930B0}"/>
                  </a:ext>
                </a:extLst>
              </p:cNvPr>
              <p:cNvSpPr txBox="1"/>
              <p:nvPr/>
            </p:nvSpPr>
            <p:spPr>
              <a:xfrm>
                <a:off x="798897" y="1491916"/>
                <a:ext cx="302877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51B9245F-AC83-5CFC-6BC3-D03CAE3930B0}"/>
                  </a:ext>
                </a:extLst>
              </p:cNvPr>
              <p:cNvSpPr txBox="1">
                <a:spLocks noRot="1" noChangeAspect="1" noMove="1" noResize="1" noEditPoints="1" noAdjustHandles="1" noChangeArrowheads="1" noChangeShapeType="1" noTextEdit="1"/>
              </p:cNvSpPr>
              <p:nvPr/>
            </p:nvSpPr>
            <p:spPr>
              <a:xfrm>
                <a:off x="798897" y="1491916"/>
                <a:ext cx="3028778" cy="400110"/>
              </a:xfrm>
              <a:prstGeom prst="rect">
                <a:avLst/>
              </a:prstGeom>
              <a:blipFill>
                <a:blip r:embed="rId2"/>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391C9F1-772B-CE38-2A84-2B6ACD129BEE}"/>
                  </a:ext>
                </a:extLst>
              </p:cNvPr>
              <p:cNvSpPr txBox="1"/>
              <p:nvPr/>
            </p:nvSpPr>
            <p:spPr>
              <a:xfrm>
                <a:off x="798897" y="1969475"/>
                <a:ext cx="3129511"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5391C9F1-772B-CE38-2A84-2B6ACD129BEE}"/>
                  </a:ext>
                </a:extLst>
              </p:cNvPr>
              <p:cNvSpPr txBox="1">
                <a:spLocks noRot="1" noChangeAspect="1" noMove="1" noResize="1" noEditPoints="1" noAdjustHandles="1" noChangeArrowheads="1" noChangeShapeType="1" noTextEdit="1"/>
              </p:cNvSpPr>
              <p:nvPr/>
            </p:nvSpPr>
            <p:spPr>
              <a:xfrm>
                <a:off x="798897" y="1969475"/>
                <a:ext cx="3129511" cy="400110"/>
              </a:xfrm>
              <a:prstGeom prst="rect">
                <a:avLst/>
              </a:prstGeom>
              <a:blipFill>
                <a:blip r:embed="rId3"/>
                <a:stretch>
                  <a:fillRect b="-12500"/>
                </a:stretch>
              </a:blipFill>
            </p:spPr>
            <p:txBody>
              <a:bodyPr/>
              <a:lstStyle/>
              <a:p>
                <a:r>
                  <a:rPr lang="zh-CN" altLang="en-US">
                    <a:noFill/>
                  </a:rPr>
                  <a:t> </a:t>
                </a:r>
              </a:p>
            </p:txBody>
          </p:sp>
        </mc:Fallback>
      </mc:AlternateContent>
      <p:sp>
        <p:nvSpPr>
          <p:cNvPr id="5" name="左大括号 4">
            <a:extLst>
              <a:ext uri="{FF2B5EF4-FFF2-40B4-BE49-F238E27FC236}">
                <a16:creationId xmlns:a16="http://schemas.microsoft.com/office/drawing/2014/main" id="{690B0A83-F82C-7AA8-358B-8BC28E356163}"/>
              </a:ext>
            </a:extLst>
          </p:cNvPr>
          <p:cNvSpPr/>
          <p:nvPr/>
        </p:nvSpPr>
        <p:spPr>
          <a:xfrm>
            <a:off x="745557" y="1686191"/>
            <a:ext cx="106680" cy="6833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 name="右箭头 5">
            <a:extLst>
              <a:ext uri="{FF2B5EF4-FFF2-40B4-BE49-F238E27FC236}">
                <a16:creationId xmlns:a16="http://schemas.microsoft.com/office/drawing/2014/main" id="{6480D367-57A5-A999-B695-60B8C83C7589}"/>
              </a:ext>
            </a:extLst>
          </p:cNvPr>
          <p:cNvSpPr/>
          <p:nvPr/>
        </p:nvSpPr>
        <p:spPr>
          <a:xfrm>
            <a:off x="4206241" y="1671977"/>
            <a:ext cx="558265" cy="594996"/>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11C0EDA-6661-C56E-8380-0F5FA805E981}"/>
                  </a:ext>
                </a:extLst>
              </p:cNvPr>
              <p:cNvSpPr txBox="1"/>
              <p:nvPr/>
            </p:nvSpPr>
            <p:spPr>
              <a:xfrm>
                <a:off x="5042339" y="1506577"/>
                <a:ext cx="3316614" cy="6876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𝑗𝑥</m:t>
                                      </m:r>
                                    </m:e>
                                  </m:d>
                                </m:e>
                              </m:func>
                            </m:e>
                          </m:func>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211C0EDA-6661-C56E-8380-0F5FA805E981}"/>
                  </a:ext>
                </a:extLst>
              </p:cNvPr>
              <p:cNvSpPr txBox="1">
                <a:spLocks noRot="1" noChangeAspect="1" noMove="1" noResize="1" noEditPoints="1" noAdjustHandles="1" noChangeArrowheads="1" noChangeShapeType="1" noTextEdit="1"/>
              </p:cNvSpPr>
              <p:nvPr/>
            </p:nvSpPr>
            <p:spPr>
              <a:xfrm>
                <a:off x="5042339" y="1506577"/>
                <a:ext cx="3316614" cy="687624"/>
              </a:xfrm>
              <a:prstGeom prst="rect">
                <a:avLst/>
              </a:prstGeom>
              <a:blipFill>
                <a:blip r:embed="rId4"/>
                <a:stretch>
                  <a:fillRect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49D4C95-9B3F-5F68-76EB-64CEE9A5DC25}"/>
                  </a:ext>
                </a:extLst>
              </p:cNvPr>
              <p:cNvSpPr txBox="1"/>
              <p:nvPr/>
            </p:nvSpPr>
            <p:spPr>
              <a:xfrm>
                <a:off x="8438452" y="1548214"/>
                <a:ext cx="3279744" cy="74360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𝑗𝑥</m:t>
                                      </m:r>
                                    </m:e>
                                  </m:d>
                                </m:e>
                              </m:func>
                            </m:e>
                          </m:func>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849D4C95-9B3F-5F68-76EB-64CEE9A5DC25}"/>
                  </a:ext>
                </a:extLst>
              </p:cNvPr>
              <p:cNvSpPr txBox="1">
                <a:spLocks noRot="1" noChangeAspect="1" noMove="1" noResize="1" noEditPoints="1" noAdjustHandles="1" noChangeArrowheads="1" noChangeShapeType="1" noTextEdit="1"/>
              </p:cNvSpPr>
              <p:nvPr/>
            </p:nvSpPr>
            <p:spPr>
              <a:xfrm>
                <a:off x="8438452" y="1548214"/>
                <a:ext cx="3279744" cy="743602"/>
              </a:xfrm>
              <a:prstGeom prst="rect">
                <a:avLst/>
              </a:prstGeom>
              <a:blipFill>
                <a:blip r:embed="rId5"/>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3CB032C-D981-FA88-5FAE-945805069830}"/>
                  </a:ext>
                </a:extLst>
              </p:cNvPr>
              <p:cNvSpPr txBox="1"/>
              <p:nvPr/>
            </p:nvSpPr>
            <p:spPr>
              <a:xfrm>
                <a:off x="-87039" y="2461248"/>
                <a:ext cx="12366078" cy="182941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𝑏</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𝑛𝑥</m:t>
                                      </m:r>
                                    </m:e>
                                  </m:d>
                                </m:e>
                              </m:func>
                            </m:e>
                          </m:d>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𝑗𝑛𝑥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𝑗𝑛𝑥</m:t>
                                          </m:r>
                                        </m:e>
                                      </m:d>
                                    </m:e>
                                  </m:func>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𝑏</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𝑗𝑛𝑥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𝑗𝑛𝑥</m:t>
                                          </m:r>
                                        </m:e>
                                      </m:d>
                                    </m:e>
                                  </m:func>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e>
                          </m:d>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𝑏</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𝑗𝑛𝑥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𝑏</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 </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𝑗𝑛𝑥</m:t>
                                      </m:r>
                                    </m:e>
                                  </m:d>
                                </m:e>
                              </m:func>
                            </m:e>
                          </m:d>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𝑐</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𝑗𝑛𝑥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𝑐</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𝑗𝑛𝑥</m:t>
                                  </m:r>
                                </m:e>
                              </m:d>
                            </m:e>
                          </m:func>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03CB032C-D981-FA88-5FAE-945805069830}"/>
                  </a:ext>
                </a:extLst>
              </p:cNvPr>
              <p:cNvSpPr txBox="1">
                <a:spLocks noRot="1" noChangeAspect="1" noMove="1" noResize="1" noEditPoints="1" noAdjustHandles="1" noChangeArrowheads="1" noChangeShapeType="1" noTextEdit="1"/>
              </p:cNvSpPr>
              <p:nvPr/>
            </p:nvSpPr>
            <p:spPr>
              <a:xfrm>
                <a:off x="-87039" y="2461248"/>
                <a:ext cx="12366078" cy="1829412"/>
              </a:xfrm>
              <a:prstGeom prst="rect">
                <a:avLst/>
              </a:prstGeom>
              <a:blipFill>
                <a:blip r:embed="rId6"/>
                <a:stretch>
                  <a:fillRect t="-52414" b="-76552"/>
                </a:stretch>
              </a:blipFill>
            </p:spPr>
            <p:txBody>
              <a:bodyPr/>
              <a:lstStyle/>
              <a:p>
                <a:r>
                  <a:rPr lang="zh-CN" altLang="en-US">
                    <a:noFill/>
                  </a:rPr>
                  <a:t> </a:t>
                </a:r>
              </a:p>
            </p:txBody>
          </p:sp>
        </mc:Fallback>
      </mc:AlternateContent>
      <p:sp>
        <p:nvSpPr>
          <p:cNvPr id="10" name="圆角矩形 9">
            <a:extLst>
              <a:ext uri="{FF2B5EF4-FFF2-40B4-BE49-F238E27FC236}">
                <a16:creationId xmlns:a16="http://schemas.microsoft.com/office/drawing/2014/main" id="{26F840FB-69BD-1EF1-5B94-F01C2CB646BA}"/>
              </a:ext>
            </a:extLst>
          </p:cNvPr>
          <p:cNvSpPr/>
          <p:nvPr/>
        </p:nvSpPr>
        <p:spPr>
          <a:xfrm>
            <a:off x="1472665" y="3429000"/>
            <a:ext cx="1193533" cy="70023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65A8AA0-B2B1-90B8-2977-1BCB7957A70F}"/>
                  </a:ext>
                </a:extLst>
              </p:cNvPr>
              <p:cNvSpPr txBox="1"/>
              <p:nvPr/>
            </p:nvSpPr>
            <p:spPr>
              <a:xfrm>
                <a:off x="1805263" y="4090605"/>
                <a:ext cx="50802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𝑐</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F65A8AA0-B2B1-90B8-2977-1BCB7957A70F}"/>
                  </a:ext>
                </a:extLst>
              </p:cNvPr>
              <p:cNvSpPr txBox="1">
                <a:spLocks noRot="1" noChangeAspect="1" noMove="1" noResize="1" noEditPoints="1" noAdjustHandles="1" noChangeArrowheads="1" noChangeShapeType="1" noTextEdit="1"/>
              </p:cNvSpPr>
              <p:nvPr/>
            </p:nvSpPr>
            <p:spPr>
              <a:xfrm>
                <a:off x="1805263" y="4090605"/>
                <a:ext cx="508023" cy="400110"/>
              </a:xfrm>
              <a:prstGeom prst="rect">
                <a:avLst/>
              </a:prstGeom>
              <a:blipFill>
                <a:blip r:embed="rId7"/>
                <a:stretch>
                  <a:fillRect/>
                </a:stretch>
              </a:blipFill>
            </p:spPr>
            <p:txBody>
              <a:bodyPr/>
              <a:lstStyle/>
              <a:p>
                <a:r>
                  <a:rPr lang="zh-CN" altLang="en-US">
                    <a:noFill/>
                  </a:rPr>
                  <a:t> </a:t>
                </a:r>
              </a:p>
            </p:txBody>
          </p:sp>
        </mc:Fallback>
      </mc:AlternateContent>
      <p:sp>
        <p:nvSpPr>
          <p:cNvPr id="12" name="圆角矩形 11">
            <a:extLst>
              <a:ext uri="{FF2B5EF4-FFF2-40B4-BE49-F238E27FC236}">
                <a16:creationId xmlns:a16="http://schemas.microsoft.com/office/drawing/2014/main" id="{0467A059-D024-56F8-B212-E0EEC8F86C81}"/>
              </a:ext>
            </a:extLst>
          </p:cNvPr>
          <p:cNvSpPr/>
          <p:nvPr/>
        </p:nvSpPr>
        <p:spPr>
          <a:xfrm>
            <a:off x="3928408" y="3429000"/>
            <a:ext cx="1298110" cy="700238"/>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CDCA779-944A-016F-F9A7-DEA5A701779C}"/>
                  </a:ext>
                </a:extLst>
              </p:cNvPr>
              <p:cNvSpPr txBox="1"/>
              <p:nvPr/>
            </p:nvSpPr>
            <p:spPr>
              <a:xfrm>
                <a:off x="4259706" y="4090605"/>
                <a:ext cx="64427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𝑐</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9CDCA779-944A-016F-F9A7-DEA5A701779C}"/>
                  </a:ext>
                </a:extLst>
              </p:cNvPr>
              <p:cNvSpPr txBox="1">
                <a:spLocks noRot="1" noChangeAspect="1" noMove="1" noResize="1" noEditPoints="1" noAdjustHandles="1" noChangeArrowheads="1" noChangeShapeType="1" noTextEdit="1"/>
              </p:cNvSpPr>
              <p:nvPr/>
            </p:nvSpPr>
            <p:spPr>
              <a:xfrm>
                <a:off x="4259706" y="4090605"/>
                <a:ext cx="644279" cy="400110"/>
              </a:xfrm>
              <a:prstGeom prst="rect">
                <a:avLst/>
              </a:prstGeom>
              <a:blipFill>
                <a:blip r:embed="rId8"/>
                <a:stretch>
                  <a:fillRect/>
                </a:stretch>
              </a:blipFill>
            </p:spPr>
            <p:txBody>
              <a:bodyPr/>
              <a:lstStyle/>
              <a:p>
                <a:r>
                  <a:rPr lang="zh-CN" altLang="en-US">
                    <a:noFill/>
                  </a:rPr>
                  <a:t> </a:t>
                </a:r>
              </a:p>
            </p:txBody>
          </p:sp>
        </mc:Fallback>
      </mc:AlternateContent>
      <p:sp>
        <p:nvSpPr>
          <p:cNvPr id="15" name="右箭头 14">
            <a:extLst>
              <a:ext uri="{FF2B5EF4-FFF2-40B4-BE49-F238E27FC236}">
                <a16:creationId xmlns:a16="http://schemas.microsoft.com/office/drawing/2014/main" id="{2FDCE16D-9B45-5D2E-B4C8-FE9793DBBE70}"/>
              </a:ext>
            </a:extLst>
          </p:cNvPr>
          <p:cNvSpPr/>
          <p:nvPr/>
        </p:nvSpPr>
        <p:spPr>
          <a:xfrm>
            <a:off x="1260909" y="5291196"/>
            <a:ext cx="356135" cy="462012"/>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C1686A4-8985-8339-983D-42BA13793FAF}"/>
                  </a:ext>
                </a:extLst>
              </p:cNvPr>
              <p:cNvSpPr txBox="1"/>
              <p:nvPr/>
            </p:nvSpPr>
            <p:spPr>
              <a:xfrm>
                <a:off x="2050180" y="5056434"/>
                <a:ext cx="2989793" cy="93153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𝑐</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nary>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𝑗𝑛𝑥</m:t>
                              </m:r>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8C1686A4-8985-8339-983D-42BA13793FAF}"/>
                  </a:ext>
                </a:extLst>
              </p:cNvPr>
              <p:cNvSpPr txBox="1">
                <a:spLocks noRot="1" noChangeAspect="1" noMove="1" noResize="1" noEditPoints="1" noAdjustHandles="1" noChangeArrowheads="1" noChangeShapeType="1" noTextEdit="1"/>
              </p:cNvSpPr>
              <p:nvPr/>
            </p:nvSpPr>
            <p:spPr>
              <a:xfrm>
                <a:off x="2050180" y="5056434"/>
                <a:ext cx="2989793" cy="931537"/>
              </a:xfrm>
              <a:prstGeom prst="rect">
                <a:avLst/>
              </a:prstGeom>
              <a:blipFill>
                <a:blip r:embed="rId9"/>
                <a:stretch>
                  <a:fillRect t="-101333" b="-154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C3EA269-5031-F480-3AB5-5BE477E41B27}"/>
                  </a:ext>
                </a:extLst>
              </p:cNvPr>
              <p:cNvSpPr txBox="1"/>
              <p:nvPr/>
            </p:nvSpPr>
            <p:spPr>
              <a:xfrm>
                <a:off x="5226518" y="5258412"/>
                <a:ext cx="5809026" cy="52758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这里要求是周期函数，且</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𝑇</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，频率</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𝑇</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DC3EA269-5031-F480-3AB5-5BE477E41B27}"/>
                  </a:ext>
                </a:extLst>
              </p:cNvPr>
              <p:cNvSpPr txBox="1">
                <a:spLocks noRot="1" noChangeAspect="1" noMove="1" noResize="1" noEditPoints="1" noAdjustHandles="1" noChangeArrowheads="1" noChangeShapeType="1" noTextEdit="1"/>
              </p:cNvSpPr>
              <p:nvPr/>
            </p:nvSpPr>
            <p:spPr>
              <a:xfrm>
                <a:off x="5226518" y="5258412"/>
                <a:ext cx="5809026" cy="527580"/>
              </a:xfrm>
              <a:prstGeom prst="rect">
                <a:avLst/>
              </a:prstGeom>
              <a:blipFill>
                <a:blip r:embed="rId10"/>
                <a:stretch>
                  <a:fillRect l="-109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D880F64-CA6E-3979-0C33-304551D478F9}"/>
                  </a:ext>
                </a:extLst>
              </p:cNvPr>
              <p:cNvSpPr txBox="1"/>
              <p:nvPr/>
            </p:nvSpPr>
            <p:spPr>
              <a:xfrm>
                <a:off x="6323925" y="4290660"/>
                <a:ext cx="4807149" cy="783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𝑐</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𝑏</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𝜋</m:t>
                              </m:r>
                            </m:sub>
                            <m:sup>
                              <m:r>
                                <a:rPr kumimoji="1" lang="en-US" altLang="zh-CN" sz="2000" i="1">
                                  <a:solidFill>
                                    <a:schemeClr val="bg1"/>
                                  </a:solidFill>
                                  <a:latin typeface="Cambria Math" panose="02040503050406030204" pitchFamily="18" charset="0"/>
                                  <a:ea typeface="Microsoft YaHei" panose="020B0503020204020204" pitchFamily="34" charset="-122"/>
                                </a:rPr>
                                <m:t>𝜋</m:t>
                              </m:r>
                            </m:sup>
                            <m:e>
                              <m:r>
                                <a:rPr kumimoji="1" lang="en-US" altLang="zh-CN" sz="2000" i="1">
                                  <a:solidFill>
                                    <a:schemeClr val="bg1"/>
                                  </a:solidFill>
                                  <a:latin typeface="Cambria Math" panose="02040503050406030204" pitchFamily="18" charset="0"/>
                                  <a:ea typeface="Microsoft YaHei" panose="020B0503020204020204" pitchFamily="34" charset="-122"/>
                                </a:rPr>
                                <m:t>𝑓</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𝑥</m:t>
                                  </m:r>
                                </m:e>
                              </m:d>
                              <m:r>
                                <a:rPr kumimoji="1" lang="en-US" altLang="zh-CN" sz="2000" i="1">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ED880F64-CA6E-3979-0C33-304551D478F9}"/>
                  </a:ext>
                </a:extLst>
              </p:cNvPr>
              <p:cNvSpPr txBox="1">
                <a:spLocks noRot="1" noChangeAspect="1" noMove="1" noResize="1" noEditPoints="1" noAdjustHandles="1" noChangeArrowheads="1" noChangeShapeType="1" noTextEdit="1"/>
              </p:cNvSpPr>
              <p:nvPr/>
            </p:nvSpPr>
            <p:spPr>
              <a:xfrm>
                <a:off x="6323925" y="4290660"/>
                <a:ext cx="4807149" cy="783869"/>
              </a:xfrm>
              <a:prstGeom prst="rect">
                <a:avLst/>
              </a:prstGeom>
              <a:blipFill>
                <a:blip r:embed="rId11"/>
                <a:stretch>
                  <a:fillRect t="-153968" b="-2269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6296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3FB76-CCC0-FF50-DA4D-3E7FF1709CB2}"/>
              </a:ext>
            </a:extLst>
          </p:cNvPr>
          <p:cNvSpPr>
            <a:spLocks noGrp="1"/>
          </p:cNvSpPr>
          <p:nvPr>
            <p:ph type="title"/>
          </p:nvPr>
        </p:nvSpPr>
        <p:spPr/>
        <p:txBody>
          <a:bodyPr/>
          <a:lstStyle/>
          <a:p>
            <a:r>
              <a:rPr kumimoji="1" lang="en-US" altLang="zh-CN" dirty="0"/>
              <a:t>Fourier Transformation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CA01FDA-B131-329F-582D-85A88C035F27}"/>
                  </a:ext>
                </a:extLst>
              </p:cNvPr>
              <p:cNvSpPr txBox="1"/>
              <p:nvPr/>
            </p:nvSpPr>
            <p:spPr>
              <a:xfrm>
                <a:off x="972152" y="1578543"/>
                <a:ext cx="6957033" cy="1614096"/>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如果一个函数没有周期，意味着周期</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假设一个函数周期为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𝑇</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，频率为</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𝑇</m:t>
                        </m:r>
                      </m:den>
                    </m:f>
                  </m:oMath>
                </a14:m>
                <a:r>
                  <a:rPr kumimoji="1" lang="zh-CN" altLang="en-US" sz="2000" dirty="0">
                    <a:solidFill>
                      <a:schemeClr val="bg1"/>
                    </a:solidFill>
                    <a:latin typeface="Microsoft YaHei" panose="020B0503020204020204" pitchFamily="34" charset="-122"/>
                    <a:ea typeface="Microsoft YaHei" panose="020B0503020204020204" pitchFamily="34" charset="-122"/>
                  </a:rPr>
                  <a:t>，那么</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现在，让</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，则</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，谐波的频率就是连续变量</a:t>
                </a:r>
              </a:p>
            </p:txBody>
          </p:sp>
        </mc:Choice>
        <mc:Fallback xmlns="">
          <p:sp>
            <p:nvSpPr>
              <p:cNvPr id="3" name="文本框 2">
                <a:extLst>
                  <a:ext uri="{FF2B5EF4-FFF2-40B4-BE49-F238E27FC236}">
                    <a16:creationId xmlns:a16="http://schemas.microsoft.com/office/drawing/2014/main" id="{BCA01FDA-B131-329F-582D-85A88C035F27}"/>
                  </a:ext>
                </a:extLst>
              </p:cNvPr>
              <p:cNvSpPr txBox="1">
                <a:spLocks noRot="1" noChangeAspect="1" noMove="1" noResize="1" noEditPoints="1" noAdjustHandles="1" noChangeArrowheads="1" noChangeShapeType="1" noTextEdit="1"/>
              </p:cNvSpPr>
              <p:nvPr/>
            </p:nvSpPr>
            <p:spPr>
              <a:xfrm>
                <a:off x="972152" y="1578543"/>
                <a:ext cx="6957033" cy="1614096"/>
              </a:xfrm>
              <a:prstGeom prst="rect">
                <a:avLst/>
              </a:prstGeom>
              <a:blipFill>
                <a:blip r:embed="rId2"/>
                <a:stretch>
                  <a:fillRect l="-729"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7699336-17B9-9C49-C19F-4F5B20168936}"/>
                  </a:ext>
                </a:extLst>
              </p:cNvPr>
              <p:cNvSpPr txBox="1"/>
              <p:nvPr/>
            </p:nvSpPr>
            <p:spPr>
              <a:xfrm>
                <a:off x="6527584" y="1944302"/>
                <a:ext cx="3418628" cy="93153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𝑐</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nary>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𝑗𝑛</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B7699336-17B9-9C49-C19F-4F5B20168936}"/>
                  </a:ext>
                </a:extLst>
              </p:cNvPr>
              <p:cNvSpPr txBox="1">
                <a:spLocks noRot="1" noChangeAspect="1" noMove="1" noResize="1" noEditPoints="1" noAdjustHandles="1" noChangeArrowheads="1" noChangeShapeType="1" noTextEdit="1"/>
              </p:cNvSpPr>
              <p:nvPr/>
            </p:nvSpPr>
            <p:spPr>
              <a:xfrm>
                <a:off x="6527584" y="1944302"/>
                <a:ext cx="3418628" cy="931537"/>
              </a:xfrm>
              <a:prstGeom prst="rect">
                <a:avLst/>
              </a:prstGeom>
              <a:blipFill>
                <a:blip r:embed="rId3"/>
                <a:stretch>
                  <a:fillRect t="-104054" b="-156757"/>
                </a:stretch>
              </a:blipFill>
            </p:spPr>
            <p:txBody>
              <a:bodyPr/>
              <a:lstStyle/>
              <a:p>
                <a:r>
                  <a:rPr lang="zh-CN" altLang="en-US">
                    <a:noFill/>
                  </a:rPr>
                  <a:t> </a:t>
                </a:r>
              </a:p>
            </p:txBody>
          </p:sp>
        </mc:Fallback>
      </mc:AlternateContent>
      <p:cxnSp>
        <p:nvCxnSpPr>
          <p:cNvPr id="6" name="直线箭头连接符 5">
            <a:extLst>
              <a:ext uri="{FF2B5EF4-FFF2-40B4-BE49-F238E27FC236}">
                <a16:creationId xmlns:a16="http://schemas.microsoft.com/office/drawing/2014/main" id="{F7777A26-E795-1B08-1FAF-9FC0667FBDE7}"/>
              </a:ext>
            </a:extLst>
          </p:cNvPr>
          <p:cNvCxnSpPr/>
          <p:nvPr/>
        </p:nvCxnSpPr>
        <p:spPr>
          <a:xfrm>
            <a:off x="567891" y="5390147"/>
            <a:ext cx="515914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线箭头连接符 7">
            <a:extLst>
              <a:ext uri="{FF2B5EF4-FFF2-40B4-BE49-F238E27FC236}">
                <a16:creationId xmlns:a16="http://schemas.microsoft.com/office/drawing/2014/main" id="{73567BCE-2D3E-639B-2684-1B24C4C88446}"/>
              </a:ext>
            </a:extLst>
          </p:cNvPr>
          <p:cNvCxnSpPr/>
          <p:nvPr/>
        </p:nvCxnSpPr>
        <p:spPr>
          <a:xfrm flipV="1">
            <a:off x="972152" y="3330341"/>
            <a:ext cx="0" cy="243519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5581401-5BCB-E9DA-493F-6FCD17A6AFD5}"/>
                  </a:ext>
                </a:extLst>
              </p:cNvPr>
              <p:cNvSpPr txBox="1"/>
              <p:nvPr/>
            </p:nvSpPr>
            <p:spPr>
              <a:xfrm>
                <a:off x="5679696" y="5190092"/>
                <a:ext cx="45159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𝜔</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B5581401-5BCB-E9DA-493F-6FCD17A6AFD5}"/>
                  </a:ext>
                </a:extLst>
              </p:cNvPr>
              <p:cNvSpPr txBox="1">
                <a:spLocks noRot="1" noChangeAspect="1" noMove="1" noResize="1" noEditPoints="1" noAdjustHandles="1" noChangeArrowheads="1" noChangeShapeType="1" noTextEdit="1"/>
              </p:cNvSpPr>
              <p:nvPr/>
            </p:nvSpPr>
            <p:spPr>
              <a:xfrm>
                <a:off x="5679696" y="5190092"/>
                <a:ext cx="451597" cy="400110"/>
              </a:xfrm>
              <a:prstGeom prst="rect">
                <a:avLst/>
              </a:prstGeom>
              <a:blipFill>
                <a:blip r:embed="rId4"/>
                <a:stretch>
                  <a:fillRect/>
                </a:stretch>
              </a:blipFill>
            </p:spPr>
            <p:txBody>
              <a:bodyPr/>
              <a:lstStyle/>
              <a:p>
                <a:r>
                  <a:rPr lang="zh-CN" altLang="en-US">
                    <a:noFill/>
                  </a:rPr>
                  <a:t> </a:t>
                </a:r>
              </a:p>
            </p:txBody>
          </p:sp>
        </mc:Fallback>
      </mc:AlternateContent>
      <p:cxnSp>
        <p:nvCxnSpPr>
          <p:cNvPr id="11" name="直线连接符 10">
            <a:extLst>
              <a:ext uri="{FF2B5EF4-FFF2-40B4-BE49-F238E27FC236}">
                <a16:creationId xmlns:a16="http://schemas.microsoft.com/office/drawing/2014/main" id="{5426B252-02CE-BEE2-5E71-0FF24ADF6AF1}"/>
              </a:ext>
            </a:extLst>
          </p:cNvPr>
          <p:cNvCxnSpPr>
            <a:cxnSpLocks/>
          </p:cNvCxnSpPr>
          <p:nvPr/>
        </p:nvCxnSpPr>
        <p:spPr>
          <a:xfrm flipV="1">
            <a:off x="1684420" y="4254366"/>
            <a:ext cx="0" cy="1135781"/>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392BAE7-94E4-8B5D-7E36-8B0CFE9A6A2D}"/>
                  </a:ext>
                </a:extLst>
              </p:cNvPr>
              <p:cNvSpPr txBox="1"/>
              <p:nvPr/>
            </p:nvSpPr>
            <p:spPr>
              <a:xfrm>
                <a:off x="1352744" y="5390147"/>
                <a:ext cx="56560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F392BAE7-94E4-8B5D-7E36-8B0CFE9A6A2D}"/>
                  </a:ext>
                </a:extLst>
              </p:cNvPr>
              <p:cNvSpPr txBox="1">
                <a:spLocks noRot="1" noChangeAspect="1" noMove="1" noResize="1" noEditPoints="1" noAdjustHandles="1" noChangeArrowheads="1" noChangeShapeType="1" noTextEdit="1"/>
              </p:cNvSpPr>
              <p:nvPr/>
            </p:nvSpPr>
            <p:spPr>
              <a:xfrm>
                <a:off x="1352744" y="5390147"/>
                <a:ext cx="565604" cy="400110"/>
              </a:xfrm>
              <a:prstGeom prst="rect">
                <a:avLst/>
              </a:prstGeom>
              <a:blipFill>
                <a:blip r:embed="rId5"/>
                <a:stretch>
                  <a:fillRect/>
                </a:stretch>
              </a:blipFill>
            </p:spPr>
            <p:txBody>
              <a:bodyPr/>
              <a:lstStyle/>
              <a:p>
                <a:r>
                  <a:rPr lang="zh-CN" altLang="en-US">
                    <a:noFill/>
                  </a:rPr>
                  <a:t> </a:t>
                </a:r>
              </a:p>
            </p:txBody>
          </p:sp>
        </mc:Fallback>
      </mc:AlternateContent>
      <p:cxnSp>
        <p:nvCxnSpPr>
          <p:cNvPr id="13" name="直线连接符 12">
            <a:extLst>
              <a:ext uri="{FF2B5EF4-FFF2-40B4-BE49-F238E27FC236}">
                <a16:creationId xmlns:a16="http://schemas.microsoft.com/office/drawing/2014/main" id="{F9D3EAA0-341E-71BE-493F-6B818B5F73D0}"/>
              </a:ext>
            </a:extLst>
          </p:cNvPr>
          <p:cNvCxnSpPr>
            <a:cxnSpLocks/>
          </p:cNvCxnSpPr>
          <p:nvPr/>
        </p:nvCxnSpPr>
        <p:spPr>
          <a:xfrm flipV="1">
            <a:off x="2395085" y="4547937"/>
            <a:ext cx="0" cy="842210"/>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 name="直线连接符 13">
            <a:extLst>
              <a:ext uri="{FF2B5EF4-FFF2-40B4-BE49-F238E27FC236}">
                <a16:creationId xmlns:a16="http://schemas.microsoft.com/office/drawing/2014/main" id="{545E3885-8713-4BCC-6E59-A7D837BD4E79}"/>
              </a:ext>
            </a:extLst>
          </p:cNvPr>
          <p:cNvCxnSpPr>
            <a:cxnSpLocks/>
          </p:cNvCxnSpPr>
          <p:nvPr/>
        </p:nvCxnSpPr>
        <p:spPr>
          <a:xfrm flipV="1">
            <a:off x="3105750" y="3946358"/>
            <a:ext cx="41711" cy="1443789"/>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 name="直线连接符 14">
            <a:extLst>
              <a:ext uri="{FF2B5EF4-FFF2-40B4-BE49-F238E27FC236}">
                <a16:creationId xmlns:a16="http://schemas.microsoft.com/office/drawing/2014/main" id="{9752AB6C-5320-68EA-6BDC-684A98E26576}"/>
              </a:ext>
            </a:extLst>
          </p:cNvPr>
          <p:cNvCxnSpPr>
            <a:cxnSpLocks/>
          </p:cNvCxnSpPr>
          <p:nvPr/>
        </p:nvCxnSpPr>
        <p:spPr>
          <a:xfrm flipV="1">
            <a:off x="3816415" y="4969042"/>
            <a:ext cx="0" cy="421105"/>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直线连接符 15">
            <a:extLst>
              <a:ext uri="{FF2B5EF4-FFF2-40B4-BE49-F238E27FC236}">
                <a16:creationId xmlns:a16="http://schemas.microsoft.com/office/drawing/2014/main" id="{3761B69E-F761-FAA8-3596-B43BD0E05C06}"/>
              </a:ext>
            </a:extLst>
          </p:cNvPr>
          <p:cNvCxnSpPr>
            <a:cxnSpLocks/>
          </p:cNvCxnSpPr>
          <p:nvPr/>
        </p:nvCxnSpPr>
        <p:spPr>
          <a:xfrm flipV="1">
            <a:off x="4527080" y="4547937"/>
            <a:ext cx="0" cy="842210"/>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 name="直线连接符 16">
            <a:extLst>
              <a:ext uri="{FF2B5EF4-FFF2-40B4-BE49-F238E27FC236}">
                <a16:creationId xmlns:a16="http://schemas.microsoft.com/office/drawing/2014/main" id="{C431C2B0-6AB1-CB0C-22C7-49BCEFBA577A}"/>
              </a:ext>
            </a:extLst>
          </p:cNvPr>
          <p:cNvCxnSpPr>
            <a:cxnSpLocks/>
          </p:cNvCxnSpPr>
          <p:nvPr/>
        </p:nvCxnSpPr>
        <p:spPr>
          <a:xfrm flipV="1">
            <a:off x="5237746" y="3429000"/>
            <a:ext cx="0" cy="1961147"/>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AE638903-BD44-22F3-4A7B-935EE596DF95}"/>
              </a:ext>
            </a:extLst>
          </p:cNvPr>
          <p:cNvSpPr txBox="1"/>
          <p:nvPr/>
        </p:nvSpPr>
        <p:spPr>
          <a:xfrm>
            <a:off x="1155032" y="3551722"/>
            <a:ext cx="198002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周期函数的频谱</a:t>
            </a:r>
          </a:p>
        </p:txBody>
      </p:sp>
      <p:cxnSp>
        <p:nvCxnSpPr>
          <p:cNvPr id="25" name="直线连接符 24">
            <a:extLst>
              <a:ext uri="{FF2B5EF4-FFF2-40B4-BE49-F238E27FC236}">
                <a16:creationId xmlns:a16="http://schemas.microsoft.com/office/drawing/2014/main" id="{9E925C45-991F-019E-5E53-A964A6CB8361}"/>
              </a:ext>
            </a:extLst>
          </p:cNvPr>
          <p:cNvCxnSpPr/>
          <p:nvPr/>
        </p:nvCxnSpPr>
        <p:spPr>
          <a:xfrm flipH="1">
            <a:off x="972152" y="4254366"/>
            <a:ext cx="712268" cy="0"/>
          </a:xfrm>
          <a:prstGeom prst="line">
            <a:avLst/>
          </a:prstGeom>
          <a:ln>
            <a:solidFill>
              <a:schemeClr val="accent1">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88A9F87-516B-556B-6BEB-E7EA7F7F9A87}"/>
                  </a:ext>
                </a:extLst>
              </p:cNvPr>
              <p:cNvSpPr txBox="1"/>
              <p:nvPr/>
            </p:nvSpPr>
            <p:spPr>
              <a:xfrm>
                <a:off x="390679" y="4034849"/>
                <a:ext cx="49199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𝑐</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6" name="文本框 25">
                <a:extLst>
                  <a:ext uri="{FF2B5EF4-FFF2-40B4-BE49-F238E27FC236}">
                    <a16:creationId xmlns:a16="http://schemas.microsoft.com/office/drawing/2014/main" id="{C88A9F87-516B-556B-6BEB-E7EA7F7F9A87}"/>
                  </a:ext>
                </a:extLst>
              </p:cNvPr>
              <p:cNvSpPr txBox="1">
                <a:spLocks noRot="1" noChangeAspect="1" noMove="1" noResize="1" noEditPoints="1" noAdjustHandles="1" noChangeArrowheads="1" noChangeShapeType="1" noTextEdit="1"/>
              </p:cNvSpPr>
              <p:nvPr/>
            </p:nvSpPr>
            <p:spPr>
              <a:xfrm>
                <a:off x="390679" y="4034849"/>
                <a:ext cx="491993" cy="400110"/>
              </a:xfrm>
              <a:prstGeom prst="rect">
                <a:avLst/>
              </a:prstGeom>
              <a:blipFill>
                <a:blip r:embed="rId6"/>
                <a:stretch>
                  <a:fillRect/>
                </a:stretch>
              </a:blipFill>
            </p:spPr>
            <p:txBody>
              <a:bodyPr/>
              <a:lstStyle/>
              <a:p>
                <a:r>
                  <a:rPr lang="zh-CN" altLang="en-US">
                    <a:noFill/>
                  </a:rPr>
                  <a:t> </a:t>
                </a:r>
              </a:p>
            </p:txBody>
          </p:sp>
        </mc:Fallback>
      </mc:AlternateContent>
      <p:sp>
        <p:nvSpPr>
          <p:cNvPr id="27" name="右箭头 26">
            <a:extLst>
              <a:ext uri="{FF2B5EF4-FFF2-40B4-BE49-F238E27FC236}">
                <a16:creationId xmlns:a16="http://schemas.microsoft.com/office/drawing/2014/main" id="{473BDBA0-C846-107E-A7FA-2313EC172982}"/>
              </a:ext>
            </a:extLst>
          </p:cNvPr>
          <p:cNvSpPr/>
          <p:nvPr/>
        </p:nvSpPr>
        <p:spPr>
          <a:xfrm>
            <a:off x="5679696" y="3647975"/>
            <a:ext cx="595976" cy="586929"/>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5FA1E8E-00C4-B1D8-10B2-F81E25112E13}"/>
                  </a:ext>
                </a:extLst>
              </p:cNvPr>
              <p:cNvSpPr txBox="1"/>
              <p:nvPr/>
            </p:nvSpPr>
            <p:spPr>
              <a:xfrm>
                <a:off x="7812228" y="4815407"/>
                <a:ext cx="1755096"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𝑐</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8" name="文本框 27">
                <a:extLst>
                  <a:ext uri="{FF2B5EF4-FFF2-40B4-BE49-F238E27FC236}">
                    <a16:creationId xmlns:a16="http://schemas.microsoft.com/office/drawing/2014/main" id="{75FA1E8E-00C4-B1D8-10B2-F81E25112E13}"/>
                  </a:ext>
                </a:extLst>
              </p:cNvPr>
              <p:cNvSpPr txBox="1">
                <a:spLocks noRot="1" noChangeAspect="1" noMove="1" noResize="1" noEditPoints="1" noAdjustHandles="1" noChangeArrowheads="1" noChangeShapeType="1" noTextEdit="1"/>
              </p:cNvSpPr>
              <p:nvPr/>
            </p:nvSpPr>
            <p:spPr>
              <a:xfrm>
                <a:off x="7812228" y="4815407"/>
                <a:ext cx="1755096" cy="400110"/>
              </a:xfrm>
              <a:prstGeom prst="rect">
                <a:avLst/>
              </a:prstGeom>
              <a:blipFill>
                <a:blip r:embed="rId7"/>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601B1E3B-0C88-231E-1D84-CA015F2633E4}"/>
              </a:ext>
            </a:extLst>
          </p:cNvPr>
          <p:cNvSpPr txBox="1"/>
          <p:nvPr/>
        </p:nvSpPr>
        <p:spPr>
          <a:xfrm>
            <a:off x="5659272" y="3802939"/>
            <a:ext cx="492443" cy="276999"/>
          </a:xfrm>
          <a:prstGeom prst="rect">
            <a:avLst/>
          </a:prstGeom>
          <a:noFill/>
        </p:spPr>
        <p:txBody>
          <a:bodyPr wrap="none" rtlCol="0">
            <a:spAutoFit/>
          </a:bodyPr>
          <a:lstStyle/>
          <a:p>
            <a:pPr algn="l"/>
            <a:r>
              <a:rPr kumimoji="1" lang="zh-CN" altLang="en-US" sz="1200" dirty="0">
                <a:solidFill>
                  <a:schemeClr val="bg1"/>
                </a:solidFill>
                <a:latin typeface="Microsoft YaHei" panose="020B0503020204020204" pitchFamily="34" charset="-122"/>
                <a:ea typeface="Microsoft YaHei" panose="020B0503020204020204" pitchFamily="34" charset="-122"/>
              </a:rPr>
              <a:t>连续</a:t>
            </a:r>
          </a:p>
        </p:txBody>
      </p:sp>
      <p:cxnSp>
        <p:nvCxnSpPr>
          <p:cNvPr id="30" name="直线箭头连接符 29">
            <a:extLst>
              <a:ext uri="{FF2B5EF4-FFF2-40B4-BE49-F238E27FC236}">
                <a16:creationId xmlns:a16="http://schemas.microsoft.com/office/drawing/2014/main" id="{A2155982-C480-C1FB-CBBC-3612E6F990F9}"/>
              </a:ext>
            </a:extLst>
          </p:cNvPr>
          <p:cNvCxnSpPr/>
          <p:nvPr/>
        </p:nvCxnSpPr>
        <p:spPr>
          <a:xfrm>
            <a:off x="6110207" y="5415572"/>
            <a:ext cx="515914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线箭头连接符 30">
            <a:extLst>
              <a:ext uri="{FF2B5EF4-FFF2-40B4-BE49-F238E27FC236}">
                <a16:creationId xmlns:a16="http://schemas.microsoft.com/office/drawing/2014/main" id="{295646DE-E178-538C-DF3D-9B818D90B02C}"/>
              </a:ext>
            </a:extLst>
          </p:cNvPr>
          <p:cNvCxnSpPr/>
          <p:nvPr/>
        </p:nvCxnSpPr>
        <p:spPr>
          <a:xfrm flipV="1">
            <a:off x="6514468" y="3355766"/>
            <a:ext cx="0" cy="243519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2746BBA-E6F0-DCF7-4A89-A574C90D48FC}"/>
                  </a:ext>
                </a:extLst>
              </p:cNvPr>
              <p:cNvSpPr txBox="1"/>
              <p:nvPr/>
            </p:nvSpPr>
            <p:spPr>
              <a:xfrm>
                <a:off x="11222012" y="5215517"/>
                <a:ext cx="45159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𝜔</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2" name="文本框 31">
                <a:extLst>
                  <a:ext uri="{FF2B5EF4-FFF2-40B4-BE49-F238E27FC236}">
                    <a16:creationId xmlns:a16="http://schemas.microsoft.com/office/drawing/2014/main" id="{42746BBA-E6F0-DCF7-4A89-A574C90D48FC}"/>
                  </a:ext>
                </a:extLst>
              </p:cNvPr>
              <p:cNvSpPr txBox="1">
                <a:spLocks noRot="1" noChangeAspect="1" noMove="1" noResize="1" noEditPoints="1" noAdjustHandles="1" noChangeArrowheads="1" noChangeShapeType="1" noTextEdit="1"/>
              </p:cNvSpPr>
              <p:nvPr/>
            </p:nvSpPr>
            <p:spPr>
              <a:xfrm>
                <a:off x="11222012" y="5215517"/>
                <a:ext cx="451597" cy="400110"/>
              </a:xfrm>
              <a:prstGeom prst="rect">
                <a:avLst/>
              </a:prstGeom>
              <a:blipFill>
                <a:blip r:embed="rId8"/>
                <a:stretch>
                  <a:fillRect/>
                </a:stretch>
              </a:blipFill>
            </p:spPr>
            <p:txBody>
              <a:bodyPr/>
              <a:lstStyle/>
              <a:p>
                <a:r>
                  <a:rPr lang="zh-CN" altLang="en-US">
                    <a:noFill/>
                  </a:rPr>
                  <a:t> </a:t>
                </a:r>
              </a:p>
            </p:txBody>
          </p:sp>
        </mc:Fallback>
      </mc:AlternateContent>
      <p:sp>
        <p:nvSpPr>
          <p:cNvPr id="33" name="任意形状 32">
            <a:extLst>
              <a:ext uri="{FF2B5EF4-FFF2-40B4-BE49-F238E27FC236}">
                <a16:creationId xmlns:a16="http://schemas.microsoft.com/office/drawing/2014/main" id="{58D72F49-AB89-6CFD-6FC6-6A2ABB450201}"/>
              </a:ext>
            </a:extLst>
          </p:cNvPr>
          <p:cNvSpPr/>
          <p:nvPr/>
        </p:nvSpPr>
        <p:spPr>
          <a:xfrm>
            <a:off x="6836229" y="3901440"/>
            <a:ext cx="3944982" cy="1393371"/>
          </a:xfrm>
          <a:custGeom>
            <a:avLst/>
            <a:gdLst>
              <a:gd name="connsiteX0" fmla="*/ 0 w 3944982"/>
              <a:gd name="connsiteY0" fmla="*/ 1358537 h 1393371"/>
              <a:gd name="connsiteX1" fmla="*/ 182880 w 3944982"/>
              <a:gd name="connsiteY1" fmla="*/ 1193074 h 1393371"/>
              <a:gd name="connsiteX2" fmla="*/ 304800 w 3944982"/>
              <a:gd name="connsiteY2" fmla="*/ 1088571 h 1393371"/>
              <a:gd name="connsiteX3" fmla="*/ 696685 w 3944982"/>
              <a:gd name="connsiteY3" fmla="*/ 714103 h 1393371"/>
              <a:gd name="connsiteX4" fmla="*/ 792480 w 3944982"/>
              <a:gd name="connsiteY4" fmla="*/ 627017 h 1393371"/>
              <a:gd name="connsiteX5" fmla="*/ 1018902 w 3944982"/>
              <a:gd name="connsiteY5" fmla="*/ 444137 h 1393371"/>
              <a:gd name="connsiteX6" fmla="*/ 1140822 w 3944982"/>
              <a:gd name="connsiteY6" fmla="*/ 339634 h 1393371"/>
              <a:gd name="connsiteX7" fmla="*/ 1201782 w 3944982"/>
              <a:gd name="connsiteY7" fmla="*/ 296091 h 1393371"/>
              <a:gd name="connsiteX8" fmla="*/ 1254034 w 3944982"/>
              <a:gd name="connsiteY8" fmla="*/ 252549 h 1393371"/>
              <a:gd name="connsiteX9" fmla="*/ 1419497 w 3944982"/>
              <a:gd name="connsiteY9" fmla="*/ 156754 h 1393371"/>
              <a:gd name="connsiteX10" fmla="*/ 1689462 w 3944982"/>
              <a:gd name="connsiteY10" fmla="*/ 52251 h 1393371"/>
              <a:gd name="connsiteX11" fmla="*/ 1976845 w 3944982"/>
              <a:gd name="connsiteY11" fmla="*/ 0 h 1393371"/>
              <a:gd name="connsiteX12" fmla="*/ 2168434 w 3944982"/>
              <a:gd name="connsiteY12" fmla="*/ 34834 h 1393371"/>
              <a:gd name="connsiteX13" fmla="*/ 2360022 w 3944982"/>
              <a:gd name="connsiteY13" fmla="*/ 165463 h 1393371"/>
              <a:gd name="connsiteX14" fmla="*/ 2455817 w 3944982"/>
              <a:gd name="connsiteY14" fmla="*/ 226423 h 1393371"/>
              <a:gd name="connsiteX15" fmla="*/ 2708365 w 3944982"/>
              <a:gd name="connsiteY15" fmla="*/ 478971 h 1393371"/>
              <a:gd name="connsiteX16" fmla="*/ 2769325 w 3944982"/>
              <a:gd name="connsiteY16" fmla="*/ 539931 h 1393371"/>
              <a:gd name="connsiteX17" fmla="*/ 2804160 w 3944982"/>
              <a:gd name="connsiteY17" fmla="*/ 583474 h 1393371"/>
              <a:gd name="connsiteX18" fmla="*/ 2830285 w 3944982"/>
              <a:gd name="connsiteY18" fmla="*/ 609600 h 1393371"/>
              <a:gd name="connsiteX19" fmla="*/ 2882537 w 3944982"/>
              <a:gd name="connsiteY19" fmla="*/ 679269 h 1393371"/>
              <a:gd name="connsiteX20" fmla="*/ 2934788 w 3944982"/>
              <a:gd name="connsiteY20" fmla="*/ 740229 h 1393371"/>
              <a:gd name="connsiteX21" fmla="*/ 2995748 w 3944982"/>
              <a:gd name="connsiteY21" fmla="*/ 792480 h 1393371"/>
              <a:gd name="connsiteX22" fmla="*/ 3030582 w 3944982"/>
              <a:gd name="connsiteY22" fmla="*/ 836023 h 1393371"/>
              <a:gd name="connsiteX23" fmla="*/ 3091542 w 3944982"/>
              <a:gd name="connsiteY23" fmla="*/ 879566 h 1393371"/>
              <a:gd name="connsiteX24" fmla="*/ 3126377 w 3944982"/>
              <a:gd name="connsiteY24" fmla="*/ 914400 h 1393371"/>
              <a:gd name="connsiteX25" fmla="*/ 3257005 w 3944982"/>
              <a:gd name="connsiteY25" fmla="*/ 1001486 h 1393371"/>
              <a:gd name="connsiteX26" fmla="*/ 3317965 w 3944982"/>
              <a:gd name="connsiteY26" fmla="*/ 1045029 h 1393371"/>
              <a:gd name="connsiteX27" fmla="*/ 3396342 w 3944982"/>
              <a:gd name="connsiteY27" fmla="*/ 1088571 h 1393371"/>
              <a:gd name="connsiteX28" fmla="*/ 3553097 w 3944982"/>
              <a:gd name="connsiteY28" fmla="*/ 1193074 h 1393371"/>
              <a:gd name="connsiteX29" fmla="*/ 3640182 w 3944982"/>
              <a:gd name="connsiteY29" fmla="*/ 1245326 h 1393371"/>
              <a:gd name="connsiteX30" fmla="*/ 3709851 w 3944982"/>
              <a:gd name="connsiteY30" fmla="*/ 1297577 h 1393371"/>
              <a:gd name="connsiteX31" fmla="*/ 3814354 w 3944982"/>
              <a:gd name="connsiteY31" fmla="*/ 1349829 h 1393371"/>
              <a:gd name="connsiteX32" fmla="*/ 3857897 w 3944982"/>
              <a:gd name="connsiteY32" fmla="*/ 1358537 h 1393371"/>
              <a:gd name="connsiteX33" fmla="*/ 3892731 w 3944982"/>
              <a:gd name="connsiteY33" fmla="*/ 1375954 h 1393371"/>
              <a:gd name="connsiteX34" fmla="*/ 3944982 w 3944982"/>
              <a:gd name="connsiteY34" fmla="*/ 1393371 h 139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944982" h="1393371">
                <a:moveTo>
                  <a:pt x="0" y="1358537"/>
                </a:moveTo>
                <a:lnTo>
                  <a:pt x="182880" y="1193074"/>
                </a:lnTo>
                <a:cubicBezTo>
                  <a:pt x="222949" y="1157584"/>
                  <a:pt x="266355" y="1125814"/>
                  <a:pt x="304800" y="1088571"/>
                </a:cubicBezTo>
                <a:cubicBezTo>
                  <a:pt x="555773" y="845441"/>
                  <a:pt x="514088" y="881484"/>
                  <a:pt x="696685" y="714103"/>
                </a:cubicBezTo>
                <a:cubicBezTo>
                  <a:pt x="728496" y="684943"/>
                  <a:pt x="759168" y="654451"/>
                  <a:pt x="792480" y="627017"/>
                </a:cubicBezTo>
                <a:cubicBezTo>
                  <a:pt x="910756" y="529613"/>
                  <a:pt x="918702" y="520760"/>
                  <a:pt x="1018902" y="444137"/>
                </a:cubicBezTo>
                <a:cubicBezTo>
                  <a:pt x="1286408" y="239575"/>
                  <a:pt x="916895" y="529112"/>
                  <a:pt x="1140822" y="339634"/>
                </a:cubicBezTo>
                <a:cubicBezTo>
                  <a:pt x="1159885" y="323504"/>
                  <a:pt x="1181989" y="311316"/>
                  <a:pt x="1201782" y="296091"/>
                </a:cubicBezTo>
                <a:cubicBezTo>
                  <a:pt x="1219752" y="282268"/>
                  <a:pt x="1235585" y="265727"/>
                  <a:pt x="1254034" y="252549"/>
                </a:cubicBezTo>
                <a:cubicBezTo>
                  <a:pt x="1291037" y="226118"/>
                  <a:pt x="1384012" y="173787"/>
                  <a:pt x="1419497" y="156754"/>
                </a:cubicBezTo>
                <a:cubicBezTo>
                  <a:pt x="1486687" y="124503"/>
                  <a:pt x="1621431" y="71149"/>
                  <a:pt x="1689462" y="52251"/>
                </a:cubicBezTo>
                <a:cubicBezTo>
                  <a:pt x="1792595" y="23603"/>
                  <a:pt x="1873786" y="14723"/>
                  <a:pt x="1976845" y="0"/>
                </a:cubicBezTo>
                <a:cubicBezTo>
                  <a:pt x="2040708" y="11611"/>
                  <a:pt x="2106676" y="14853"/>
                  <a:pt x="2168434" y="34834"/>
                </a:cubicBezTo>
                <a:cubicBezTo>
                  <a:pt x="2242436" y="58776"/>
                  <a:pt x="2299162" y="121992"/>
                  <a:pt x="2360022" y="165463"/>
                </a:cubicBezTo>
                <a:cubicBezTo>
                  <a:pt x="2390821" y="187462"/>
                  <a:pt x="2426889" y="202015"/>
                  <a:pt x="2455817" y="226423"/>
                </a:cubicBezTo>
                <a:cubicBezTo>
                  <a:pt x="2641711" y="383270"/>
                  <a:pt x="2592028" y="354878"/>
                  <a:pt x="2708365" y="478971"/>
                </a:cubicBezTo>
                <a:cubicBezTo>
                  <a:pt x="2728019" y="499936"/>
                  <a:pt x="2749907" y="518748"/>
                  <a:pt x="2769325" y="539931"/>
                </a:cubicBezTo>
                <a:cubicBezTo>
                  <a:pt x="2781885" y="553633"/>
                  <a:pt x="2791920" y="569485"/>
                  <a:pt x="2804160" y="583474"/>
                </a:cubicBezTo>
                <a:cubicBezTo>
                  <a:pt x="2812270" y="592743"/>
                  <a:pt x="2822486" y="600068"/>
                  <a:pt x="2830285" y="609600"/>
                </a:cubicBezTo>
                <a:cubicBezTo>
                  <a:pt x="2848667" y="632067"/>
                  <a:pt x="2862011" y="658743"/>
                  <a:pt x="2882537" y="679269"/>
                </a:cubicBezTo>
                <a:cubicBezTo>
                  <a:pt x="2947369" y="744101"/>
                  <a:pt x="2867750" y="662019"/>
                  <a:pt x="2934788" y="740229"/>
                </a:cubicBezTo>
                <a:cubicBezTo>
                  <a:pt x="2991662" y="806581"/>
                  <a:pt x="2926920" y="723651"/>
                  <a:pt x="2995748" y="792480"/>
                </a:cubicBezTo>
                <a:cubicBezTo>
                  <a:pt x="3008891" y="805623"/>
                  <a:pt x="3017439" y="822880"/>
                  <a:pt x="3030582" y="836023"/>
                </a:cubicBezTo>
                <a:cubicBezTo>
                  <a:pt x="3068805" y="874246"/>
                  <a:pt x="3056935" y="849903"/>
                  <a:pt x="3091542" y="879566"/>
                </a:cubicBezTo>
                <a:cubicBezTo>
                  <a:pt x="3104010" y="890253"/>
                  <a:pt x="3113157" y="904659"/>
                  <a:pt x="3126377" y="914400"/>
                </a:cubicBezTo>
                <a:cubicBezTo>
                  <a:pt x="3168507" y="945443"/>
                  <a:pt x="3213767" y="972005"/>
                  <a:pt x="3257005" y="1001486"/>
                </a:cubicBezTo>
                <a:cubicBezTo>
                  <a:pt x="3277637" y="1015553"/>
                  <a:pt x="3296136" y="1032902"/>
                  <a:pt x="3317965" y="1045029"/>
                </a:cubicBezTo>
                <a:cubicBezTo>
                  <a:pt x="3344091" y="1059543"/>
                  <a:pt x="3371051" y="1072647"/>
                  <a:pt x="3396342" y="1088571"/>
                </a:cubicBezTo>
                <a:cubicBezTo>
                  <a:pt x="3449484" y="1122031"/>
                  <a:pt x="3500272" y="1159115"/>
                  <a:pt x="3553097" y="1193074"/>
                </a:cubicBezTo>
                <a:cubicBezTo>
                  <a:pt x="3581573" y="1211380"/>
                  <a:pt x="3613100" y="1225015"/>
                  <a:pt x="3640182" y="1245326"/>
                </a:cubicBezTo>
                <a:cubicBezTo>
                  <a:pt x="3663405" y="1262743"/>
                  <a:pt x="3685698" y="1281475"/>
                  <a:pt x="3709851" y="1297577"/>
                </a:cubicBezTo>
                <a:cubicBezTo>
                  <a:pt x="3738369" y="1316589"/>
                  <a:pt x="3779817" y="1339468"/>
                  <a:pt x="3814354" y="1349829"/>
                </a:cubicBezTo>
                <a:cubicBezTo>
                  <a:pt x="3828531" y="1354082"/>
                  <a:pt x="3843383" y="1355634"/>
                  <a:pt x="3857897" y="1358537"/>
                </a:cubicBezTo>
                <a:cubicBezTo>
                  <a:pt x="3869508" y="1364343"/>
                  <a:pt x="3880576" y="1371396"/>
                  <a:pt x="3892731" y="1375954"/>
                </a:cubicBezTo>
                <a:cubicBezTo>
                  <a:pt x="3975003" y="1406806"/>
                  <a:pt x="3894548" y="1368156"/>
                  <a:pt x="3944982" y="1393371"/>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5" name="直线连接符 34">
            <a:extLst>
              <a:ext uri="{FF2B5EF4-FFF2-40B4-BE49-F238E27FC236}">
                <a16:creationId xmlns:a16="http://schemas.microsoft.com/office/drawing/2014/main" id="{1593226C-E5CE-6366-3FDB-63999957BE7D}"/>
              </a:ext>
            </a:extLst>
          </p:cNvPr>
          <p:cNvCxnSpPr>
            <a:cxnSpLocks/>
          </p:cNvCxnSpPr>
          <p:nvPr/>
        </p:nvCxnSpPr>
        <p:spPr>
          <a:xfrm flipV="1">
            <a:off x="7425219" y="4726983"/>
            <a:ext cx="3648" cy="7009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线连接符 35">
            <a:extLst>
              <a:ext uri="{FF2B5EF4-FFF2-40B4-BE49-F238E27FC236}">
                <a16:creationId xmlns:a16="http://schemas.microsoft.com/office/drawing/2014/main" id="{F3E4E41E-06F5-B348-705C-A8A27E57AA71}"/>
              </a:ext>
            </a:extLst>
          </p:cNvPr>
          <p:cNvCxnSpPr>
            <a:cxnSpLocks/>
          </p:cNvCxnSpPr>
          <p:nvPr/>
        </p:nvCxnSpPr>
        <p:spPr>
          <a:xfrm flipH="1" flipV="1">
            <a:off x="7766472" y="4426191"/>
            <a:ext cx="22161" cy="95899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E47D32C5-B854-A682-04F4-BEBF9036BD34}"/>
                  </a:ext>
                </a:extLst>
              </p:cNvPr>
              <p:cNvSpPr txBox="1"/>
              <p:nvPr/>
            </p:nvSpPr>
            <p:spPr>
              <a:xfrm>
                <a:off x="7283908" y="5368226"/>
                <a:ext cx="60388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m:rPr>
                          <m:sty m:val="p"/>
                        </m:rPr>
                        <a:rPr kumimoji="1" lang="en-US" altLang="zh-CN" sz="200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2" name="文本框 41">
                <a:extLst>
                  <a:ext uri="{FF2B5EF4-FFF2-40B4-BE49-F238E27FC236}">
                    <a16:creationId xmlns:a16="http://schemas.microsoft.com/office/drawing/2014/main" id="{E47D32C5-B854-A682-04F4-BEBF9036BD34}"/>
                  </a:ext>
                </a:extLst>
              </p:cNvPr>
              <p:cNvSpPr txBox="1">
                <a:spLocks noRot="1" noChangeAspect="1" noMove="1" noResize="1" noEditPoints="1" noAdjustHandles="1" noChangeArrowheads="1" noChangeShapeType="1" noTextEdit="1"/>
              </p:cNvSpPr>
              <p:nvPr/>
            </p:nvSpPr>
            <p:spPr>
              <a:xfrm>
                <a:off x="7283908" y="5368226"/>
                <a:ext cx="603883"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B6894A7-050E-E2F3-249C-96426743F063}"/>
                  </a:ext>
                </a:extLst>
              </p:cNvPr>
              <p:cNvSpPr txBox="1"/>
              <p:nvPr/>
            </p:nvSpPr>
            <p:spPr>
              <a:xfrm>
                <a:off x="6710766" y="3244312"/>
                <a:ext cx="83157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3" name="文本框 42">
                <a:extLst>
                  <a:ext uri="{FF2B5EF4-FFF2-40B4-BE49-F238E27FC236}">
                    <a16:creationId xmlns:a16="http://schemas.microsoft.com/office/drawing/2014/main" id="{AB6894A7-050E-E2F3-249C-96426743F063}"/>
                  </a:ext>
                </a:extLst>
              </p:cNvPr>
              <p:cNvSpPr txBox="1">
                <a:spLocks noRot="1" noChangeAspect="1" noMove="1" noResize="1" noEditPoints="1" noAdjustHandles="1" noChangeArrowheads="1" noChangeShapeType="1" noTextEdit="1"/>
              </p:cNvSpPr>
              <p:nvPr/>
            </p:nvSpPr>
            <p:spPr>
              <a:xfrm>
                <a:off x="6710766" y="3244312"/>
                <a:ext cx="831574" cy="400110"/>
              </a:xfrm>
              <a:prstGeom prst="rect">
                <a:avLst/>
              </a:prstGeom>
              <a:blipFill>
                <a:blip r:embed="rId10"/>
                <a:stretch>
                  <a:fillRect/>
                </a:stretch>
              </a:blipFill>
            </p:spPr>
            <p:txBody>
              <a:bodyPr/>
              <a:lstStyle/>
              <a:p>
                <a:r>
                  <a:rPr lang="zh-CN" altLang="en-US">
                    <a:noFill/>
                  </a:rPr>
                  <a:t> </a:t>
                </a:r>
              </a:p>
            </p:txBody>
          </p:sp>
        </mc:Fallback>
      </mc:AlternateContent>
      <p:sp>
        <p:nvSpPr>
          <p:cNvPr id="44" name="矩形 43">
            <a:extLst>
              <a:ext uri="{FF2B5EF4-FFF2-40B4-BE49-F238E27FC236}">
                <a16:creationId xmlns:a16="http://schemas.microsoft.com/office/drawing/2014/main" id="{74FEC516-05FF-5C9D-176C-2A46E12211FD}"/>
              </a:ext>
            </a:extLst>
          </p:cNvPr>
          <p:cNvSpPr/>
          <p:nvPr/>
        </p:nvSpPr>
        <p:spPr>
          <a:xfrm>
            <a:off x="7460663" y="4726983"/>
            <a:ext cx="305809" cy="658205"/>
          </a:xfrm>
          <a:prstGeom prst="rect">
            <a:avLst/>
          </a:prstGeom>
          <a:solidFill>
            <a:schemeClr val="accent4">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33144466-0AB4-A0DB-DDF0-A246B83F3764}"/>
                  </a:ext>
                </a:extLst>
              </p:cNvPr>
              <p:cNvSpPr txBox="1"/>
              <p:nvPr/>
            </p:nvSpPr>
            <p:spPr>
              <a:xfrm>
                <a:off x="776708" y="5787716"/>
                <a:ext cx="4733283" cy="931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→0, </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lim</m:t>
                              </m:r>
                            </m:e>
                            <m:lim>
                              <m:r>
                                <a:rPr kumimoji="1" lang="en-US" altLang="zh-CN" sz="2000" b="0" i="1" smtClean="0">
                                  <a:solidFill>
                                    <a:schemeClr val="bg1"/>
                                  </a:solidFill>
                                  <a:latin typeface="Cambria Math" panose="02040503050406030204" pitchFamily="18" charset="0"/>
                                  <a:ea typeface="Microsoft YaHei" panose="020B0503020204020204" pitchFamily="34" charset="-122"/>
                                </a:rPr>
                                <m:t>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lim>
                          </m:limLow>
                        </m:fName>
                        <m:e>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𝑛</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𝑐</m:t>
                                  </m:r>
                                </m:e>
                                <m:sub>
                                  <m:r>
                                    <a:rPr kumimoji="1" lang="en-US" altLang="zh-CN" sz="2000" i="1">
                                      <a:solidFill>
                                        <a:schemeClr val="bg1"/>
                                      </a:solidFill>
                                      <a:latin typeface="Cambria Math" panose="02040503050406030204" pitchFamily="18" charset="0"/>
                                      <a:ea typeface="Microsoft YaHei" panose="020B0503020204020204" pitchFamily="34" charset="-122"/>
                                    </a:rPr>
                                    <m:t>𝑛</m:t>
                                  </m:r>
                                </m:sub>
                              </m:sSub>
                            </m:e>
                          </m:nary>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𝑗𝑛</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𝜔</m:t>
                                      </m:r>
                                    </m:e>
                                    <m:sub>
                                      <m:r>
                                        <a:rPr kumimoji="1" lang="en-US" altLang="zh-CN" sz="2000" i="1">
                                          <a:solidFill>
                                            <a:schemeClr val="bg1"/>
                                          </a:solidFill>
                                          <a:latin typeface="Cambria Math" panose="02040503050406030204" pitchFamily="18" charset="0"/>
                                          <a:ea typeface="Microsoft YaHei" panose="020B0503020204020204" pitchFamily="34" charset="-122"/>
                                        </a:rPr>
                                        <m:t>0</m:t>
                                      </m:r>
                                    </m:sub>
                                  </m:sSub>
                                  <m:r>
                                    <a:rPr kumimoji="1" lang="en-US" altLang="zh-CN" sz="2000" i="1">
                                      <a:solidFill>
                                        <a:schemeClr val="bg1"/>
                                      </a:solidFill>
                                      <a:latin typeface="Cambria Math" panose="02040503050406030204" pitchFamily="18" charset="0"/>
                                      <a:ea typeface="Microsoft YaHei" panose="020B0503020204020204" pitchFamily="34" charset="-122"/>
                                    </a:rPr>
                                    <m:t>𝑥</m:t>
                                  </m:r>
                                </m:e>
                              </m:d>
                            </m:e>
                          </m:func>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5" name="文本框 44">
                <a:extLst>
                  <a:ext uri="{FF2B5EF4-FFF2-40B4-BE49-F238E27FC236}">
                    <a16:creationId xmlns:a16="http://schemas.microsoft.com/office/drawing/2014/main" id="{33144466-0AB4-A0DB-DDF0-A246B83F3764}"/>
                  </a:ext>
                </a:extLst>
              </p:cNvPr>
              <p:cNvSpPr txBox="1">
                <a:spLocks noRot="1" noChangeAspect="1" noMove="1" noResize="1" noEditPoints="1" noAdjustHandles="1" noChangeArrowheads="1" noChangeShapeType="1" noTextEdit="1"/>
              </p:cNvSpPr>
              <p:nvPr/>
            </p:nvSpPr>
            <p:spPr>
              <a:xfrm>
                <a:off x="776708" y="5787716"/>
                <a:ext cx="4733283" cy="931537"/>
              </a:xfrm>
              <a:prstGeom prst="rect">
                <a:avLst/>
              </a:prstGeom>
              <a:blipFill>
                <a:blip r:embed="rId11"/>
                <a:stretch>
                  <a:fillRect t="-102703" b="-158108"/>
                </a:stretch>
              </a:blipFill>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A705CA5E-F3E3-2E72-F924-D3A82F5B2EE4}"/>
              </a:ext>
            </a:extLst>
          </p:cNvPr>
          <p:cNvSpPr txBox="1"/>
          <p:nvPr/>
        </p:nvSpPr>
        <p:spPr>
          <a:xfrm>
            <a:off x="5456595" y="6053429"/>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和式极限</a:t>
            </a:r>
          </a:p>
        </p:txBody>
      </p:sp>
      <p:sp>
        <p:nvSpPr>
          <p:cNvPr id="47" name="右箭头 46">
            <a:extLst>
              <a:ext uri="{FF2B5EF4-FFF2-40B4-BE49-F238E27FC236}">
                <a16:creationId xmlns:a16="http://schemas.microsoft.com/office/drawing/2014/main" id="{E3052D3A-5FF7-590C-1631-36E4389225C5}"/>
              </a:ext>
            </a:extLst>
          </p:cNvPr>
          <p:cNvSpPr/>
          <p:nvPr/>
        </p:nvSpPr>
        <p:spPr>
          <a:xfrm>
            <a:off x="6667183" y="6053429"/>
            <a:ext cx="898170" cy="40011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B16754C7-A529-31D7-AD87-81D99271E243}"/>
                  </a:ext>
                </a:extLst>
              </p:cNvPr>
              <p:cNvSpPr txBox="1"/>
              <p:nvPr/>
            </p:nvSpPr>
            <p:spPr>
              <a:xfrm>
                <a:off x="7777181" y="5867128"/>
                <a:ext cx="3981346" cy="77271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8" name="文本框 47">
                <a:extLst>
                  <a:ext uri="{FF2B5EF4-FFF2-40B4-BE49-F238E27FC236}">
                    <a16:creationId xmlns:a16="http://schemas.microsoft.com/office/drawing/2014/main" id="{B16754C7-A529-31D7-AD87-81D99271E243}"/>
                  </a:ext>
                </a:extLst>
              </p:cNvPr>
              <p:cNvSpPr txBox="1">
                <a:spLocks noRot="1" noChangeAspect="1" noMove="1" noResize="1" noEditPoints="1" noAdjustHandles="1" noChangeArrowheads="1" noChangeShapeType="1" noTextEdit="1"/>
              </p:cNvSpPr>
              <p:nvPr/>
            </p:nvSpPr>
            <p:spPr>
              <a:xfrm>
                <a:off x="7777181" y="5867128"/>
                <a:ext cx="3981346" cy="772712"/>
              </a:xfrm>
              <a:prstGeom prst="rect">
                <a:avLst/>
              </a:prstGeom>
              <a:blipFill>
                <a:blip r:embed="rId12"/>
                <a:stretch>
                  <a:fillRect t="-154839" b="-232258"/>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79975799-7F86-9F51-068F-769149334A8F}"/>
              </a:ext>
            </a:extLst>
          </p:cNvPr>
          <p:cNvSpPr txBox="1"/>
          <p:nvPr/>
        </p:nvSpPr>
        <p:spPr>
          <a:xfrm>
            <a:off x="4784994" y="6478001"/>
            <a:ext cx="2733441" cy="276999"/>
          </a:xfrm>
          <a:prstGeom prst="rect">
            <a:avLst/>
          </a:prstGeom>
          <a:noFill/>
        </p:spPr>
        <p:txBody>
          <a:bodyPr wrap="none" rtlCol="0">
            <a:spAutoFit/>
          </a:bodyPr>
          <a:lstStyle/>
          <a:p>
            <a:pPr algn="ctr"/>
            <a:r>
              <a:rPr kumimoji="1" lang="zh-CN" altLang="en-US" sz="1200" dirty="0">
                <a:solidFill>
                  <a:schemeClr val="bg1"/>
                </a:solidFill>
                <a:latin typeface="Microsoft YaHei" panose="020B0503020204020204" pitchFamily="34" charset="-122"/>
                <a:ea typeface="Microsoft YaHei" panose="020B0503020204020204" pitchFamily="34" charset="-122"/>
              </a:rPr>
              <a:t>定积分的极限定义</a:t>
            </a:r>
            <a:r>
              <a:rPr kumimoji="1" lang="en-US" altLang="zh-CN" sz="1200" dirty="0">
                <a:solidFill>
                  <a:schemeClr val="bg1"/>
                </a:solidFill>
                <a:latin typeface="Microsoft YaHei" panose="020B0503020204020204" pitchFamily="34" charset="-122"/>
                <a:ea typeface="Microsoft YaHei" panose="020B0503020204020204" pitchFamily="34" charset="-122"/>
              </a:rPr>
              <a:t> </a:t>
            </a:r>
            <a:r>
              <a:rPr kumimoji="1" lang="en-US" altLang="zh-CN" sz="1200" dirty="0">
                <a:solidFill>
                  <a:schemeClr val="bg1"/>
                </a:solidFill>
                <a:latin typeface="Microsoft YaHei" panose="020B0503020204020204" pitchFamily="34" charset="-122"/>
                <a:ea typeface="Microsoft YaHei" panose="020B0503020204020204" pitchFamily="34" charset="-122"/>
                <a:sym typeface="Wingdings" pitchFamily="2" charset="2"/>
              </a:rPr>
              <a:t> </a:t>
            </a:r>
            <a:r>
              <a:rPr kumimoji="1" lang="zh-CN" altLang="en-US" sz="1200" dirty="0">
                <a:solidFill>
                  <a:schemeClr val="bg1"/>
                </a:solidFill>
                <a:latin typeface="Microsoft YaHei" panose="020B0503020204020204" pitchFamily="34" charset="-122"/>
                <a:ea typeface="Microsoft YaHei" panose="020B0503020204020204" pitchFamily="34" charset="-122"/>
                <a:sym typeface="Wingdings" pitchFamily="2" charset="2"/>
              </a:rPr>
              <a:t>上下限趋向无穷</a:t>
            </a:r>
            <a:endParaRPr kumimoji="1" lang="zh-CN" altLang="en-US" sz="12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13542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CB933-B5C5-5504-3633-5B51A19424C4}"/>
              </a:ext>
            </a:extLst>
          </p:cNvPr>
          <p:cNvSpPr>
            <a:spLocks noGrp="1"/>
          </p:cNvSpPr>
          <p:nvPr>
            <p:ph type="title"/>
          </p:nvPr>
        </p:nvSpPr>
        <p:spPr/>
        <p:txBody>
          <a:bodyPr/>
          <a:lstStyle/>
          <a:p>
            <a:r>
              <a:rPr kumimoji="1" lang="en-US" altLang="zh-CN" dirty="0"/>
              <a:t>Fourier Transformation</a:t>
            </a:r>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20F12F9-3B8C-A258-9BC1-C509C2381917}"/>
                  </a:ext>
                </a:extLst>
              </p:cNvPr>
              <p:cNvSpPr txBox="1"/>
              <p:nvPr/>
            </p:nvSpPr>
            <p:spPr>
              <a:xfrm>
                <a:off x="838200" y="1309035"/>
                <a:ext cx="4891083" cy="3464090"/>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傅立叶变换前后的函数是一一对应的。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傅立叶变换与逆变换：</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smtClean="0">
                              <a:solidFill>
                                <a:schemeClr val="accent6">
                                  <a:lumMod val="75000"/>
                                </a:schemeClr>
                              </a:solidFill>
                              <a:latin typeface="Cambria Math" panose="02040503050406030204" pitchFamily="18" charset="0"/>
                              <a:ea typeface="Microsoft YaHei" panose="020B0503020204020204" pitchFamily="34" charset="-122"/>
                            </a:rPr>
                          </m:ctrlPr>
                        </m:fPr>
                        <m:num>
                          <m:r>
                            <a:rPr kumimoji="1" lang="en-US" altLang="zh-CN" sz="2000" i="1">
                              <a:solidFill>
                                <a:schemeClr val="accent6">
                                  <a:lumMod val="75000"/>
                                </a:schemeClr>
                              </a:solidFill>
                              <a:latin typeface="Cambria Math" panose="02040503050406030204" pitchFamily="18" charset="0"/>
                              <a:ea typeface="Microsoft YaHei" panose="020B0503020204020204" pitchFamily="34" charset="-122"/>
                            </a:rPr>
                            <m:t>1</m:t>
                          </m:r>
                        </m:num>
                        <m:den>
                          <m:r>
                            <a:rPr kumimoji="1" lang="en-US" altLang="zh-CN" sz="2000" i="1">
                              <a:solidFill>
                                <a:schemeClr val="accent6">
                                  <a:lumMod val="75000"/>
                                </a:schemeClr>
                              </a:solidFill>
                              <a:latin typeface="Cambria Math" panose="02040503050406030204" pitchFamily="18" charset="0"/>
                              <a:ea typeface="Microsoft YaHei" panose="020B0503020204020204" pitchFamily="34" charset="-122"/>
                            </a:rPr>
                            <m:t>2</m:t>
                          </m:r>
                          <m:r>
                            <a:rPr kumimoji="1" lang="en-US" altLang="zh-CN" sz="2000" i="1">
                              <a:solidFill>
                                <a:schemeClr val="accent6">
                                  <a:lumMod val="75000"/>
                                </a:schemeClr>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𝑑𝑡</m:t>
                          </m:r>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证明变换再逆变换等于没变换</a:t>
                </a:r>
              </a:p>
            </p:txBody>
          </p:sp>
        </mc:Choice>
        <mc:Fallback xmlns="">
          <p:sp>
            <p:nvSpPr>
              <p:cNvPr id="4" name="文本框 3">
                <a:extLst>
                  <a:ext uri="{FF2B5EF4-FFF2-40B4-BE49-F238E27FC236}">
                    <a16:creationId xmlns:a16="http://schemas.microsoft.com/office/drawing/2014/main" id="{E20F12F9-3B8C-A258-9BC1-C509C2381917}"/>
                  </a:ext>
                </a:extLst>
              </p:cNvPr>
              <p:cNvSpPr txBox="1">
                <a:spLocks noRot="1" noChangeAspect="1" noMove="1" noResize="1" noEditPoints="1" noAdjustHandles="1" noChangeArrowheads="1" noChangeShapeType="1" noTextEdit="1"/>
              </p:cNvSpPr>
              <p:nvPr/>
            </p:nvSpPr>
            <p:spPr>
              <a:xfrm>
                <a:off x="838200" y="1309035"/>
                <a:ext cx="4891083" cy="3464090"/>
              </a:xfrm>
              <a:prstGeom prst="rect">
                <a:avLst/>
              </a:prstGeom>
              <a:blipFill>
                <a:blip r:embed="rId2"/>
                <a:stretch>
                  <a:fillRect l="-1295" t="-1832" r="-259"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BF28FE2-B0E5-99F1-270B-1A30A16070BD}"/>
                  </a:ext>
                </a:extLst>
              </p:cNvPr>
              <p:cNvSpPr txBox="1"/>
              <p:nvPr/>
            </p:nvSpPr>
            <p:spPr>
              <a:xfrm>
                <a:off x="972152" y="5067803"/>
                <a:ext cx="6225422" cy="14975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r>
                                    <a:rPr kumimoji="1" lang="en-US" altLang="zh-CN" sz="2000" i="1">
                                      <a:solidFill>
                                        <a:schemeClr val="bg1"/>
                                      </a:solidFill>
                                      <a:latin typeface="Cambria Math" panose="02040503050406030204" pitchFamily="18" charset="0"/>
                                      <a:ea typeface="Microsoft YaHei" panose="020B0503020204020204" pitchFamily="34" charset="-122"/>
                                    </a:rPr>
                                    <m:t>𝑓</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func>
                                    <m:func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𝜔𝜏</m:t>
                                          </m:r>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nary>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accent3"/>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accent3"/>
                                      </a:solidFill>
                                      <a:latin typeface="Cambria Math" panose="02040503050406030204" pitchFamily="18" charset="0"/>
                                      <a:ea typeface="Microsoft YaHei" panose="020B0503020204020204" pitchFamily="34" charset="-122"/>
                                    </a:rPr>
                                    <m:t>2</m:t>
                                  </m:r>
                                  <m:r>
                                    <a:rPr kumimoji="1" lang="en-US" altLang="zh-CN" sz="2000" b="0" i="1" smtClean="0">
                                      <a:solidFill>
                                        <a:schemeClr val="accent3"/>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accent3"/>
                                      </a:solidFill>
                                      <a:latin typeface="Cambria Math" panose="02040503050406030204" pitchFamily="18" charset="0"/>
                                      <a:ea typeface="Microsoft YaHei" panose="020B0503020204020204" pitchFamily="34" charset="-122"/>
                                    </a:rPr>
                                    <m:t>−</m:t>
                                  </m:r>
                                  <m:r>
                                    <a:rPr kumimoji="1" lang="en-US" altLang="zh-CN" sz="2000" b="0" i="1" smtClean="0">
                                      <a:solidFill>
                                        <a:schemeClr val="accent3"/>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accent3"/>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3"/>
                                              </a:solidFill>
                                              <a:latin typeface="Cambria Math" panose="02040503050406030204" pitchFamily="18" charset="0"/>
                                              <a:ea typeface="Microsoft YaHei" panose="020B0503020204020204" pitchFamily="34" charset="-122"/>
                                            </a:rPr>
                                            <m:t>𝑗</m:t>
                                          </m:r>
                                          <m:r>
                                            <a:rPr kumimoji="1" lang="en-US" altLang="zh-CN" sz="2000" b="0" i="1" smtClean="0">
                                              <a:solidFill>
                                                <a:schemeClr val="accent3"/>
                                              </a:solidFill>
                                              <a:latin typeface="Cambria Math" panose="02040503050406030204" pitchFamily="18" charset="0"/>
                                              <a:ea typeface="Microsoft YaHei" panose="020B0503020204020204" pitchFamily="34" charset="-122"/>
                                            </a:rPr>
                                            <m:t>𝜔</m:t>
                                          </m:r>
                                          <m:d>
                                            <m:d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3"/>
                                                  </a:solidFill>
                                                  <a:latin typeface="Cambria Math" panose="02040503050406030204" pitchFamily="18" charset="0"/>
                                                  <a:ea typeface="Microsoft YaHei" panose="020B0503020204020204" pitchFamily="34" charset="-122"/>
                                                </a:rPr>
                                                <m:t>𝑡</m:t>
                                              </m:r>
                                              <m:r>
                                                <a:rPr kumimoji="1" lang="en-US" altLang="zh-CN" sz="2000" b="0" i="1" smtClean="0">
                                                  <a:solidFill>
                                                    <a:schemeClr val="accent3"/>
                                                  </a:solidFill>
                                                  <a:latin typeface="Cambria Math" panose="02040503050406030204" pitchFamily="18" charset="0"/>
                                                  <a:ea typeface="Microsoft YaHei" panose="020B0503020204020204" pitchFamily="34" charset="-122"/>
                                                </a:rPr>
                                                <m:t>−</m:t>
                                              </m:r>
                                              <m:r>
                                                <a:rPr kumimoji="1" lang="en-US" altLang="zh-CN" sz="2000" b="0" i="1" smtClean="0">
                                                  <a:solidFill>
                                                    <a:schemeClr val="accent3"/>
                                                  </a:solidFill>
                                                  <a:latin typeface="Cambria Math" panose="02040503050406030204" pitchFamily="18" charset="0"/>
                                                  <a:ea typeface="Microsoft YaHei" panose="020B0503020204020204" pitchFamily="34" charset="-122"/>
                                                </a:rPr>
                                                <m:t>𝜏</m:t>
                                              </m:r>
                                            </m:e>
                                          </m:d>
                                        </m:e>
                                      </m:d>
                                      <m:r>
                                        <a:rPr kumimoji="1" lang="en-US" altLang="zh-CN" sz="2000" b="0" i="1" smtClean="0">
                                          <a:solidFill>
                                            <a:schemeClr val="accent3"/>
                                          </a:solidFill>
                                          <a:latin typeface="Cambria Math" panose="02040503050406030204" pitchFamily="18" charset="0"/>
                                          <a:ea typeface="Microsoft YaHei" panose="020B0503020204020204" pitchFamily="34" charset="-122"/>
                                        </a:rPr>
                                        <m:t>𝑑</m:t>
                                      </m:r>
                                      <m:r>
                                        <a:rPr kumimoji="1" lang="en-US" altLang="zh-CN" sz="2000" b="0" i="1" smtClean="0">
                                          <a:solidFill>
                                            <a:schemeClr val="accent3"/>
                                          </a:solidFill>
                                          <a:latin typeface="Cambria Math" panose="02040503050406030204" pitchFamily="18" charset="0"/>
                                          <a:ea typeface="Microsoft YaHei" panose="020B0503020204020204" pitchFamily="34" charset="-122"/>
                                        </a:rPr>
                                        <m:t>𝜔</m:t>
                                      </m:r>
                                    </m:e>
                                  </m:func>
                                </m:e>
                              </m:nary>
                            </m:e>
                          </m:d>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4BF28FE2-B0E5-99F1-270B-1A30A16070BD}"/>
                  </a:ext>
                </a:extLst>
              </p:cNvPr>
              <p:cNvSpPr txBox="1">
                <a:spLocks noRot="1" noChangeAspect="1" noMove="1" noResize="1" noEditPoints="1" noAdjustHandles="1" noChangeArrowheads="1" noChangeShapeType="1" noTextEdit="1"/>
              </p:cNvSpPr>
              <p:nvPr/>
            </p:nvSpPr>
            <p:spPr>
              <a:xfrm>
                <a:off x="972152" y="5067803"/>
                <a:ext cx="6225422" cy="1497526"/>
              </a:xfrm>
              <a:prstGeom prst="rect">
                <a:avLst/>
              </a:prstGeom>
              <a:blipFill>
                <a:blip r:embed="rId3"/>
                <a:stretch>
                  <a:fillRect l="-10794" t="-80672" b="-118487"/>
                </a:stretch>
              </a:blipFill>
            </p:spPr>
            <p:txBody>
              <a:bodyPr/>
              <a:lstStyle/>
              <a:p>
                <a:r>
                  <a:rPr lang="zh-CN" altLang="en-US">
                    <a:noFill/>
                  </a:rPr>
                  <a:t> </a:t>
                </a:r>
              </a:p>
            </p:txBody>
          </p:sp>
        </mc:Fallback>
      </mc:AlternateContent>
      <p:cxnSp>
        <p:nvCxnSpPr>
          <p:cNvPr id="7" name="直线箭头连接符 6">
            <a:extLst>
              <a:ext uri="{FF2B5EF4-FFF2-40B4-BE49-F238E27FC236}">
                <a16:creationId xmlns:a16="http://schemas.microsoft.com/office/drawing/2014/main" id="{0BE73D78-07A3-7EB9-5574-69E13E775B66}"/>
              </a:ext>
            </a:extLst>
          </p:cNvPr>
          <p:cNvCxnSpPr>
            <a:cxnSpLocks/>
          </p:cNvCxnSpPr>
          <p:nvPr/>
        </p:nvCxnSpPr>
        <p:spPr>
          <a:xfrm>
            <a:off x="6150543" y="3041079"/>
            <a:ext cx="45623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直线箭头连接符 7">
            <a:extLst>
              <a:ext uri="{FF2B5EF4-FFF2-40B4-BE49-F238E27FC236}">
                <a16:creationId xmlns:a16="http://schemas.microsoft.com/office/drawing/2014/main" id="{E104CC9B-9489-449B-EBB1-E0CB4EC4A8E9}"/>
              </a:ext>
            </a:extLst>
          </p:cNvPr>
          <p:cNvCxnSpPr>
            <a:cxnSpLocks/>
          </p:cNvCxnSpPr>
          <p:nvPr/>
        </p:nvCxnSpPr>
        <p:spPr>
          <a:xfrm flipV="1">
            <a:off x="8431730" y="1647772"/>
            <a:ext cx="0" cy="2786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椭圆 10">
            <a:extLst>
              <a:ext uri="{FF2B5EF4-FFF2-40B4-BE49-F238E27FC236}">
                <a16:creationId xmlns:a16="http://schemas.microsoft.com/office/drawing/2014/main" id="{1401AA9E-16BF-5030-286D-5ABC1EB3AD70}"/>
              </a:ext>
            </a:extLst>
          </p:cNvPr>
          <p:cNvSpPr/>
          <p:nvPr/>
        </p:nvSpPr>
        <p:spPr>
          <a:xfrm>
            <a:off x="7233384" y="1842734"/>
            <a:ext cx="2396691" cy="2396691"/>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cxnSp>
        <p:nvCxnSpPr>
          <p:cNvPr id="13" name="直线箭头连接符 12">
            <a:extLst>
              <a:ext uri="{FF2B5EF4-FFF2-40B4-BE49-F238E27FC236}">
                <a16:creationId xmlns:a16="http://schemas.microsoft.com/office/drawing/2014/main" id="{A5196759-08B4-2A94-FF9B-34D466615009}"/>
              </a:ext>
            </a:extLst>
          </p:cNvPr>
          <p:cNvCxnSpPr>
            <a:cxnSpLocks/>
            <a:endCxn id="11" idx="6"/>
          </p:cNvCxnSpPr>
          <p:nvPr/>
        </p:nvCxnSpPr>
        <p:spPr>
          <a:xfrm>
            <a:off x="8431729" y="3041079"/>
            <a:ext cx="1198346" cy="1"/>
          </a:xfrm>
          <a:prstGeom prst="straightConnector1">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1407DD8-E309-1B21-6DE4-CF9A04513FA5}"/>
                  </a:ext>
                </a:extLst>
              </p:cNvPr>
              <p:cNvSpPr txBox="1"/>
              <p:nvPr/>
            </p:nvSpPr>
            <p:spPr>
              <a:xfrm>
                <a:off x="9766935" y="2634615"/>
                <a:ext cx="1286955"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91407DD8-E309-1B21-6DE4-CF9A04513FA5}"/>
                  </a:ext>
                </a:extLst>
              </p:cNvPr>
              <p:cNvSpPr txBox="1">
                <a:spLocks noRot="1" noChangeAspect="1" noMove="1" noResize="1" noEditPoints="1" noAdjustHandles="1" noChangeArrowheads="1" noChangeShapeType="1" noTextEdit="1"/>
              </p:cNvSpPr>
              <p:nvPr/>
            </p:nvSpPr>
            <p:spPr>
              <a:xfrm>
                <a:off x="9766935" y="2634615"/>
                <a:ext cx="1286955" cy="400110"/>
              </a:xfrm>
              <a:prstGeom prst="rect">
                <a:avLst/>
              </a:prstGeom>
              <a:blipFill>
                <a:blip r:embed="rId4"/>
                <a:stretch>
                  <a:fillRect b="-9091"/>
                </a:stretch>
              </a:blipFill>
            </p:spPr>
            <p:txBody>
              <a:bodyPr/>
              <a:lstStyle/>
              <a:p>
                <a:r>
                  <a:rPr lang="zh-CN" altLang="en-US">
                    <a:noFill/>
                  </a:rPr>
                  <a:t> </a:t>
                </a:r>
              </a:p>
            </p:txBody>
          </p:sp>
        </mc:Fallback>
      </mc:AlternateContent>
      <p:cxnSp>
        <p:nvCxnSpPr>
          <p:cNvPr id="16" name="直线箭头连接符 15">
            <a:extLst>
              <a:ext uri="{FF2B5EF4-FFF2-40B4-BE49-F238E27FC236}">
                <a16:creationId xmlns:a16="http://schemas.microsoft.com/office/drawing/2014/main" id="{4DC20FC8-A4F1-B81F-44F4-EBF98B3488DD}"/>
              </a:ext>
            </a:extLst>
          </p:cNvPr>
          <p:cNvCxnSpPr>
            <a:cxnSpLocks/>
          </p:cNvCxnSpPr>
          <p:nvPr/>
        </p:nvCxnSpPr>
        <p:spPr>
          <a:xfrm flipV="1">
            <a:off x="8431729" y="2027717"/>
            <a:ext cx="599173" cy="1007007"/>
          </a:xfrm>
          <a:prstGeom prst="straightConnector1">
            <a:avLst/>
          </a:prstGeom>
          <a:ln>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D2D9728-BC50-677A-25ED-B316428AD5E6}"/>
                  </a:ext>
                </a:extLst>
              </p:cNvPr>
              <p:cNvSpPr txBox="1"/>
              <p:nvPr/>
            </p:nvSpPr>
            <p:spPr>
              <a:xfrm>
                <a:off x="8942292" y="1620262"/>
                <a:ext cx="129606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9D2D9728-BC50-677A-25ED-B316428AD5E6}"/>
                  </a:ext>
                </a:extLst>
              </p:cNvPr>
              <p:cNvSpPr txBox="1">
                <a:spLocks noRot="1" noChangeAspect="1" noMove="1" noResize="1" noEditPoints="1" noAdjustHandles="1" noChangeArrowheads="1" noChangeShapeType="1" noTextEdit="1"/>
              </p:cNvSpPr>
              <p:nvPr/>
            </p:nvSpPr>
            <p:spPr>
              <a:xfrm>
                <a:off x="8942292" y="1620262"/>
                <a:ext cx="1296060" cy="400110"/>
              </a:xfrm>
              <a:prstGeom prst="rect">
                <a:avLst/>
              </a:prstGeom>
              <a:blipFill>
                <a:blip r:embed="rId5"/>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57A7690-5E30-6D3E-7CDF-9524368BEB63}"/>
                  </a:ext>
                </a:extLst>
              </p:cNvPr>
              <p:cNvSpPr txBox="1"/>
              <p:nvPr/>
            </p:nvSpPr>
            <p:spPr>
              <a:xfrm>
                <a:off x="7197573" y="4573070"/>
                <a:ext cx="4891077" cy="2346220"/>
              </a:xfrm>
              <a:prstGeom prst="rect">
                <a:avLst/>
              </a:prstGeom>
              <a:noFill/>
            </p:spPr>
            <p:txBody>
              <a:bodyPr wrap="square" rtlCol="0">
                <a:spAutoFit/>
              </a:bodyPr>
              <a:lstStyle/>
              <a:p>
                <a:pPr marL="342900" indent="-342900" algn="l">
                  <a:lnSpc>
                    <a:spcPct val="150000"/>
                  </a:lnSpc>
                  <a:buFont typeface="Wingdings" pitchFamily="2" charset="2"/>
                  <a:buChar char="l"/>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，对</a:t>
                </a:r>
                <a14:m>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e>
                    </m:func>
                    <m:r>
                      <a:rPr kumimoji="1" lang="en-US" altLang="zh-CN" sz="2000" b="0" i="0" smtClean="0">
                        <a:solidFill>
                          <a:schemeClr val="bg1"/>
                        </a:solidFill>
                        <a:latin typeface="Cambria Math" panose="02040503050406030204" pitchFamily="18" charset="0"/>
                        <a:ea typeface="Microsoft YaHei" panose="020B0503020204020204" pitchFamily="34" charset="-122"/>
                      </a:rPr>
                      <m:t>=1</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进行积分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想象一下，有一函数，它的频谱全是</a:t>
                </a:r>
                <a:r>
                  <a:rPr kumimoji="1" lang="en-US" altLang="zh-CN" sz="2000" dirty="0">
                    <a:solidFill>
                      <a:schemeClr val="bg1"/>
                    </a:solidFill>
                    <a:latin typeface="Microsoft YaHei" panose="020B0503020204020204" pitchFamily="34" charset="-122"/>
                    <a:ea typeface="Microsoft YaHei" panose="020B0503020204020204" pitchFamily="34" charset="-122"/>
                  </a:rPr>
                  <a:t>1</a:t>
                </a: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这就是大名鼎鼎的狄拉克函数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当</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的时候，相加后总有可以抵消的复数，最后等于</a:t>
                </a:r>
                <a:r>
                  <a:rPr kumimoji="1" lang="en-US" altLang="zh-CN" sz="2000" dirty="0">
                    <a:solidFill>
                      <a:schemeClr val="bg1"/>
                    </a:solidFill>
                    <a:latin typeface="Microsoft YaHei" panose="020B0503020204020204" pitchFamily="34" charset="-122"/>
                    <a:ea typeface="Microsoft YaHei" panose="020B0503020204020204" pitchFamily="34" charset="-122"/>
                  </a:rPr>
                  <a:t>0</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257A7690-5E30-6D3E-7CDF-9524368BEB63}"/>
                  </a:ext>
                </a:extLst>
              </p:cNvPr>
              <p:cNvSpPr txBox="1">
                <a:spLocks noRot="1" noChangeAspect="1" noMove="1" noResize="1" noEditPoints="1" noAdjustHandles="1" noChangeArrowheads="1" noChangeShapeType="1" noTextEdit="1"/>
              </p:cNvSpPr>
              <p:nvPr/>
            </p:nvSpPr>
            <p:spPr>
              <a:xfrm>
                <a:off x="7197573" y="4573070"/>
                <a:ext cx="4891077" cy="2346220"/>
              </a:xfrm>
              <a:prstGeom prst="rect">
                <a:avLst/>
              </a:prstGeom>
              <a:blipFill>
                <a:blip r:embed="rId6"/>
                <a:stretch>
                  <a:fillRect l="-1036" b="-3784"/>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30D15282-3352-BDD8-C88C-2CA6509E020A}"/>
              </a:ext>
            </a:extLst>
          </p:cNvPr>
          <p:cNvSpPr txBox="1"/>
          <p:nvPr/>
        </p:nvSpPr>
        <p:spPr>
          <a:xfrm>
            <a:off x="5362466" y="2626141"/>
            <a:ext cx="146706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频域到时域</a:t>
            </a:r>
          </a:p>
        </p:txBody>
      </p:sp>
      <p:sp>
        <p:nvSpPr>
          <p:cNvPr id="21" name="文本框 20">
            <a:extLst>
              <a:ext uri="{FF2B5EF4-FFF2-40B4-BE49-F238E27FC236}">
                <a16:creationId xmlns:a16="http://schemas.microsoft.com/office/drawing/2014/main" id="{EBECED3F-1269-0824-FD83-FD9DB158035A}"/>
              </a:ext>
            </a:extLst>
          </p:cNvPr>
          <p:cNvSpPr txBox="1"/>
          <p:nvPr/>
        </p:nvSpPr>
        <p:spPr>
          <a:xfrm>
            <a:off x="5345056" y="3699633"/>
            <a:ext cx="146706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时域到频域</a:t>
            </a:r>
          </a:p>
        </p:txBody>
      </p:sp>
    </p:spTree>
    <p:extLst>
      <p:ext uri="{BB962C8B-B14F-4D97-AF65-F5344CB8AC3E}">
        <p14:creationId xmlns:p14="http://schemas.microsoft.com/office/powerpoint/2010/main" val="208099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09779-DFE8-A89D-597C-45CE2B336BA9}"/>
              </a:ext>
            </a:extLst>
          </p:cNvPr>
          <p:cNvSpPr>
            <a:spLocks noGrp="1"/>
          </p:cNvSpPr>
          <p:nvPr>
            <p:ph type="title"/>
          </p:nvPr>
        </p:nvSpPr>
        <p:spPr/>
        <p:txBody>
          <a:bodyPr/>
          <a:lstStyle/>
          <a:p>
            <a:r>
              <a:rPr kumimoji="1" lang="en-US" altLang="zh-CN" dirty="0"/>
              <a:t>Dirac Delta Function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7405E6F-5F94-4549-D1C6-ACAF851BB748}"/>
                  </a:ext>
                </a:extLst>
              </p:cNvPr>
              <p:cNvSpPr txBox="1"/>
              <p:nvPr/>
            </p:nvSpPr>
            <p:spPr>
              <a:xfrm>
                <a:off x="868218" y="1394691"/>
                <a:ext cx="6343287" cy="5115246"/>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狄拉克函数不是传统的函数，定义如下：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狄拉克函数不是函数，更可以说是概率密度函数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狄拉克函数有一种冲击性，也就有：</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考虑对狄拉克函数进行傅立叶逆变换：</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27405E6F-5F94-4549-D1C6-ACAF851BB748}"/>
                  </a:ext>
                </a:extLst>
              </p:cNvPr>
              <p:cNvSpPr txBox="1">
                <a:spLocks noRot="1" noChangeAspect="1" noMove="1" noResize="1" noEditPoints="1" noAdjustHandles="1" noChangeArrowheads="1" noChangeShapeType="1" noTextEdit="1"/>
              </p:cNvSpPr>
              <p:nvPr/>
            </p:nvSpPr>
            <p:spPr>
              <a:xfrm>
                <a:off x="868218" y="1394691"/>
                <a:ext cx="6343287" cy="5115246"/>
              </a:xfrm>
              <a:prstGeom prst="rect">
                <a:avLst/>
              </a:prstGeom>
              <a:blipFill>
                <a:blip r:embed="rId2"/>
                <a:stretch>
                  <a:fillRect l="-2800" t="-9901" b="-30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E0C2B2B-3192-8FCD-B34C-1616076BD508}"/>
                  </a:ext>
                </a:extLst>
              </p:cNvPr>
              <p:cNvSpPr txBox="1"/>
              <p:nvPr/>
            </p:nvSpPr>
            <p:spPr>
              <a:xfrm>
                <a:off x="6806152" y="1394691"/>
                <a:ext cx="4891083" cy="1607876"/>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能够从时域到频域变换，那么逆变换：</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9E0C2B2B-3192-8FCD-B34C-1616076BD508}"/>
                  </a:ext>
                </a:extLst>
              </p:cNvPr>
              <p:cNvSpPr txBox="1">
                <a:spLocks noRot="1" noChangeAspect="1" noMove="1" noResize="1" noEditPoints="1" noAdjustHandles="1" noChangeArrowheads="1" noChangeShapeType="1" noTextEdit="1"/>
              </p:cNvSpPr>
              <p:nvPr/>
            </p:nvSpPr>
            <p:spPr>
              <a:xfrm>
                <a:off x="6806152" y="1394691"/>
                <a:ext cx="4891083" cy="1607876"/>
              </a:xfrm>
              <a:prstGeom prst="rect">
                <a:avLst/>
              </a:prstGeom>
              <a:blipFill>
                <a:blip r:embed="rId3"/>
                <a:stretch>
                  <a:fillRect l="-1034" t="-31250" r="-258" b="-10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F5288FF-7733-A458-AFAD-0D01F1362F38}"/>
                  </a:ext>
                </a:extLst>
              </p:cNvPr>
              <p:cNvSpPr txBox="1"/>
              <p:nvPr/>
            </p:nvSpPr>
            <p:spPr>
              <a:xfrm>
                <a:off x="5957151" y="3382901"/>
                <a:ext cx="6225422" cy="2232086"/>
              </a:xfrm>
              <a:prstGeom prst="rect">
                <a:avLst/>
              </a:prstGeom>
              <a:noFill/>
              <a:ln>
                <a:solidFill>
                  <a:schemeClr val="accent3">
                    <a:lumMod val="7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r>
                                    <a:rPr kumimoji="1" lang="en-US" altLang="zh-CN" sz="2000" i="1">
                                      <a:solidFill>
                                        <a:schemeClr val="bg1"/>
                                      </a:solidFill>
                                      <a:latin typeface="Cambria Math" panose="02040503050406030204" pitchFamily="18" charset="0"/>
                                      <a:ea typeface="Microsoft YaHei" panose="020B0503020204020204" pitchFamily="34" charset="-122"/>
                                    </a:rPr>
                                    <m:t>𝑓</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func>
                                    <m:func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𝜔𝜏</m:t>
                                          </m:r>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nary>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accent3"/>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accent3"/>
                                      </a:solidFill>
                                      <a:latin typeface="Cambria Math" panose="02040503050406030204" pitchFamily="18" charset="0"/>
                                      <a:ea typeface="Microsoft YaHei" panose="020B0503020204020204" pitchFamily="34" charset="-122"/>
                                    </a:rPr>
                                    <m:t>2</m:t>
                                  </m:r>
                                  <m:r>
                                    <a:rPr kumimoji="1" lang="en-US" altLang="zh-CN" sz="2000" b="0" i="1" smtClean="0">
                                      <a:solidFill>
                                        <a:schemeClr val="accent3"/>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accent3"/>
                                      </a:solidFill>
                                      <a:latin typeface="Cambria Math" panose="02040503050406030204" pitchFamily="18" charset="0"/>
                                      <a:ea typeface="Microsoft YaHei" panose="020B0503020204020204" pitchFamily="34" charset="-122"/>
                                    </a:rPr>
                                    <m:t>−</m:t>
                                  </m:r>
                                  <m:r>
                                    <a:rPr kumimoji="1" lang="en-US" altLang="zh-CN" sz="2000" b="0" i="1" smtClean="0">
                                      <a:solidFill>
                                        <a:schemeClr val="accent3"/>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accent3"/>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3"/>
                                              </a:solidFill>
                                              <a:latin typeface="Cambria Math" panose="02040503050406030204" pitchFamily="18" charset="0"/>
                                              <a:ea typeface="Microsoft YaHei" panose="020B0503020204020204" pitchFamily="34" charset="-122"/>
                                            </a:rPr>
                                            <m:t>𝑗</m:t>
                                          </m:r>
                                          <m:r>
                                            <a:rPr kumimoji="1" lang="en-US" altLang="zh-CN" sz="2000" b="0" i="1" smtClean="0">
                                              <a:solidFill>
                                                <a:schemeClr val="accent3"/>
                                              </a:solidFill>
                                              <a:latin typeface="Cambria Math" panose="02040503050406030204" pitchFamily="18" charset="0"/>
                                              <a:ea typeface="Microsoft YaHei" panose="020B0503020204020204" pitchFamily="34" charset="-122"/>
                                            </a:rPr>
                                            <m:t>𝜔</m:t>
                                          </m:r>
                                          <m:d>
                                            <m:d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3"/>
                                                  </a:solidFill>
                                                  <a:latin typeface="Cambria Math" panose="02040503050406030204" pitchFamily="18" charset="0"/>
                                                  <a:ea typeface="Microsoft YaHei" panose="020B0503020204020204" pitchFamily="34" charset="-122"/>
                                                </a:rPr>
                                                <m:t>𝑡</m:t>
                                              </m:r>
                                              <m:r>
                                                <a:rPr kumimoji="1" lang="en-US" altLang="zh-CN" sz="2000" b="0" i="1" smtClean="0">
                                                  <a:solidFill>
                                                    <a:schemeClr val="accent3"/>
                                                  </a:solidFill>
                                                  <a:latin typeface="Cambria Math" panose="02040503050406030204" pitchFamily="18" charset="0"/>
                                                  <a:ea typeface="Microsoft YaHei" panose="020B0503020204020204" pitchFamily="34" charset="-122"/>
                                                </a:rPr>
                                                <m:t>−</m:t>
                                              </m:r>
                                              <m:r>
                                                <a:rPr kumimoji="1" lang="en-US" altLang="zh-CN" sz="2000" b="0" i="1" smtClean="0">
                                                  <a:solidFill>
                                                    <a:schemeClr val="accent3"/>
                                                  </a:solidFill>
                                                  <a:latin typeface="Cambria Math" panose="02040503050406030204" pitchFamily="18" charset="0"/>
                                                  <a:ea typeface="Microsoft YaHei" panose="020B0503020204020204" pitchFamily="34" charset="-122"/>
                                                </a:rPr>
                                                <m:t>𝜏</m:t>
                                              </m:r>
                                            </m:e>
                                          </m:d>
                                        </m:e>
                                      </m:d>
                                      <m:r>
                                        <a:rPr kumimoji="1" lang="en-US" altLang="zh-CN" sz="2000" b="0" i="1" smtClean="0">
                                          <a:solidFill>
                                            <a:schemeClr val="accent3"/>
                                          </a:solidFill>
                                          <a:latin typeface="Cambria Math" panose="02040503050406030204" pitchFamily="18" charset="0"/>
                                          <a:ea typeface="Microsoft YaHei" panose="020B0503020204020204" pitchFamily="34" charset="-122"/>
                                        </a:rPr>
                                        <m:t>𝑑</m:t>
                                      </m:r>
                                      <m:r>
                                        <a:rPr kumimoji="1" lang="en-US" altLang="zh-CN" sz="2000" b="0" i="1" smtClean="0">
                                          <a:solidFill>
                                            <a:schemeClr val="accent3"/>
                                          </a:solidFill>
                                          <a:latin typeface="Cambria Math" panose="02040503050406030204" pitchFamily="18" charset="0"/>
                                          <a:ea typeface="Microsoft YaHei" panose="020B0503020204020204" pitchFamily="34" charset="-122"/>
                                        </a:rPr>
                                        <m:t>𝜔</m:t>
                                      </m:r>
                                    </m:e>
                                  </m:func>
                                </m:e>
                              </m:nary>
                            </m:e>
                          </m:d>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6F5288FF-7733-A458-AFAD-0D01F1362F38}"/>
                  </a:ext>
                </a:extLst>
              </p:cNvPr>
              <p:cNvSpPr txBox="1">
                <a:spLocks noRot="1" noChangeAspect="1" noMove="1" noResize="1" noEditPoints="1" noAdjustHandles="1" noChangeArrowheads="1" noChangeShapeType="1" noTextEdit="1"/>
              </p:cNvSpPr>
              <p:nvPr/>
            </p:nvSpPr>
            <p:spPr>
              <a:xfrm>
                <a:off x="5957151" y="3382901"/>
                <a:ext cx="6225422" cy="2232086"/>
              </a:xfrm>
              <a:prstGeom prst="rect">
                <a:avLst/>
              </a:prstGeom>
              <a:blipFill>
                <a:blip r:embed="rId4"/>
                <a:stretch>
                  <a:fillRect l="-10772" t="-53933" b="-76966"/>
                </a:stretch>
              </a:blipFill>
              <a:ln>
                <a:solidFill>
                  <a:schemeClr val="accent3">
                    <a:lumMod val="75000"/>
                  </a:schemeClr>
                </a:solidFill>
              </a:ln>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13DD63AF-2FEF-BD53-A6F8-37F5E934297E}"/>
              </a:ext>
            </a:extLst>
          </p:cNvPr>
          <p:cNvSpPr txBox="1"/>
          <p:nvPr/>
        </p:nvSpPr>
        <p:spPr>
          <a:xfrm>
            <a:off x="9615339" y="4990777"/>
            <a:ext cx="198002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唯一性证明完毕</a:t>
            </a:r>
          </a:p>
        </p:txBody>
      </p:sp>
    </p:spTree>
    <p:extLst>
      <p:ext uri="{BB962C8B-B14F-4D97-AF65-F5344CB8AC3E}">
        <p14:creationId xmlns:p14="http://schemas.microsoft.com/office/powerpoint/2010/main" val="4119006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44360-FD6A-5E4A-1C45-DABFA0DF180C}"/>
              </a:ext>
            </a:extLst>
          </p:cNvPr>
          <p:cNvSpPr>
            <a:spLocks noGrp="1"/>
          </p:cNvSpPr>
          <p:nvPr>
            <p:ph type="title"/>
          </p:nvPr>
        </p:nvSpPr>
        <p:spPr/>
        <p:txBody>
          <a:bodyPr/>
          <a:lstStyle/>
          <a:p>
            <a:r>
              <a:rPr kumimoji="1" lang="en-US" altLang="zh-CN" dirty="0"/>
              <a:t>Convolution Theorem</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F6F094A-5C9E-0E8A-6B71-231D96E772BB}"/>
                  </a:ext>
                </a:extLst>
              </p:cNvPr>
              <p:cNvSpPr txBox="1"/>
              <p:nvPr/>
            </p:nvSpPr>
            <p:spPr>
              <a:xfrm>
                <a:off x="546755" y="1300899"/>
                <a:ext cx="7447175" cy="249959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卷积（</a:t>
                </a:r>
                <a:r>
                  <a:rPr kumimoji="1" lang="en-US" altLang="zh-CN" sz="2000" dirty="0">
                    <a:solidFill>
                      <a:schemeClr val="bg1"/>
                    </a:solidFill>
                    <a:latin typeface="Microsoft YaHei" panose="020B0503020204020204" pitchFamily="34" charset="-122"/>
                    <a:ea typeface="Microsoft YaHei" panose="020B0503020204020204" pitchFamily="34" charset="-122"/>
                  </a:rPr>
                  <a:t>Convolution</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卷积定理：在时域上卷积等于在频域上的乘积：</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𝐺</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5F6F094A-5C9E-0E8A-6B71-231D96E772BB}"/>
                  </a:ext>
                </a:extLst>
              </p:cNvPr>
              <p:cNvSpPr txBox="1">
                <a:spLocks noRot="1" noChangeAspect="1" noMove="1" noResize="1" noEditPoints="1" noAdjustHandles="1" noChangeArrowheads="1" noChangeShapeType="1" noTextEdit="1"/>
              </p:cNvSpPr>
              <p:nvPr/>
            </p:nvSpPr>
            <p:spPr>
              <a:xfrm>
                <a:off x="546755" y="1300899"/>
                <a:ext cx="7447175" cy="2499595"/>
              </a:xfrm>
              <a:prstGeom prst="rect">
                <a:avLst/>
              </a:prstGeom>
              <a:blipFill>
                <a:blip r:embed="rId2"/>
                <a:stretch>
                  <a:fillRect l="-852" t="-20707" b="-323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AC342D9-E7E5-9126-2D19-F4E281E2737A}"/>
                  </a:ext>
                </a:extLst>
              </p:cNvPr>
              <p:cNvSpPr txBox="1"/>
              <p:nvPr/>
            </p:nvSpPr>
            <p:spPr>
              <a:xfrm>
                <a:off x="540349" y="3800494"/>
                <a:ext cx="11651651" cy="21446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𝐻</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r>
                                    <a:rPr kumimoji="1" lang="en-US" altLang="zh-CN" sz="2000" i="1">
                                      <a:solidFill>
                                        <a:schemeClr val="bg1"/>
                                      </a:solidFill>
                                      <a:latin typeface="Cambria Math" panose="02040503050406030204" pitchFamily="18" charset="0"/>
                                      <a:ea typeface="Microsoft YaHei" panose="020B0503020204020204" pitchFamily="34" charset="-122"/>
                                    </a:rPr>
                                    <m:t>𝑓</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𝜏</m:t>
                                      </m:r>
                                    </m:e>
                                  </m:d>
                                  <m:r>
                                    <a:rPr kumimoji="1" lang="en-US" altLang="zh-CN" sz="2000" i="1">
                                      <a:solidFill>
                                        <a:schemeClr val="bg1"/>
                                      </a:solidFill>
                                      <a:latin typeface="Cambria Math" panose="02040503050406030204" pitchFamily="18" charset="0"/>
                                      <a:ea typeface="Microsoft YaHei" panose="020B0503020204020204" pitchFamily="34" charset="-122"/>
                                    </a:rPr>
                                    <m:t>𝑔</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𝜏</m:t>
                                      </m:r>
                                    </m:e>
                                  </m:d>
                                </m:e>
                              </m:nary>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i="1">
                                  <a:solidFill>
                                    <a:schemeClr val="bg1"/>
                                  </a:solidFill>
                                  <a:latin typeface="Cambria Math" panose="02040503050406030204" pitchFamily="18" charset="0"/>
                                  <a:ea typeface="Microsoft YaHei" panose="020B0503020204020204" pitchFamily="34" charset="-122"/>
                                </a:rPr>
                                <m:t>𝜏</m:t>
                              </m:r>
                            </m:e>
                          </m:d>
                        </m:e>
                      </m:nary>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𝑑𝑡</m:t>
                          </m:r>
                        </m:e>
                      </m:func>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𝑑𝑡</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nary>
                            <m:naryPr>
                              <m:ctrlP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m:t>
                              </m:r>
                            </m:sup>
                            <m:e>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𝑡</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𝜏</m:t>
                                  </m:r>
                                </m:e>
                              </m:d>
                              <m:func>
                                <m:funcPr>
                                  <m:ctrlP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2">
                                          <a:lumMod val="75000"/>
                                        </a:schemeClr>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𝑗</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𝜔</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𝑡</m:t>
                                      </m:r>
                                    </m:e>
                                  </m:d>
                                </m:e>
                              </m:func>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𝑑𝑡</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nary>
                    </m:oMath>
                    <m:oMath xmlns:m="http://schemas.openxmlformats.org/officeDocument/2006/math">
                      <m:nary>
                        <m:naryPr>
                          <m:ctrlP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m:t>
                          </m:r>
                          <m: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m:t>
                          </m:r>
                        </m:sub>
                        <m:sup>
                          <m: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m:t>
                          </m:r>
                        </m:sup>
                        <m:e>
                          <m: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𝑔</m:t>
                          </m:r>
                          <m:d>
                            <m:dPr>
                              <m:ctrlP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ctrlPr>
                            </m:dPr>
                            <m:e>
                              <m: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𝑡</m:t>
                              </m:r>
                              <m: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m:t>
                              </m:r>
                              <m: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𝜏</m:t>
                              </m:r>
                            </m:e>
                          </m:d>
                          <m:func>
                            <m:funcPr>
                              <m:ctrlP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accent2">
                                      <a:lumMod val="75000"/>
                                    </a:schemeClr>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ctrlPr>
                                </m:dPr>
                                <m:e>
                                  <m: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m:t>
                                  </m:r>
                                  <m: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𝑗</m:t>
                                  </m:r>
                                  <m: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𝜔</m:t>
                                  </m:r>
                                  <m: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𝑡</m:t>
                                  </m:r>
                                </m:e>
                              </m:d>
                            </m:e>
                          </m:func>
                          <m:r>
                            <a:rPr kumimoji="1" lang="en-US" altLang="zh-CN" sz="2000" i="1">
                              <a:solidFill>
                                <a:schemeClr val="accent2">
                                  <a:lumMod val="75000"/>
                                </a:schemeClr>
                              </a:solidFill>
                              <a:latin typeface="Cambria Math" panose="02040503050406030204" pitchFamily="18" charset="0"/>
                              <a:ea typeface="Microsoft YaHei" panose="020B0503020204020204" pitchFamily="34" charset="-122"/>
                            </a:rPr>
                            <m:t>𝑑𝑡</m:t>
                          </m:r>
                        </m:e>
                      </m:nary>
                      <m:groupChr>
                        <m:groupChrPr>
                          <m:chr m:val="→"/>
                          <m:vertJc m:val="bot"/>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groupChrPr>
                        <m:e>
                          <m:r>
                            <m:rPr>
                              <m:brk m:alnAt="2"/>
                            </m:rPr>
                            <a:rPr kumimoji="1" lang="en-US" altLang="zh-CN" sz="2000" b="0" i="1" smtClean="0">
                              <a:solidFill>
                                <a:schemeClr val="bg1"/>
                              </a:solidFill>
                              <a:latin typeface="Cambria Math" panose="02040503050406030204" pitchFamily="18" charset="0"/>
                              <a:ea typeface="Microsoft YaHei" panose="020B0503020204020204" pitchFamily="34" charset="-122"/>
                            </a:rPr>
                            <m:t>𝑢</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groupCh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𝑑𝑢</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𝜔𝜏</m:t>
                              </m:r>
                            </m:e>
                          </m:d>
                        </m:e>
                      </m:func>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𝑑𝑢</m:t>
                          </m:r>
                        </m:e>
                      </m:nary>
                    </m:oMath>
                  </m:oMathPara>
                </a14:m>
                <a:br>
                  <a:rPr kumimoji="1" lang="en-US" altLang="zh-CN" sz="2000" b="0" dirty="0">
                    <a:solidFill>
                      <a:schemeClr val="bg1"/>
                    </a:solidFill>
                    <a:latin typeface="Microsoft YaHei" panose="020B0503020204020204" pitchFamily="34" charset="-122"/>
                    <a:ea typeface="Microsoft YaHei" panose="020B0503020204020204" pitchFamily="34" charset="-122"/>
                  </a:rPr>
                </a:b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AAC342D9-E7E5-9126-2D19-F4E281E2737A}"/>
                  </a:ext>
                </a:extLst>
              </p:cNvPr>
              <p:cNvSpPr txBox="1">
                <a:spLocks noRot="1" noChangeAspect="1" noMove="1" noResize="1" noEditPoints="1" noAdjustHandles="1" noChangeArrowheads="1" noChangeShapeType="1" noTextEdit="1"/>
              </p:cNvSpPr>
              <p:nvPr/>
            </p:nvSpPr>
            <p:spPr>
              <a:xfrm>
                <a:off x="540349" y="3800494"/>
                <a:ext cx="11651651" cy="2144690"/>
              </a:xfrm>
              <a:prstGeom prst="rect">
                <a:avLst/>
              </a:prstGeom>
              <a:blipFill>
                <a:blip r:embed="rId3"/>
                <a:stretch>
                  <a:fillRect l="-6855" t="-57059" b="-84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D3CB0A6-E400-35C6-A6BA-678FA348659F}"/>
                  </a:ext>
                </a:extLst>
              </p:cNvPr>
              <p:cNvSpPr txBox="1"/>
              <p:nvPr/>
            </p:nvSpPr>
            <p:spPr>
              <a:xfrm>
                <a:off x="11101019" y="5835191"/>
                <a:ext cx="110126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𝐺</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1D3CB0A6-E400-35C6-A6BA-678FA348659F}"/>
                  </a:ext>
                </a:extLst>
              </p:cNvPr>
              <p:cNvSpPr txBox="1">
                <a:spLocks noRot="1" noChangeAspect="1" noMove="1" noResize="1" noEditPoints="1" noAdjustHandles="1" noChangeArrowheads="1" noChangeShapeType="1" noTextEdit="1"/>
              </p:cNvSpPr>
              <p:nvPr/>
            </p:nvSpPr>
            <p:spPr>
              <a:xfrm>
                <a:off x="11101019" y="5835191"/>
                <a:ext cx="1101264"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1C5A886-8269-AE54-0C74-677F59E338D3}"/>
                  </a:ext>
                </a:extLst>
              </p:cNvPr>
              <p:cNvSpPr txBox="1"/>
              <p:nvPr/>
            </p:nvSpPr>
            <p:spPr>
              <a:xfrm>
                <a:off x="546755" y="5945184"/>
                <a:ext cx="9655720" cy="77271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nary>
                            <m:naryPr>
                              <m:ctrlP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m:t>
                              </m:r>
                            </m:sup>
                            <m:e>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𝑡</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𝜏</m:t>
                                  </m:r>
                                </m:e>
                              </m:d>
                              <m:func>
                                <m:funcPr>
                                  <m:ctrlP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2">
                                          <a:lumMod val="75000"/>
                                        </a:schemeClr>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𝑗</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𝜔</m:t>
                                      </m:r>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𝑡</m:t>
                                      </m:r>
                                    </m:e>
                                  </m:d>
                                </m:e>
                              </m:func>
                              <m:r>
                                <a:rPr kumimoji="1" lang="en-US" altLang="zh-CN" sz="2000" b="0" i="1" smtClean="0">
                                  <a:solidFill>
                                    <a:schemeClr val="accent2">
                                      <a:lumMod val="75000"/>
                                    </a:schemeClr>
                                  </a:solidFill>
                                  <a:latin typeface="Cambria Math" panose="02040503050406030204" pitchFamily="18" charset="0"/>
                                  <a:ea typeface="Microsoft YaHei" panose="020B0503020204020204" pitchFamily="34" charset="-122"/>
                                </a:rPr>
                                <m:t>𝑑𝑡</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𝐺</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𝜔𝜏</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 </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𝐺</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41C5A886-8269-AE54-0C74-677F59E338D3}"/>
                  </a:ext>
                </a:extLst>
              </p:cNvPr>
              <p:cNvSpPr txBox="1">
                <a:spLocks noRot="1" noChangeAspect="1" noMove="1" noResize="1" noEditPoints="1" noAdjustHandles="1" noChangeArrowheads="1" noChangeShapeType="1" noTextEdit="1"/>
              </p:cNvSpPr>
              <p:nvPr/>
            </p:nvSpPr>
            <p:spPr>
              <a:xfrm>
                <a:off x="546755" y="5945184"/>
                <a:ext cx="9655720" cy="772712"/>
              </a:xfrm>
              <a:prstGeom prst="rect">
                <a:avLst/>
              </a:prstGeom>
              <a:blipFill>
                <a:blip r:embed="rId5"/>
                <a:stretch>
                  <a:fillRect l="-9593" t="-159016" b="-2360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8936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70975-762D-9903-0AC7-7395EE8B2AFF}"/>
              </a:ext>
            </a:extLst>
          </p:cNvPr>
          <p:cNvSpPr>
            <a:spLocks noGrp="1"/>
          </p:cNvSpPr>
          <p:nvPr>
            <p:ph type="title"/>
          </p:nvPr>
        </p:nvSpPr>
        <p:spPr/>
        <p:txBody>
          <a:bodyPr/>
          <a:lstStyle/>
          <a:p>
            <a:r>
              <a:rPr kumimoji="1" lang="en-US" altLang="zh-CN" dirty="0"/>
              <a:t>Preface</a:t>
            </a:r>
            <a:r>
              <a:rPr kumimoji="1" lang="zh-CN" altLang="en-US" dirty="0"/>
              <a:t> </a:t>
            </a:r>
            <a:r>
              <a:rPr kumimoji="1" lang="en-US" altLang="zh-CN" dirty="0"/>
              <a:t>–</a:t>
            </a:r>
            <a:r>
              <a:rPr kumimoji="1" lang="zh-CN" altLang="en-US" dirty="0"/>
              <a:t> </a:t>
            </a:r>
            <a:r>
              <a:rPr kumimoji="1" lang="en-US" altLang="zh-CN" dirty="0"/>
              <a:t>Random Variable </a:t>
            </a:r>
            <a:endParaRPr kumimoji="1" lang="zh-CN" altLang="en-US" dirty="0"/>
          </a:p>
        </p:txBody>
      </p:sp>
      <p:sp>
        <p:nvSpPr>
          <p:cNvPr id="5" name="文本框 4">
            <a:extLst>
              <a:ext uri="{FF2B5EF4-FFF2-40B4-BE49-F238E27FC236}">
                <a16:creationId xmlns:a16="http://schemas.microsoft.com/office/drawing/2014/main" id="{CA2292C8-5CD5-D00A-8E7C-88A70E211D92}"/>
              </a:ext>
            </a:extLst>
          </p:cNvPr>
          <p:cNvSpPr txBox="1"/>
          <p:nvPr/>
        </p:nvSpPr>
        <p:spPr>
          <a:xfrm>
            <a:off x="882595" y="1582310"/>
            <a:ext cx="6891630" cy="3731214"/>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什么是随机变量（</a:t>
            </a:r>
            <a:r>
              <a:rPr kumimoji="1" lang="en-US" altLang="zh-CN" sz="2000" dirty="0">
                <a:solidFill>
                  <a:schemeClr val="bg1"/>
                </a:solidFill>
                <a:latin typeface="Microsoft YaHei" panose="020B0503020204020204" pitchFamily="34" charset="-122"/>
                <a:ea typeface="Microsoft YaHei" panose="020B0503020204020204" pitchFamily="34" charset="-122"/>
              </a:rPr>
              <a:t>Random Variable</a:t>
            </a:r>
            <a:r>
              <a:rPr kumimoji="1" lang="zh-CN" altLang="en-US" sz="2000" dirty="0">
                <a:solidFill>
                  <a:schemeClr val="bg1"/>
                </a:solidFill>
                <a:latin typeface="Microsoft YaHei" panose="020B0503020204020204" pitchFamily="34" charset="-122"/>
                <a:ea typeface="Microsoft YaHei" panose="020B0503020204020204" pitchFamily="34" charset="-122"/>
              </a:rPr>
              <a:t>）</a:t>
            </a:r>
            <a:r>
              <a:rPr kumimoji="1" lang="en-US" altLang="zh-CN" sz="2000" dirty="0">
                <a:solidFill>
                  <a:schemeClr val="bg1"/>
                </a:solidFill>
                <a:latin typeface="Microsoft YaHei" panose="020B0503020204020204" pitchFamily="34" charset="-122"/>
                <a:ea typeface="Microsoft YaHei" panose="020B0503020204020204" pitchFamily="34" charset="-122"/>
              </a:rPr>
              <a:t>?</a:t>
            </a: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右侧是一个骰子，将骰子随意抛掷无数次，最终会有</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1</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2</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3</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4</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5</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6</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p>
        </p:txBody>
      </p:sp>
      <p:pic>
        <p:nvPicPr>
          <p:cNvPr id="2050" name="Picture 2" descr="骰子六赌博- Pixabay上的免费照片- Pixabay">
            <a:extLst>
              <a:ext uri="{FF2B5EF4-FFF2-40B4-BE49-F238E27FC236}">
                <a16:creationId xmlns:a16="http://schemas.microsoft.com/office/drawing/2014/main" id="{035F17C4-BCB0-0A51-67AF-76AAAB3BC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716" y="2660088"/>
            <a:ext cx="3302000" cy="2463800"/>
          </a:xfrm>
          <a:prstGeom prst="rect">
            <a:avLst/>
          </a:prstGeom>
          <a:noFill/>
          <a:extLst>
            <a:ext uri="{909E8E84-426E-40DD-AFC4-6F175D3DCCD1}">
              <a14:hiddenFill xmlns:a14="http://schemas.microsoft.com/office/drawing/2010/main">
                <a:solidFill>
                  <a:srgbClr val="FFFFFF"/>
                </a:solidFill>
              </a14:hiddenFill>
            </a:ext>
          </a:extLst>
        </p:spPr>
      </p:pic>
      <p:sp>
        <p:nvSpPr>
          <p:cNvPr id="29" name="右大括号 28">
            <a:extLst>
              <a:ext uri="{FF2B5EF4-FFF2-40B4-BE49-F238E27FC236}">
                <a16:creationId xmlns:a16="http://schemas.microsoft.com/office/drawing/2014/main" id="{9A1895B6-BB9A-46CF-0667-DF5B37250A22}"/>
              </a:ext>
            </a:extLst>
          </p:cNvPr>
          <p:cNvSpPr/>
          <p:nvPr/>
        </p:nvSpPr>
        <p:spPr>
          <a:xfrm>
            <a:off x="3138617" y="2660088"/>
            <a:ext cx="350932" cy="2653436"/>
          </a:xfrm>
          <a:prstGeom prst="rightBrace">
            <a:avLst>
              <a:gd name="adj1" fmla="val 8333"/>
              <a:gd name="adj2" fmla="val 50378"/>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0" name="圆角矩形 29">
                <a:extLst>
                  <a:ext uri="{FF2B5EF4-FFF2-40B4-BE49-F238E27FC236}">
                    <a16:creationId xmlns:a16="http://schemas.microsoft.com/office/drawing/2014/main" id="{90546E0C-88AB-8062-2C77-4783E7EB7C6F}"/>
                  </a:ext>
                </a:extLst>
              </p:cNvPr>
              <p:cNvSpPr/>
              <p:nvPr/>
            </p:nvSpPr>
            <p:spPr>
              <a:xfrm>
                <a:off x="3676634" y="2693676"/>
                <a:ext cx="3574473" cy="1655924"/>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icrosoft YaHei" panose="020B0503020204020204" pitchFamily="34" charset="-122"/>
                    <a:ea typeface="Microsoft YaHei" panose="020B0503020204020204" pitchFamily="34" charset="-122"/>
                  </a:rPr>
                  <a:t>样本空间</a:t>
                </a:r>
                <a:endParaRPr kumimoji="1" lang="en-US" altLang="zh-CN" sz="2800" b="1" dirty="0">
                  <a:latin typeface="Microsoft YaHei" panose="020B0503020204020204" pitchFamily="34" charset="-122"/>
                  <a:ea typeface="Microsoft YaHei" panose="020B0503020204020204" pitchFamily="34" charset="-122"/>
                </a:endParaRPr>
              </a:p>
              <a:p>
                <a:pPr algn="ctr"/>
                <a:r>
                  <a:rPr kumimoji="1" lang="en-US" altLang="zh-CN" sz="2800" b="1" dirty="0">
                    <a:latin typeface="Microsoft YaHei" panose="020B0503020204020204" pitchFamily="34" charset="-122"/>
                    <a:ea typeface="Microsoft YaHei" panose="020B0503020204020204" pitchFamily="34" charset="-122"/>
                  </a:rPr>
                  <a:t>Sample Space</a:t>
                </a:r>
              </a:p>
              <a:p>
                <a:pPr algn="ctr"/>
                <a14:m>
                  <m:oMathPara xmlns:m="http://schemas.openxmlformats.org/officeDocument/2006/math">
                    <m:oMathParaPr>
                      <m:jc m:val="centerGroup"/>
                    </m:oMathParaPr>
                    <m:oMath xmlns:m="http://schemas.openxmlformats.org/officeDocument/2006/math">
                      <m:r>
                        <m:rPr>
                          <m:sty m:val="p"/>
                        </m:rPr>
                        <a:rPr kumimoji="1" lang="en-US" altLang="zh-CN" sz="2800" b="0" i="0" smtClean="0">
                          <a:latin typeface="Cambria Math" panose="02040503050406030204" pitchFamily="18" charset="0"/>
                          <a:ea typeface="Microsoft YaHei" panose="020B0503020204020204" pitchFamily="34" charset="-122"/>
                        </a:rPr>
                        <m:t>Ω</m:t>
                      </m:r>
                    </m:oMath>
                  </m:oMathPara>
                </a14:m>
                <a:endParaRPr kumimoji="1" lang="zh-CN" altLang="en-US" sz="2800" dirty="0" err="1">
                  <a:latin typeface="Microsoft YaHei" panose="020B0503020204020204" pitchFamily="34" charset="-122"/>
                  <a:ea typeface="Microsoft YaHei" panose="020B0503020204020204" pitchFamily="34" charset="-122"/>
                </a:endParaRPr>
              </a:p>
            </p:txBody>
          </p:sp>
        </mc:Choice>
        <mc:Fallback xmlns="">
          <p:sp>
            <p:nvSpPr>
              <p:cNvPr id="30" name="圆角矩形 29">
                <a:extLst>
                  <a:ext uri="{FF2B5EF4-FFF2-40B4-BE49-F238E27FC236}">
                    <a16:creationId xmlns:a16="http://schemas.microsoft.com/office/drawing/2014/main" id="{90546E0C-88AB-8062-2C77-4783E7EB7C6F}"/>
                  </a:ext>
                </a:extLst>
              </p:cNvPr>
              <p:cNvSpPr>
                <a:spLocks noRot="1" noChangeAspect="1" noMove="1" noResize="1" noEditPoints="1" noAdjustHandles="1" noChangeArrowheads="1" noChangeShapeType="1" noTextEdit="1"/>
              </p:cNvSpPr>
              <p:nvPr/>
            </p:nvSpPr>
            <p:spPr>
              <a:xfrm>
                <a:off x="3676634" y="2693676"/>
                <a:ext cx="3574473" cy="1655924"/>
              </a:xfrm>
              <a:prstGeom prst="roundRect">
                <a:avLst/>
              </a:prstGeom>
              <a:blipFill>
                <a:blip r:embed="rId3"/>
                <a:stretch>
                  <a:fillRect/>
                </a:stretch>
              </a:blipFill>
              <a:ln>
                <a:solidFill>
                  <a:schemeClr val="bg1"/>
                </a:solidFill>
              </a:ln>
            </p:spPr>
            <p:txBody>
              <a:bodyPr/>
              <a:lstStyle/>
              <a:p>
                <a:r>
                  <a:rPr lang="zh-CN" altLang="en-US">
                    <a:noFill/>
                  </a:rPr>
                  <a:t> </a:t>
                </a:r>
              </a:p>
            </p:txBody>
          </p:sp>
        </mc:Fallback>
      </mc:AlternateContent>
      <p:sp>
        <p:nvSpPr>
          <p:cNvPr id="31" name="矩形 30">
            <a:extLst>
              <a:ext uri="{FF2B5EF4-FFF2-40B4-BE49-F238E27FC236}">
                <a16:creationId xmlns:a16="http://schemas.microsoft.com/office/drawing/2014/main" id="{6EFB3668-B099-70E4-C8D3-9B04C9856FE6}"/>
              </a:ext>
            </a:extLst>
          </p:cNvPr>
          <p:cNvSpPr/>
          <p:nvPr/>
        </p:nvSpPr>
        <p:spPr>
          <a:xfrm>
            <a:off x="1690255" y="2983345"/>
            <a:ext cx="1542472" cy="148705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58725B82-820D-84C9-4EAE-591D79A71E17}"/>
                  </a:ext>
                </a:extLst>
              </p:cNvPr>
              <p:cNvSpPr/>
              <p:nvPr/>
            </p:nvSpPr>
            <p:spPr>
              <a:xfrm>
                <a:off x="166304" y="3241964"/>
                <a:ext cx="1727200" cy="1080653"/>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事件</a:t>
                </a:r>
                <a:endParaRPr kumimoji="1" lang="en-US" altLang="zh-CN" b="1" dirty="0">
                  <a:latin typeface="Microsoft YaHei" panose="020B0503020204020204" pitchFamily="34" charset="-122"/>
                  <a:ea typeface="Microsoft YaHei" panose="020B0503020204020204" pitchFamily="34" charset="-122"/>
                </a:endParaRPr>
              </a:p>
              <a:p>
                <a:pPr algn="ctr"/>
                <a:r>
                  <a:rPr kumimoji="1" lang="en-US" altLang="zh-CN" b="1" dirty="0">
                    <a:latin typeface="Microsoft YaHei" panose="020B0503020204020204" pitchFamily="34" charset="-122"/>
                    <a:ea typeface="Microsoft YaHei" panose="020B0503020204020204" pitchFamily="34" charset="-122"/>
                  </a:rPr>
                  <a:t>Event</a:t>
                </a:r>
              </a:p>
              <a:p>
                <a:pPr algn="ctr"/>
                <a14:m>
                  <m:oMathPara xmlns:m="http://schemas.openxmlformats.org/officeDocument/2006/math">
                    <m:oMathParaPr>
                      <m:jc m:val="centerGroup"/>
                    </m:oMathParaPr>
                    <m:oMath xmlns:m="http://schemas.openxmlformats.org/officeDocument/2006/math">
                      <m:r>
                        <a:rPr kumimoji="1" lang="en-US" altLang="zh-CN" b="0" i="1" dirty="0" smtClean="0">
                          <a:latin typeface="Cambria Math" panose="02040503050406030204" pitchFamily="18" charset="0"/>
                          <a:ea typeface="Microsoft YaHei" panose="020B0503020204020204" pitchFamily="34" charset="-122"/>
                        </a:rPr>
                        <m:t>𝐴</m:t>
                      </m:r>
                    </m:oMath>
                  </m:oMathPara>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32" name="椭圆 31">
                <a:extLst>
                  <a:ext uri="{FF2B5EF4-FFF2-40B4-BE49-F238E27FC236}">
                    <a16:creationId xmlns:a16="http://schemas.microsoft.com/office/drawing/2014/main" id="{58725B82-820D-84C9-4EAE-591D79A71E17}"/>
                  </a:ext>
                </a:extLst>
              </p:cNvPr>
              <p:cNvSpPr>
                <a:spLocks noRot="1" noChangeAspect="1" noMove="1" noResize="1" noEditPoints="1" noAdjustHandles="1" noChangeArrowheads="1" noChangeShapeType="1" noTextEdit="1"/>
              </p:cNvSpPr>
              <p:nvPr/>
            </p:nvSpPr>
            <p:spPr>
              <a:xfrm>
                <a:off x="166304" y="3241964"/>
                <a:ext cx="1727200" cy="1080653"/>
              </a:xfrm>
              <a:prstGeom prst="ellipse">
                <a:avLst/>
              </a:prstGeom>
              <a:blipFill>
                <a:blip r:embed="rId4"/>
                <a:stretch>
                  <a:fillRect/>
                </a:stretch>
              </a:blipFill>
              <a:ln>
                <a:solidFill>
                  <a:schemeClr val="bg1"/>
                </a:solidFill>
              </a:ln>
            </p:spPr>
            <p:txBody>
              <a:bodyPr/>
              <a:lstStyle/>
              <a:p>
                <a:r>
                  <a:rPr lang="zh-CN" altLang="en-US">
                    <a:noFill/>
                  </a:rPr>
                  <a:t> </a:t>
                </a:r>
              </a:p>
            </p:txBody>
          </p:sp>
        </mc:Fallback>
      </mc:AlternateContent>
      <p:sp>
        <p:nvSpPr>
          <p:cNvPr id="33" name="右箭头 32">
            <a:extLst>
              <a:ext uri="{FF2B5EF4-FFF2-40B4-BE49-F238E27FC236}">
                <a16:creationId xmlns:a16="http://schemas.microsoft.com/office/drawing/2014/main" id="{7788E2B8-CF48-ABCA-3676-F0F052151A97}"/>
              </a:ext>
            </a:extLst>
          </p:cNvPr>
          <p:cNvSpPr/>
          <p:nvPr/>
        </p:nvSpPr>
        <p:spPr>
          <a:xfrm>
            <a:off x="1401006" y="4955335"/>
            <a:ext cx="406400" cy="288054"/>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DFC5AB74-CE24-7DD6-7FE4-AD8253847393}"/>
                  </a:ext>
                </a:extLst>
              </p:cNvPr>
              <p:cNvSpPr txBox="1"/>
              <p:nvPr/>
            </p:nvSpPr>
            <p:spPr>
              <a:xfrm>
                <a:off x="558223" y="4776130"/>
                <a:ext cx="831061" cy="499560"/>
              </a:xfrm>
              <a:prstGeom prst="rect">
                <a:avLst/>
              </a:prstGeom>
              <a:noFill/>
            </p:spPr>
            <p:txBody>
              <a:bodyPr wrap="non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样本</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𝜉</m:t>
                    </m:r>
                  </m:oMath>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34" name="文本框 33">
                <a:extLst>
                  <a:ext uri="{FF2B5EF4-FFF2-40B4-BE49-F238E27FC236}">
                    <a16:creationId xmlns:a16="http://schemas.microsoft.com/office/drawing/2014/main" id="{DFC5AB74-CE24-7DD6-7FE4-AD8253847393}"/>
                  </a:ext>
                </a:extLst>
              </p:cNvPr>
              <p:cNvSpPr txBox="1">
                <a:spLocks noRot="1" noChangeAspect="1" noMove="1" noResize="1" noEditPoints="1" noAdjustHandles="1" noChangeArrowheads="1" noChangeShapeType="1" noTextEdit="1"/>
              </p:cNvSpPr>
              <p:nvPr/>
            </p:nvSpPr>
            <p:spPr>
              <a:xfrm>
                <a:off x="558223" y="4776130"/>
                <a:ext cx="831061" cy="499560"/>
              </a:xfrm>
              <a:prstGeom prst="rect">
                <a:avLst/>
              </a:prstGeom>
              <a:blipFill>
                <a:blip r:embed="rId5"/>
                <a:stretch>
                  <a:fillRect l="-9091" b="-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6005C93-9BBA-B042-87D6-BD5BAC52AC83}"/>
                  </a:ext>
                </a:extLst>
              </p:cNvPr>
              <p:cNvSpPr txBox="1"/>
              <p:nvPr/>
            </p:nvSpPr>
            <p:spPr>
              <a:xfrm>
                <a:off x="3542204" y="4540335"/>
                <a:ext cx="5370445" cy="1884555"/>
              </a:xfrm>
              <a:prstGeom prst="rect">
                <a:avLst/>
              </a:prstGeom>
              <a:noFill/>
            </p:spPr>
            <p:txBody>
              <a:bodyPr wrap="none" rtlCol="0">
                <a:spAutoFit/>
              </a:bodyPr>
              <a:lstStyle/>
              <a:p>
                <a:pPr marL="342900" indent="-342900" algn="l">
                  <a:lnSpc>
                    <a:spcPct val="150000"/>
                  </a:lnSpc>
                  <a:buFont typeface="Wingdings" pitchFamily="2" charset="2"/>
                  <a:buChar char="Ø"/>
                </a:pPr>
                <a:r>
                  <a:rPr kumimoji="1" lang="zh-CN" altLang="en-US" sz="2000" dirty="0">
                    <a:solidFill>
                      <a:schemeClr val="bg1"/>
                    </a:solidFill>
                    <a:latin typeface="Microsoft YaHei" panose="020B0503020204020204" pitchFamily="34" charset="-122"/>
                    <a:ea typeface="Microsoft YaHei" panose="020B0503020204020204" pitchFamily="34" charset="-122"/>
                  </a:rPr>
                  <a:t>三者之间的关系：</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kumimoji="1" lang="zh-CN" altLang="en-US" sz="2000" dirty="0">
                    <a:solidFill>
                      <a:schemeClr val="bg1"/>
                    </a:solidFill>
                    <a:latin typeface="Microsoft YaHei" panose="020B0503020204020204" pitchFamily="34" charset="-122"/>
                    <a:ea typeface="Microsoft YaHei" panose="020B0503020204020204" pitchFamily="34" charset="-122"/>
                  </a:rPr>
                  <a:t>样本属于样本空间：</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kumimoji="1" lang="zh-CN" altLang="en-US" sz="2000" dirty="0">
                    <a:solidFill>
                      <a:schemeClr val="bg1"/>
                    </a:solidFill>
                    <a:latin typeface="Microsoft YaHei" panose="020B0503020204020204" pitchFamily="34" charset="-122"/>
                    <a:ea typeface="Microsoft YaHei" panose="020B0503020204020204" pitchFamily="34" charset="-122"/>
                  </a:rPr>
                  <a:t>事件包含于或等于样本空间：</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Cambria Math" panose="02040503050406030204" pitchFamily="18" charset="0"/>
                      </a:rPr>
                      <m:t>⊆</m:t>
                    </m:r>
                    <m:r>
                      <m:rPr>
                        <m:sty m:val="p"/>
                      </m:rPr>
                      <a:rPr kumimoji="1" lang="en-US" altLang="zh-CN" sz="2000" b="0" i="0" smtClean="0">
                        <a:solidFill>
                          <a:schemeClr val="bg1"/>
                        </a:solidFill>
                        <a:latin typeface="Cambria Math" panose="02040503050406030204" pitchFamily="18" charset="0"/>
                        <a:ea typeface="Cambria Math" panose="02040503050406030204" pitchFamily="18" charset="0"/>
                      </a:rPr>
                      <m:t>Ω</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kumimoji="1" lang="zh-CN" altLang="en-US" sz="2000" dirty="0">
                    <a:solidFill>
                      <a:schemeClr val="bg1"/>
                    </a:solidFill>
                    <a:latin typeface="Microsoft YaHei" panose="020B0503020204020204" pitchFamily="34" charset="-122"/>
                    <a:ea typeface="Microsoft YaHei" panose="020B0503020204020204" pitchFamily="34" charset="-122"/>
                  </a:rPr>
                  <a:t>样本属于或者不属于事件：</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𝐴</m:t>
                    </m:r>
                  </m:oMath>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35" name="文本框 34">
                <a:extLst>
                  <a:ext uri="{FF2B5EF4-FFF2-40B4-BE49-F238E27FC236}">
                    <a16:creationId xmlns:a16="http://schemas.microsoft.com/office/drawing/2014/main" id="{76005C93-9BBA-B042-87D6-BD5BAC52AC83}"/>
                  </a:ext>
                </a:extLst>
              </p:cNvPr>
              <p:cNvSpPr txBox="1">
                <a:spLocks noRot="1" noChangeAspect="1" noMove="1" noResize="1" noEditPoints="1" noAdjustHandles="1" noChangeArrowheads="1" noChangeShapeType="1" noTextEdit="1"/>
              </p:cNvSpPr>
              <p:nvPr/>
            </p:nvSpPr>
            <p:spPr>
              <a:xfrm>
                <a:off x="3542204" y="4540335"/>
                <a:ext cx="5370445" cy="1884555"/>
              </a:xfrm>
              <a:prstGeom prst="rect">
                <a:avLst/>
              </a:prstGeom>
              <a:blipFill>
                <a:blip r:embed="rId6"/>
                <a:stretch>
                  <a:fillRect l="-708" b="-53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3618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0EA68-54A3-85BD-34E5-0E8B9ED18A6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86B7BC6-0C73-462D-0D12-53C6E61B07BF}"/>
              </a:ext>
            </a:extLst>
          </p:cNvPr>
          <p:cNvSpPr>
            <a:spLocks noGrp="1"/>
          </p:cNvSpPr>
          <p:nvPr>
            <p:ph type="title"/>
          </p:nvPr>
        </p:nvSpPr>
        <p:spPr>
          <a:xfrm>
            <a:off x="838199" y="13978"/>
            <a:ext cx="9652819" cy="1000379"/>
          </a:xfrm>
        </p:spPr>
        <p:txBody>
          <a:bodyPr>
            <a:normAutofit/>
          </a:bodyPr>
          <a:lstStyle/>
          <a:p>
            <a:r>
              <a:rPr kumimoji="1" lang="en-US" altLang="zh-CN" dirty="0"/>
              <a:t>Preface – Event Operation</a:t>
            </a:r>
            <a:endParaRPr kumimoji="1" lang="zh-CN" altLang="en-US" dirty="0"/>
          </a:p>
        </p:txBody>
      </p:sp>
      <p:sp>
        <p:nvSpPr>
          <p:cNvPr id="3" name="文本框 2">
            <a:extLst>
              <a:ext uri="{FF2B5EF4-FFF2-40B4-BE49-F238E27FC236}">
                <a16:creationId xmlns:a16="http://schemas.microsoft.com/office/drawing/2014/main" id="{28DFF7A9-BF4D-B424-AADD-8D95946AFBF8}"/>
              </a:ext>
            </a:extLst>
          </p:cNvPr>
          <p:cNvSpPr txBox="1"/>
          <p:nvPr/>
        </p:nvSpPr>
        <p:spPr>
          <a:xfrm>
            <a:off x="882595" y="1582310"/>
            <a:ext cx="10687364" cy="49956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b="1" dirty="0">
                <a:solidFill>
                  <a:schemeClr val="bg1"/>
                </a:solidFill>
                <a:latin typeface="Microsoft YaHei" panose="020B0503020204020204" pitchFamily="34" charset="-122"/>
                <a:ea typeface="Microsoft YaHei" panose="020B0503020204020204" pitchFamily="34" charset="-122"/>
              </a:rPr>
              <a:t>事件的运算</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70645A50-87F6-C0D4-18E4-AA4457DD1E08}"/>
              </a:ext>
            </a:extLst>
          </p:cNvPr>
          <p:cNvSpPr/>
          <p:nvPr/>
        </p:nvSpPr>
        <p:spPr>
          <a:xfrm>
            <a:off x="6792686" y="2755075"/>
            <a:ext cx="4777273" cy="263632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9" name="任意形状 8">
            <a:extLst>
              <a:ext uri="{FF2B5EF4-FFF2-40B4-BE49-F238E27FC236}">
                <a16:creationId xmlns:a16="http://schemas.microsoft.com/office/drawing/2014/main" id="{575D788A-0FD4-294C-2260-CD7F0E44DC90}"/>
              </a:ext>
            </a:extLst>
          </p:cNvPr>
          <p:cNvSpPr/>
          <p:nvPr/>
        </p:nvSpPr>
        <p:spPr>
          <a:xfrm>
            <a:off x="6788426" y="2751784"/>
            <a:ext cx="924339" cy="1150084"/>
          </a:xfrm>
          <a:custGeom>
            <a:avLst/>
            <a:gdLst>
              <a:gd name="connsiteX0" fmla="*/ 0 w 924339"/>
              <a:gd name="connsiteY0" fmla="*/ 1144355 h 1150084"/>
              <a:gd name="connsiteX1" fmla="*/ 39757 w 924339"/>
              <a:gd name="connsiteY1" fmla="*/ 1149325 h 1150084"/>
              <a:gd name="connsiteX2" fmla="*/ 233570 w 924339"/>
              <a:gd name="connsiteY2" fmla="*/ 1064842 h 1150084"/>
              <a:gd name="connsiteX3" fmla="*/ 397565 w 924339"/>
              <a:gd name="connsiteY3" fmla="*/ 970420 h 1150084"/>
              <a:gd name="connsiteX4" fmla="*/ 462170 w 924339"/>
              <a:gd name="connsiteY4" fmla="*/ 925694 h 1150084"/>
              <a:gd name="connsiteX5" fmla="*/ 606287 w 924339"/>
              <a:gd name="connsiteY5" fmla="*/ 791516 h 1150084"/>
              <a:gd name="connsiteX6" fmla="*/ 680831 w 924339"/>
              <a:gd name="connsiteY6" fmla="*/ 702064 h 1150084"/>
              <a:gd name="connsiteX7" fmla="*/ 700709 w 924339"/>
              <a:gd name="connsiteY7" fmla="*/ 672246 h 1150084"/>
              <a:gd name="connsiteX8" fmla="*/ 720587 w 924339"/>
              <a:gd name="connsiteY8" fmla="*/ 647399 h 1150084"/>
              <a:gd name="connsiteX9" fmla="*/ 730526 w 924339"/>
              <a:gd name="connsiteY9" fmla="*/ 627520 h 1150084"/>
              <a:gd name="connsiteX10" fmla="*/ 745435 w 924339"/>
              <a:gd name="connsiteY10" fmla="*/ 612612 h 1150084"/>
              <a:gd name="connsiteX11" fmla="*/ 760344 w 924339"/>
              <a:gd name="connsiteY11" fmla="*/ 587764 h 1150084"/>
              <a:gd name="connsiteX12" fmla="*/ 775252 w 924339"/>
              <a:gd name="connsiteY12" fmla="*/ 567886 h 1150084"/>
              <a:gd name="connsiteX13" fmla="*/ 795131 w 924339"/>
              <a:gd name="connsiteY13" fmla="*/ 538068 h 1150084"/>
              <a:gd name="connsiteX14" fmla="*/ 815009 w 924339"/>
              <a:gd name="connsiteY14" fmla="*/ 503281 h 1150084"/>
              <a:gd name="connsiteX15" fmla="*/ 829917 w 924339"/>
              <a:gd name="connsiteY15" fmla="*/ 493342 h 1150084"/>
              <a:gd name="connsiteX16" fmla="*/ 839857 w 924339"/>
              <a:gd name="connsiteY16" fmla="*/ 458555 h 1150084"/>
              <a:gd name="connsiteX17" fmla="*/ 844826 w 924339"/>
              <a:gd name="connsiteY17" fmla="*/ 443646 h 1150084"/>
              <a:gd name="connsiteX18" fmla="*/ 859735 w 924339"/>
              <a:gd name="connsiteY18" fmla="*/ 423768 h 1150084"/>
              <a:gd name="connsiteX19" fmla="*/ 874644 w 924339"/>
              <a:gd name="connsiteY19" fmla="*/ 388981 h 1150084"/>
              <a:gd name="connsiteX20" fmla="*/ 884583 w 924339"/>
              <a:gd name="connsiteY20" fmla="*/ 359164 h 1150084"/>
              <a:gd name="connsiteX21" fmla="*/ 894522 w 924339"/>
              <a:gd name="connsiteY21" fmla="*/ 329346 h 1150084"/>
              <a:gd name="connsiteX22" fmla="*/ 899491 w 924339"/>
              <a:gd name="connsiteY22" fmla="*/ 314438 h 1150084"/>
              <a:gd name="connsiteX23" fmla="*/ 904461 w 924339"/>
              <a:gd name="connsiteY23" fmla="*/ 274681 h 1150084"/>
              <a:gd name="connsiteX24" fmla="*/ 914400 w 924339"/>
              <a:gd name="connsiteY24" fmla="*/ 170320 h 1150084"/>
              <a:gd name="connsiteX25" fmla="*/ 919370 w 924339"/>
              <a:gd name="connsiteY25" fmla="*/ 150442 h 1150084"/>
              <a:gd name="connsiteX26" fmla="*/ 924339 w 924339"/>
              <a:gd name="connsiteY26" fmla="*/ 125594 h 1150084"/>
              <a:gd name="connsiteX27" fmla="*/ 919370 w 924339"/>
              <a:gd name="connsiteY27" fmla="*/ 1355 h 1150084"/>
              <a:gd name="connsiteX28" fmla="*/ 909431 w 924339"/>
              <a:gd name="connsiteY28" fmla="*/ 16264 h 1150084"/>
              <a:gd name="connsiteX29" fmla="*/ 914400 w 924339"/>
              <a:gd name="connsiteY29" fmla="*/ 21233 h 11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24339" h="1150084">
                <a:moveTo>
                  <a:pt x="0" y="1144355"/>
                </a:moveTo>
                <a:cubicBezTo>
                  <a:pt x="13252" y="1146012"/>
                  <a:pt x="26720" y="1152222"/>
                  <a:pt x="39757" y="1149325"/>
                </a:cubicBezTo>
                <a:cubicBezTo>
                  <a:pt x="90406" y="1138070"/>
                  <a:pt x="190899" y="1089410"/>
                  <a:pt x="233570" y="1064842"/>
                </a:cubicBezTo>
                <a:cubicBezTo>
                  <a:pt x="288235" y="1033368"/>
                  <a:pt x="345702" y="1006325"/>
                  <a:pt x="397565" y="970420"/>
                </a:cubicBezTo>
                <a:cubicBezTo>
                  <a:pt x="419100" y="955511"/>
                  <a:pt x="441659" y="941982"/>
                  <a:pt x="462170" y="925694"/>
                </a:cubicBezTo>
                <a:cubicBezTo>
                  <a:pt x="541085" y="863026"/>
                  <a:pt x="553764" y="853174"/>
                  <a:pt x="606287" y="791516"/>
                </a:cubicBezTo>
                <a:cubicBezTo>
                  <a:pt x="631456" y="761969"/>
                  <a:pt x="659302" y="734359"/>
                  <a:pt x="680831" y="702064"/>
                </a:cubicBezTo>
                <a:cubicBezTo>
                  <a:pt x="687457" y="692125"/>
                  <a:pt x="693683" y="681907"/>
                  <a:pt x="700709" y="672246"/>
                </a:cubicBezTo>
                <a:cubicBezTo>
                  <a:pt x="706947" y="663668"/>
                  <a:pt x="714704" y="656224"/>
                  <a:pt x="720587" y="647399"/>
                </a:cubicBezTo>
                <a:cubicBezTo>
                  <a:pt x="724696" y="641235"/>
                  <a:pt x="726220" y="633548"/>
                  <a:pt x="730526" y="627520"/>
                </a:cubicBezTo>
                <a:cubicBezTo>
                  <a:pt x="734611" y="621801"/>
                  <a:pt x="741218" y="618234"/>
                  <a:pt x="745435" y="612612"/>
                </a:cubicBezTo>
                <a:cubicBezTo>
                  <a:pt x="751231" y="604885"/>
                  <a:pt x="754986" y="595801"/>
                  <a:pt x="760344" y="587764"/>
                </a:cubicBezTo>
                <a:cubicBezTo>
                  <a:pt x="764938" y="580873"/>
                  <a:pt x="770502" y="574671"/>
                  <a:pt x="775252" y="567886"/>
                </a:cubicBezTo>
                <a:cubicBezTo>
                  <a:pt x="782102" y="558100"/>
                  <a:pt x="789789" y="548753"/>
                  <a:pt x="795131" y="538068"/>
                </a:cubicBezTo>
                <a:cubicBezTo>
                  <a:pt x="799028" y="530273"/>
                  <a:pt x="807985" y="510305"/>
                  <a:pt x="815009" y="503281"/>
                </a:cubicBezTo>
                <a:cubicBezTo>
                  <a:pt x="819232" y="499058"/>
                  <a:pt x="824948" y="496655"/>
                  <a:pt x="829917" y="493342"/>
                </a:cubicBezTo>
                <a:cubicBezTo>
                  <a:pt x="841827" y="457615"/>
                  <a:pt x="827384" y="502209"/>
                  <a:pt x="839857" y="458555"/>
                </a:cubicBezTo>
                <a:cubicBezTo>
                  <a:pt x="841296" y="453518"/>
                  <a:pt x="842227" y="448194"/>
                  <a:pt x="844826" y="443646"/>
                </a:cubicBezTo>
                <a:cubicBezTo>
                  <a:pt x="848935" y="436455"/>
                  <a:pt x="854765" y="430394"/>
                  <a:pt x="859735" y="423768"/>
                </a:cubicBezTo>
                <a:cubicBezTo>
                  <a:pt x="872879" y="371188"/>
                  <a:pt x="855033" y="433104"/>
                  <a:pt x="874644" y="388981"/>
                </a:cubicBezTo>
                <a:cubicBezTo>
                  <a:pt x="878899" y="379407"/>
                  <a:pt x="881270" y="369103"/>
                  <a:pt x="884583" y="359164"/>
                </a:cubicBezTo>
                <a:lnTo>
                  <a:pt x="894522" y="329346"/>
                </a:lnTo>
                <a:lnTo>
                  <a:pt x="899491" y="314438"/>
                </a:lnTo>
                <a:cubicBezTo>
                  <a:pt x="901148" y="301186"/>
                  <a:pt x="903195" y="287976"/>
                  <a:pt x="904461" y="274681"/>
                </a:cubicBezTo>
                <a:cubicBezTo>
                  <a:pt x="908286" y="234527"/>
                  <a:pt x="908094" y="208156"/>
                  <a:pt x="914400" y="170320"/>
                </a:cubicBezTo>
                <a:cubicBezTo>
                  <a:pt x="915523" y="163583"/>
                  <a:pt x="917888" y="157109"/>
                  <a:pt x="919370" y="150442"/>
                </a:cubicBezTo>
                <a:cubicBezTo>
                  <a:pt x="921202" y="142196"/>
                  <a:pt x="922683" y="133877"/>
                  <a:pt x="924339" y="125594"/>
                </a:cubicBezTo>
                <a:cubicBezTo>
                  <a:pt x="922683" y="84181"/>
                  <a:pt x="924970" y="42421"/>
                  <a:pt x="919370" y="1355"/>
                </a:cubicBezTo>
                <a:cubicBezTo>
                  <a:pt x="918563" y="-4563"/>
                  <a:pt x="910880" y="10470"/>
                  <a:pt x="909431" y="16264"/>
                </a:cubicBezTo>
                <a:cubicBezTo>
                  <a:pt x="908863" y="18536"/>
                  <a:pt x="912744" y="19577"/>
                  <a:pt x="914400" y="21233"/>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形状 9">
            <a:extLst>
              <a:ext uri="{FF2B5EF4-FFF2-40B4-BE49-F238E27FC236}">
                <a16:creationId xmlns:a16="http://schemas.microsoft.com/office/drawing/2014/main" id="{4AFFEF09-7C4B-8F4F-8CBC-2504702EF295}"/>
              </a:ext>
            </a:extLst>
          </p:cNvPr>
          <p:cNvSpPr/>
          <p:nvPr/>
        </p:nvSpPr>
        <p:spPr>
          <a:xfrm>
            <a:off x="7459317" y="3468757"/>
            <a:ext cx="1639957" cy="1913282"/>
          </a:xfrm>
          <a:custGeom>
            <a:avLst/>
            <a:gdLst>
              <a:gd name="connsiteX0" fmla="*/ 0 w 1639957"/>
              <a:gd name="connsiteY0" fmla="*/ 0 h 1913282"/>
              <a:gd name="connsiteX1" fmla="*/ 159026 w 1639957"/>
              <a:gd name="connsiteY1" fmla="*/ 14908 h 1913282"/>
              <a:gd name="connsiteX2" fmla="*/ 432353 w 1639957"/>
              <a:gd name="connsiteY2" fmla="*/ 104360 h 1913282"/>
              <a:gd name="connsiteX3" fmla="*/ 516835 w 1639957"/>
              <a:gd name="connsiteY3" fmla="*/ 134178 h 1913282"/>
              <a:gd name="connsiteX4" fmla="*/ 660953 w 1639957"/>
              <a:gd name="connsiteY4" fmla="*/ 203752 h 1913282"/>
              <a:gd name="connsiteX5" fmla="*/ 815009 w 1639957"/>
              <a:gd name="connsiteY5" fmla="*/ 303143 h 1913282"/>
              <a:gd name="connsiteX6" fmla="*/ 909431 w 1639957"/>
              <a:gd name="connsiteY6" fmla="*/ 377686 h 1913282"/>
              <a:gd name="connsiteX7" fmla="*/ 1008822 w 1639957"/>
              <a:gd name="connsiteY7" fmla="*/ 477078 h 1913282"/>
              <a:gd name="connsiteX8" fmla="*/ 1058518 w 1639957"/>
              <a:gd name="connsiteY8" fmla="*/ 531743 h 1913282"/>
              <a:gd name="connsiteX9" fmla="*/ 1157909 w 1639957"/>
              <a:gd name="connsiteY9" fmla="*/ 626165 h 1913282"/>
              <a:gd name="connsiteX10" fmla="*/ 1182757 w 1639957"/>
              <a:gd name="connsiteY10" fmla="*/ 651013 h 1913282"/>
              <a:gd name="connsiteX11" fmla="*/ 1192696 w 1639957"/>
              <a:gd name="connsiteY11" fmla="*/ 665921 h 1913282"/>
              <a:gd name="connsiteX12" fmla="*/ 1222513 w 1639957"/>
              <a:gd name="connsiteY12" fmla="*/ 700708 h 1913282"/>
              <a:gd name="connsiteX13" fmla="*/ 1227483 w 1639957"/>
              <a:gd name="connsiteY13" fmla="*/ 715617 h 1913282"/>
              <a:gd name="connsiteX14" fmla="*/ 1237422 w 1639957"/>
              <a:gd name="connsiteY14" fmla="*/ 730526 h 1913282"/>
              <a:gd name="connsiteX15" fmla="*/ 1242392 w 1639957"/>
              <a:gd name="connsiteY15" fmla="*/ 745434 h 1913282"/>
              <a:gd name="connsiteX16" fmla="*/ 1252331 w 1639957"/>
              <a:gd name="connsiteY16" fmla="*/ 770282 h 1913282"/>
              <a:gd name="connsiteX17" fmla="*/ 1282148 w 1639957"/>
              <a:gd name="connsiteY17" fmla="*/ 815008 h 1913282"/>
              <a:gd name="connsiteX18" fmla="*/ 1297057 w 1639957"/>
              <a:gd name="connsiteY18" fmla="*/ 854765 h 1913282"/>
              <a:gd name="connsiteX19" fmla="*/ 1316935 w 1639957"/>
              <a:gd name="connsiteY19" fmla="*/ 899491 h 1913282"/>
              <a:gd name="connsiteX20" fmla="*/ 1341783 w 1639957"/>
              <a:gd name="connsiteY20" fmla="*/ 979004 h 1913282"/>
              <a:gd name="connsiteX21" fmla="*/ 1356692 w 1639957"/>
              <a:gd name="connsiteY21" fmla="*/ 1013791 h 1913282"/>
              <a:gd name="connsiteX22" fmla="*/ 1366631 w 1639957"/>
              <a:gd name="connsiteY22" fmla="*/ 1048578 h 1913282"/>
              <a:gd name="connsiteX23" fmla="*/ 1376570 w 1639957"/>
              <a:gd name="connsiteY23" fmla="*/ 1078395 h 1913282"/>
              <a:gd name="connsiteX24" fmla="*/ 1386509 w 1639957"/>
              <a:gd name="connsiteY24" fmla="*/ 1103243 h 1913282"/>
              <a:gd name="connsiteX25" fmla="*/ 1391479 w 1639957"/>
              <a:gd name="connsiteY25" fmla="*/ 1128091 h 1913282"/>
              <a:gd name="connsiteX26" fmla="*/ 1396448 w 1639957"/>
              <a:gd name="connsiteY26" fmla="*/ 1143000 h 1913282"/>
              <a:gd name="connsiteX27" fmla="*/ 1401418 w 1639957"/>
              <a:gd name="connsiteY27" fmla="*/ 1172817 h 1913282"/>
              <a:gd name="connsiteX28" fmla="*/ 1416326 w 1639957"/>
              <a:gd name="connsiteY28" fmla="*/ 1227482 h 1913282"/>
              <a:gd name="connsiteX29" fmla="*/ 1426266 w 1639957"/>
              <a:gd name="connsiteY29" fmla="*/ 1297056 h 1913282"/>
              <a:gd name="connsiteX30" fmla="*/ 1436205 w 1639957"/>
              <a:gd name="connsiteY30" fmla="*/ 1321904 h 1913282"/>
              <a:gd name="connsiteX31" fmla="*/ 1441174 w 1639957"/>
              <a:gd name="connsiteY31" fmla="*/ 1351721 h 1913282"/>
              <a:gd name="connsiteX32" fmla="*/ 1446144 w 1639957"/>
              <a:gd name="connsiteY32" fmla="*/ 1366630 h 1913282"/>
              <a:gd name="connsiteX33" fmla="*/ 1441174 w 1639957"/>
              <a:gd name="connsiteY33" fmla="*/ 1416326 h 1913282"/>
              <a:gd name="connsiteX34" fmla="*/ 1431235 w 1639957"/>
              <a:gd name="connsiteY34" fmla="*/ 1401417 h 1913282"/>
              <a:gd name="connsiteX35" fmla="*/ 1441174 w 1639957"/>
              <a:gd name="connsiteY35" fmla="*/ 1436204 h 1913282"/>
              <a:gd name="connsiteX36" fmla="*/ 1446144 w 1639957"/>
              <a:gd name="connsiteY36" fmla="*/ 1470991 h 1913282"/>
              <a:gd name="connsiteX37" fmla="*/ 1451113 w 1639957"/>
              <a:gd name="connsiteY37" fmla="*/ 1500808 h 1913282"/>
              <a:gd name="connsiteX38" fmla="*/ 1456083 w 1639957"/>
              <a:gd name="connsiteY38" fmla="*/ 1570382 h 1913282"/>
              <a:gd name="connsiteX39" fmla="*/ 1466022 w 1639957"/>
              <a:gd name="connsiteY39" fmla="*/ 1630017 h 1913282"/>
              <a:gd name="connsiteX40" fmla="*/ 1470992 w 1639957"/>
              <a:gd name="connsiteY40" fmla="*/ 1649895 h 1913282"/>
              <a:gd name="connsiteX41" fmla="*/ 1520687 w 1639957"/>
              <a:gd name="connsiteY41" fmla="*/ 1709530 h 1913282"/>
              <a:gd name="connsiteX42" fmla="*/ 1535596 w 1639957"/>
              <a:gd name="connsiteY42" fmla="*/ 1724439 h 1913282"/>
              <a:gd name="connsiteX43" fmla="*/ 1545535 w 1639957"/>
              <a:gd name="connsiteY43" fmla="*/ 1739347 h 1913282"/>
              <a:gd name="connsiteX44" fmla="*/ 1585292 w 1639957"/>
              <a:gd name="connsiteY44" fmla="*/ 1774134 h 1913282"/>
              <a:gd name="connsiteX45" fmla="*/ 1605170 w 1639957"/>
              <a:gd name="connsiteY45" fmla="*/ 1803952 h 1913282"/>
              <a:gd name="connsiteX46" fmla="*/ 1615109 w 1639957"/>
              <a:gd name="connsiteY46" fmla="*/ 1818860 h 1913282"/>
              <a:gd name="connsiteX47" fmla="*/ 1625048 w 1639957"/>
              <a:gd name="connsiteY47" fmla="*/ 1848678 h 1913282"/>
              <a:gd name="connsiteX48" fmla="*/ 1630018 w 1639957"/>
              <a:gd name="connsiteY48" fmla="*/ 1863586 h 1913282"/>
              <a:gd name="connsiteX49" fmla="*/ 1639957 w 1639957"/>
              <a:gd name="connsiteY49" fmla="*/ 1873526 h 1913282"/>
              <a:gd name="connsiteX50" fmla="*/ 1634987 w 1639957"/>
              <a:gd name="connsiteY50" fmla="*/ 1913282 h 191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39957" h="1913282">
                <a:moveTo>
                  <a:pt x="0" y="0"/>
                </a:moveTo>
                <a:cubicBezTo>
                  <a:pt x="36911" y="2307"/>
                  <a:pt x="122825" y="6029"/>
                  <a:pt x="159026" y="14908"/>
                </a:cubicBezTo>
                <a:cubicBezTo>
                  <a:pt x="326323" y="55943"/>
                  <a:pt x="306943" y="57779"/>
                  <a:pt x="432353" y="104360"/>
                </a:cubicBezTo>
                <a:cubicBezTo>
                  <a:pt x="460348" y="114758"/>
                  <a:pt x="489942" y="121195"/>
                  <a:pt x="516835" y="134178"/>
                </a:cubicBezTo>
                <a:cubicBezTo>
                  <a:pt x="564874" y="157369"/>
                  <a:pt x="614875" y="176873"/>
                  <a:pt x="660953" y="203752"/>
                </a:cubicBezTo>
                <a:cubicBezTo>
                  <a:pt x="718578" y="237367"/>
                  <a:pt x="759512" y="259330"/>
                  <a:pt x="815009" y="303143"/>
                </a:cubicBezTo>
                <a:cubicBezTo>
                  <a:pt x="846483" y="327991"/>
                  <a:pt x="881076" y="349331"/>
                  <a:pt x="909431" y="377686"/>
                </a:cubicBezTo>
                <a:cubicBezTo>
                  <a:pt x="942561" y="410817"/>
                  <a:pt x="976239" y="443409"/>
                  <a:pt x="1008822" y="477078"/>
                </a:cubicBezTo>
                <a:cubicBezTo>
                  <a:pt x="1025947" y="494774"/>
                  <a:pt x="1040112" y="515382"/>
                  <a:pt x="1058518" y="531743"/>
                </a:cubicBezTo>
                <a:cubicBezTo>
                  <a:pt x="1122504" y="588620"/>
                  <a:pt x="1089139" y="557395"/>
                  <a:pt x="1157909" y="626165"/>
                </a:cubicBezTo>
                <a:cubicBezTo>
                  <a:pt x="1166192" y="634448"/>
                  <a:pt x="1176259" y="641267"/>
                  <a:pt x="1182757" y="651013"/>
                </a:cubicBezTo>
                <a:cubicBezTo>
                  <a:pt x="1186070" y="655982"/>
                  <a:pt x="1188809" y="661386"/>
                  <a:pt x="1192696" y="665921"/>
                </a:cubicBezTo>
                <a:cubicBezTo>
                  <a:pt x="1207366" y="683036"/>
                  <a:pt x="1213387" y="682456"/>
                  <a:pt x="1222513" y="700708"/>
                </a:cubicBezTo>
                <a:cubicBezTo>
                  <a:pt x="1224856" y="705393"/>
                  <a:pt x="1225140" y="710932"/>
                  <a:pt x="1227483" y="715617"/>
                </a:cubicBezTo>
                <a:cubicBezTo>
                  <a:pt x="1230154" y="720959"/>
                  <a:pt x="1234751" y="725184"/>
                  <a:pt x="1237422" y="730526"/>
                </a:cubicBezTo>
                <a:cubicBezTo>
                  <a:pt x="1239765" y="735211"/>
                  <a:pt x="1240553" y="740529"/>
                  <a:pt x="1242392" y="745434"/>
                </a:cubicBezTo>
                <a:cubicBezTo>
                  <a:pt x="1245524" y="753787"/>
                  <a:pt x="1248342" y="762303"/>
                  <a:pt x="1252331" y="770282"/>
                </a:cubicBezTo>
                <a:cubicBezTo>
                  <a:pt x="1295895" y="857410"/>
                  <a:pt x="1240528" y="740089"/>
                  <a:pt x="1282148" y="815008"/>
                </a:cubicBezTo>
                <a:cubicBezTo>
                  <a:pt x="1295015" y="838169"/>
                  <a:pt x="1288689" y="835240"/>
                  <a:pt x="1297057" y="854765"/>
                </a:cubicBezTo>
                <a:cubicBezTo>
                  <a:pt x="1310045" y="885070"/>
                  <a:pt x="1305377" y="864817"/>
                  <a:pt x="1316935" y="899491"/>
                </a:cubicBezTo>
                <a:cubicBezTo>
                  <a:pt x="1338206" y="963306"/>
                  <a:pt x="1313919" y="904702"/>
                  <a:pt x="1341783" y="979004"/>
                </a:cubicBezTo>
                <a:cubicBezTo>
                  <a:pt x="1346213" y="990816"/>
                  <a:pt x="1352449" y="1001910"/>
                  <a:pt x="1356692" y="1013791"/>
                </a:cubicBezTo>
                <a:cubicBezTo>
                  <a:pt x="1360748" y="1025148"/>
                  <a:pt x="1363084" y="1037052"/>
                  <a:pt x="1366631" y="1048578"/>
                </a:cubicBezTo>
                <a:cubicBezTo>
                  <a:pt x="1369712" y="1058591"/>
                  <a:pt x="1372990" y="1068549"/>
                  <a:pt x="1376570" y="1078395"/>
                </a:cubicBezTo>
                <a:cubicBezTo>
                  <a:pt x="1379619" y="1086779"/>
                  <a:pt x="1383946" y="1094699"/>
                  <a:pt x="1386509" y="1103243"/>
                </a:cubicBezTo>
                <a:cubicBezTo>
                  <a:pt x="1388936" y="1111333"/>
                  <a:pt x="1389430" y="1119896"/>
                  <a:pt x="1391479" y="1128091"/>
                </a:cubicBezTo>
                <a:cubicBezTo>
                  <a:pt x="1392749" y="1133173"/>
                  <a:pt x="1395312" y="1137886"/>
                  <a:pt x="1396448" y="1143000"/>
                </a:cubicBezTo>
                <a:cubicBezTo>
                  <a:pt x="1398634" y="1152836"/>
                  <a:pt x="1398974" y="1163042"/>
                  <a:pt x="1401418" y="1172817"/>
                </a:cubicBezTo>
                <a:cubicBezTo>
                  <a:pt x="1413846" y="1222528"/>
                  <a:pt x="1409449" y="1182782"/>
                  <a:pt x="1416326" y="1227482"/>
                </a:cubicBezTo>
                <a:cubicBezTo>
                  <a:pt x="1418017" y="1238476"/>
                  <a:pt x="1422517" y="1283309"/>
                  <a:pt x="1426266" y="1297056"/>
                </a:cubicBezTo>
                <a:cubicBezTo>
                  <a:pt x="1428613" y="1305662"/>
                  <a:pt x="1432892" y="1313621"/>
                  <a:pt x="1436205" y="1321904"/>
                </a:cubicBezTo>
                <a:cubicBezTo>
                  <a:pt x="1437861" y="1331843"/>
                  <a:pt x="1438988" y="1341885"/>
                  <a:pt x="1441174" y="1351721"/>
                </a:cubicBezTo>
                <a:cubicBezTo>
                  <a:pt x="1442310" y="1356835"/>
                  <a:pt x="1446144" y="1361391"/>
                  <a:pt x="1446144" y="1366630"/>
                </a:cubicBezTo>
                <a:cubicBezTo>
                  <a:pt x="1446144" y="1383278"/>
                  <a:pt x="1442831" y="1399761"/>
                  <a:pt x="1441174" y="1416326"/>
                </a:cubicBezTo>
                <a:cubicBezTo>
                  <a:pt x="1437861" y="1411356"/>
                  <a:pt x="1435458" y="1397194"/>
                  <a:pt x="1431235" y="1401417"/>
                </a:cubicBezTo>
                <a:cubicBezTo>
                  <a:pt x="1429676" y="1402976"/>
                  <a:pt x="1440027" y="1432764"/>
                  <a:pt x="1441174" y="1436204"/>
                </a:cubicBezTo>
                <a:cubicBezTo>
                  <a:pt x="1442831" y="1447800"/>
                  <a:pt x="1444363" y="1459414"/>
                  <a:pt x="1446144" y="1470991"/>
                </a:cubicBezTo>
                <a:cubicBezTo>
                  <a:pt x="1447676" y="1480950"/>
                  <a:pt x="1450110" y="1490782"/>
                  <a:pt x="1451113" y="1500808"/>
                </a:cubicBezTo>
                <a:cubicBezTo>
                  <a:pt x="1453426" y="1523943"/>
                  <a:pt x="1453418" y="1547285"/>
                  <a:pt x="1456083" y="1570382"/>
                </a:cubicBezTo>
                <a:cubicBezTo>
                  <a:pt x="1458393" y="1590402"/>
                  <a:pt x="1461134" y="1610466"/>
                  <a:pt x="1466022" y="1630017"/>
                </a:cubicBezTo>
                <a:cubicBezTo>
                  <a:pt x="1467679" y="1636643"/>
                  <a:pt x="1467938" y="1643786"/>
                  <a:pt x="1470992" y="1649895"/>
                </a:cubicBezTo>
                <a:cubicBezTo>
                  <a:pt x="1484831" y="1677572"/>
                  <a:pt x="1498704" y="1687547"/>
                  <a:pt x="1520687" y="1709530"/>
                </a:cubicBezTo>
                <a:cubicBezTo>
                  <a:pt x="1525657" y="1714500"/>
                  <a:pt x="1531697" y="1718591"/>
                  <a:pt x="1535596" y="1724439"/>
                </a:cubicBezTo>
                <a:cubicBezTo>
                  <a:pt x="1538909" y="1729408"/>
                  <a:pt x="1541312" y="1735124"/>
                  <a:pt x="1545535" y="1739347"/>
                </a:cubicBezTo>
                <a:cubicBezTo>
                  <a:pt x="1571801" y="1765612"/>
                  <a:pt x="1553062" y="1725787"/>
                  <a:pt x="1585292" y="1774134"/>
                </a:cubicBezTo>
                <a:lnTo>
                  <a:pt x="1605170" y="1803952"/>
                </a:lnTo>
                <a:cubicBezTo>
                  <a:pt x="1608483" y="1808921"/>
                  <a:pt x="1613220" y="1813194"/>
                  <a:pt x="1615109" y="1818860"/>
                </a:cubicBezTo>
                <a:lnTo>
                  <a:pt x="1625048" y="1848678"/>
                </a:lnTo>
                <a:cubicBezTo>
                  <a:pt x="1626705" y="1853647"/>
                  <a:pt x="1626314" y="1859882"/>
                  <a:pt x="1630018" y="1863586"/>
                </a:cubicBezTo>
                <a:lnTo>
                  <a:pt x="1639957" y="1873526"/>
                </a:lnTo>
                <a:lnTo>
                  <a:pt x="1634987" y="1913282"/>
                </a:ln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任意形状 10">
            <a:extLst>
              <a:ext uri="{FF2B5EF4-FFF2-40B4-BE49-F238E27FC236}">
                <a16:creationId xmlns:a16="http://schemas.microsoft.com/office/drawing/2014/main" id="{1C8EFDE7-00B4-6B52-CA76-F2AE619A73B9}"/>
              </a:ext>
            </a:extLst>
          </p:cNvPr>
          <p:cNvSpPr/>
          <p:nvPr/>
        </p:nvSpPr>
        <p:spPr>
          <a:xfrm>
            <a:off x="8796129" y="2751784"/>
            <a:ext cx="1232453" cy="1626403"/>
          </a:xfrm>
          <a:custGeom>
            <a:avLst/>
            <a:gdLst>
              <a:gd name="connsiteX0" fmla="*/ 0 w 1197666"/>
              <a:gd name="connsiteY0" fmla="*/ 1575352 h 1575352"/>
              <a:gd name="connsiteX1" fmla="*/ 64605 w 1197666"/>
              <a:gd name="connsiteY1" fmla="*/ 1565413 h 1575352"/>
              <a:gd name="connsiteX2" fmla="*/ 491987 w 1197666"/>
              <a:gd name="connsiteY2" fmla="*/ 1302026 h 1575352"/>
              <a:gd name="connsiteX3" fmla="*/ 770283 w 1197666"/>
              <a:gd name="connsiteY3" fmla="*/ 1078395 h 1575352"/>
              <a:gd name="connsiteX4" fmla="*/ 919370 w 1197666"/>
              <a:gd name="connsiteY4" fmla="*/ 914400 h 1575352"/>
              <a:gd name="connsiteX5" fmla="*/ 974035 w 1197666"/>
              <a:gd name="connsiteY5" fmla="*/ 834887 h 1575352"/>
              <a:gd name="connsiteX6" fmla="*/ 1093305 w 1197666"/>
              <a:gd name="connsiteY6" fmla="*/ 606287 h 1575352"/>
              <a:gd name="connsiteX7" fmla="*/ 1138031 w 1197666"/>
              <a:gd name="connsiteY7" fmla="*/ 496956 h 1575352"/>
              <a:gd name="connsiteX8" fmla="*/ 1157909 w 1197666"/>
              <a:gd name="connsiteY8" fmla="*/ 417443 h 1575352"/>
              <a:gd name="connsiteX9" fmla="*/ 1167848 w 1197666"/>
              <a:gd name="connsiteY9" fmla="*/ 377687 h 1575352"/>
              <a:gd name="connsiteX10" fmla="*/ 1177787 w 1197666"/>
              <a:gd name="connsiteY10" fmla="*/ 347869 h 1575352"/>
              <a:gd name="connsiteX11" fmla="*/ 1182757 w 1197666"/>
              <a:gd name="connsiteY11" fmla="*/ 318052 h 1575352"/>
              <a:gd name="connsiteX12" fmla="*/ 1187727 w 1197666"/>
              <a:gd name="connsiteY12" fmla="*/ 298174 h 1575352"/>
              <a:gd name="connsiteX13" fmla="*/ 1197666 w 1197666"/>
              <a:gd name="connsiteY13" fmla="*/ 193813 h 1575352"/>
              <a:gd name="connsiteX14" fmla="*/ 1192696 w 1197666"/>
              <a:gd name="connsiteY14" fmla="*/ 149087 h 1575352"/>
              <a:gd name="connsiteX15" fmla="*/ 1187727 w 1197666"/>
              <a:gd name="connsiteY15" fmla="*/ 0 h 15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7666" h="1575352">
                <a:moveTo>
                  <a:pt x="0" y="1575352"/>
                </a:moveTo>
                <a:cubicBezTo>
                  <a:pt x="21535" y="1572039"/>
                  <a:pt x="44728" y="1574337"/>
                  <a:pt x="64605" y="1565413"/>
                </a:cubicBezTo>
                <a:cubicBezTo>
                  <a:pt x="170961" y="1517662"/>
                  <a:pt x="418306" y="1358371"/>
                  <a:pt x="491987" y="1302026"/>
                </a:cubicBezTo>
                <a:cubicBezTo>
                  <a:pt x="560124" y="1249921"/>
                  <a:pt x="701748" y="1146930"/>
                  <a:pt x="770283" y="1078395"/>
                </a:cubicBezTo>
                <a:cubicBezTo>
                  <a:pt x="822522" y="1026156"/>
                  <a:pt x="877516" y="975278"/>
                  <a:pt x="919370" y="914400"/>
                </a:cubicBezTo>
                <a:cubicBezTo>
                  <a:pt x="937592" y="887896"/>
                  <a:pt x="957653" y="862566"/>
                  <a:pt x="974035" y="834887"/>
                </a:cubicBezTo>
                <a:cubicBezTo>
                  <a:pt x="1014322" y="766816"/>
                  <a:pt x="1060445" y="682960"/>
                  <a:pt x="1093305" y="606287"/>
                </a:cubicBezTo>
                <a:cubicBezTo>
                  <a:pt x="1108816" y="570095"/>
                  <a:pt x="1129489" y="535394"/>
                  <a:pt x="1138031" y="496956"/>
                </a:cubicBezTo>
                <a:cubicBezTo>
                  <a:pt x="1156552" y="413611"/>
                  <a:pt x="1139064" y="488114"/>
                  <a:pt x="1157909" y="417443"/>
                </a:cubicBezTo>
                <a:cubicBezTo>
                  <a:pt x="1161429" y="404244"/>
                  <a:pt x="1164095" y="390821"/>
                  <a:pt x="1167848" y="377687"/>
                </a:cubicBezTo>
                <a:cubicBezTo>
                  <a:pt x="1170726" y="367613"/>
                  <a:pt x="1175246" y="358033"/>
                  <a:pt x="1177787" y="347869"/>
                </a:cubicBezTo>
                <a:cubicBezTo>
                  <a:pt x="1180231" y="338094"/>
                  <a:pt x="1180781" y="327932"/>
                  <a:pt x="1182757" y="318052"/>
                </a:cubicBezTo>
                <a:cubicBezTo>
                  <a:pt x="1184097" y="311355"/>
                  <a:pt x="1186070" y="304800"/>
                  <a:pt x="1187727" y="298174"/>
                </a:cubicBezTo>
                <a:cubicBezTo>
                  <a:pt x="1191668" y="266643"/>
                  <a:pt x="1197666" y="223772"/>
                  <a:pt x="1197666" y="193813"/>
                </a:cubicBezTo>
                <a:cubicBezTo>
                  <a:pt x="1197666" y="178813"/>
                  <a:pt x="1194353" y="163996"/>
                  <a:pt x="1192696" y="149087"/>
                </a:cubicBezTo>
                <a:cubicBezTo>
                  <a:pt x="1187472" y="13257"/>
                  <a:pt x="1187727" y="62980"/>
                  <a:pt x="1187727" y="0"/>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966B731D-C5AB-0385-7071-1695C7E1C575}"/>
              </a:ext>
            </a:extLst>
          </p:cNvPr>
          <p:cNvSpPr/>
          <p:nvPr/>
        </p:nvSpPr>
        <p:spPr>
          <a:xfrm>
            <a:off x="9665804" y="3771899"/>
            <a:ext cx="1510748" cy="1619497"/>
          </a:xfrm>
          <a:custGeom>
            <a:avLst/>
            <a:gdLst>
              <a:gd name="connsiteX0" fmla="*/ 0 w 1431235"/>
              <a:gd name="connsiteY0" fmla="*/ 0 h 1575352"/>
              <a:gd name="connsiteX1" fmla="*/ 323022 w 1431235"/>
              <a:gd name="connsiteY1" fmla="*/ 178904 h 1575352"/>
              <a:gd name="connsiteX2" fmla="*/ 556592 w 1431235"/>
              <a:gd name="connsiteY2" fmla="*/ 352839 h 1575352"/>
              <a:gd name="connsiteX3" fmla="*/ 621196 w 1431235"/>
              <a:gd name="connsiteY3" fmla="*/ 402535 h 1575352"/>
              <a:gd name="connsiteX4" fmla="*/ 685800 w 1431235"/>
              <a:gd name="connsiteY4" fmla="*/ 452230 h 1575352"/>
              <a:gd name="connsiteX5" fmla="*/ 765313 w 1431235"/>
              <a:gd name="connsiteY5" fmla="*/ 516835 h 1575352"/>
              <a:gd name="connsiteX6" fmla="*/ 983974 w 1431235"/>
              <a:gd name="connsiteY6" fmla="*/ 715617 h 1575352"/>
              <a:gd name="connsiteX7" fmla="*/ 1038639 w 1431235"/>
              <a:gd name="connsiteY7" fmla="*/ 770283 h 1575352"/>
              <a:gd name="connsiteX8" fmla="*/ 1143000 w 1431235"/>
              <a:gd name="connsiteY8" fmla="*/ 869674 h 1575352"/>
              <a:gd name="connsiteX9" fmla="*/ 1187726 w 1431235"/>
              <a:gd name="connsiteY9" fmla="*/ 924339 h 1575352"/>
              <a:gd name="connsiteX10" fmla="*/ 1207605 w 1431235"/>
              <a:gd name="connsiteY10" fmla="*/ 949187 h 1575352"/>
              <a:gd name="connsiteX11" fmla="*/ 1277179 w 1431235"/>
              <a:gd name="connsiteY11" fmla="*/ 1028700 h 1575352"/>
              <a:gd name="connsiteX12" fmla="*/ 1351722 w 1431235"/>
              <a:gd name="connsiteY12" fmla="*/ 1113183 h 1575352"/>
              <a:gd name="connsiteX13" fmla="*/ 1376570 w 1431235"/>
              <a:gd name="connsiteY13" fmla="*/ 1143000 h 1575352"/>
              <a:gd name="connsiteX14" fmla="*/ 1396448 w 1431235"/>
              <a:gd name="connsiteY14" fmla="*/ 1162878 h 1575352"/>
              <a:gd name="connsiteX15" fmla="*/ 1416326 w 1431235"/>
              <a:gd name="connsiteY15" fmla="*/ 1192696 h 1575352"/>
              <a:gd name="connsiteX16" fmla="*/ 1411357 w 1431235"/>
              <a:gd name="connsiteY16" fmla="*/ 1356691 h 1575352"/>
              <a:gd name="connsiteX17" fmla="*/ 1401418 w 1431235"/>
              <a:gd name="connsiteY17" fmla="*/ 1386509 h 1575352"/>
              <a:gd name="connsiteX18" fmla="*/ 1406387 w 1431235"/>
              <a:gd name="connsiteY18" fmla="*/ 1451113 h 1575352"/>
              <a:gd name="connsiteX19" fmla="*/ 1416326 w 1431235"/>
              <a:gd name="connsiteY19" fmla="*/ 1520687 h 1575352"/>
              <a:gd name="connsiteX20" fmla="*/ 1426266 w 1431235"/>
              <a:gd name="connsiteY20" fmla="*/ 1560443 h 1575352"/>
              <a:gd name="connsiteX21" fmla="*/ 1431235 w 1431235"/>
              <a:gd name="connsiteY21" fmla="*/ 1575352 h 15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235" h="1575352">
                <a:moveTo>
                  <a:pt x="0" y="0"/>
                </a:moveTo>
                <a:cubicBezTo>
                  <a:pt x="154331" y="51444"/>
                  <a:pt x="99408" y="26755"/>
                  <a:pt x="323022" y="178904"/>
                </a:cubicBezTo>
                <a:cubicBezTo>
                  <a:pt x="403279" y="233512"/>
                  <a:pt x="478934" y="294595"/>
                  <a:pt x="556592" y="352839"/>
                </a:cubicBezTo>
                <a:cubicBezTo>
                  <a:pt x="578327" y="369140"/>
                  <a:pt x="599661" y="385970"/>
                  <a:pt x="621196" y="402535"/>
                </a:cubicBezTo>
                <a:cubicBezTo>
                  <a:pt x="642731" y="419100"/>
                  <a:pt x="664513" y="435347"/>
                  <a:pt x="685800" y="452230"/>
                </a:cubicBezTo>
                <a:cubicBezTo>
                  <a:pt x="712557" y="473451"/>
                  <a:pt x="739929" y="493990"/>
                  <a:pt x="765313" y="516835"/>
                </a:cubicBezTo>
                <a:cubicBezTo>
                  <a:pt x="806687" y="554072"/>
                  <a:pt x="927528" y="661428"/>
                  <a:pt x="983974" y="715617"/>
                </a:cubicBezTo>
                <a:cubicBezTo>
                  <a:pt x="1002564" y="733463"/>
                  <a:pt x="1019378" y="753163"/>
                  <a:pt x="1038639" y="770283"/>
                </a:cubicBezTo>
                <a:cubicBezTo>
                  <a:pt x="1069502" y="797716"/>
                  <a:pt x="1118412" y="839622"/>
                  <a:pt x="1143000" y="869674"/>
                </a:cubicBezTo>
                <a:lnTo>
                  <a:pt x="1187726" y="924339"/>
                </a:lnTo>
                <a:cubicBezTo>
                  <a:pt x="1194415" y="932571"/>
                  <a:pt x="1200105" y="941687"/>
                  <a:pt x="1207605" y="949187"/>
                </a:cubicBezTo>
                <a:cubicBezTo>
                  <a:pt x="1249813" y="991395"/>
                  <a:pt x="1210348" y="950730"/>
                  <a:pt x="1277179" y="1028700"/>
                </a:cubicBezTo>
                <a:cubicBezTo>
                  <a:pt x="1301620" y="1057215"/>
                  <a:pt x="1327281" y="1084668"/>
                  <a:pt x="1351722" y="1113183"/>
                </a:cubicBezTo>
                <a:cubicBezTo>
                  <a:pt x="1360142" y="1123006"/>
                  <a:pt x="1367422" y="1133852"/>
                  <a:pt x="1376570" y="1143000"/>
                </a:cubicBezTo>
                <a:cubicBezTo>
                  <a:pt x="1383196" y="1149626"/>
                  <a:pt x="1390594" y="1155561"/>
                  <a:pt x="1396448" y="1162878"/>
                </a:cubicBezTo>
                <a:cubicBezTo>
                  <a:pt x="1403910" y="1172206"/>
                  <a:pt x="1416326" y="1192696"/>
                  <a:pt x="1416326" y="1192696"/>
                </a:cubicBezTo>
                <a:cubicBezTo>
                  <a:pt x="1414670" y="1247361"/>
                  <a:pt x="1415551" y="1302162"/>
                  <a:pt x="1411357" y="1356691"/>
                </a:cubicBezTo>
                <a:cubicBezTo>
                  <a:pt x="1410553" y="1367137"/>
                  <a:pt x="1401418" y="1386509"/>
                  <a:pt x="1401418" y="1386509"/>
                </a:cubicBezTo>
                <a:cubicBezTo>
                  <a:pt x="1403074" y="1408044"/>
                  <a:pt x="1404432" y="1429603"/>
                  <a:pt x="1406387" y="1451113"/>
                </a:cubicBezTo>
                <a:cubicBezTo>
                  <a:pt x="1409112" y="1481088"/>
                  <a:pt x="1410205" y="1494163"/>
                  <a:pt x="1416326" y="1520687"/>
                </a:cubicBezTo>
                <a:cubicBezTo>
                  <a:pt x="1419398" y="1533997"/>
                  <a:pt x="1421947" y="1547484"/>
                  <a:pt x="1426266" y="1560443"/>
                </a:cubicBezTo>
                <a:lnTo>
                  <a:pt x="1431235" y="1575352"/>
                </a:ln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5B15F623-00F9-0078-F2AB-6F34DEA7A940}"/>
              </a:ext>
            </a:extLst>
          </p:cNvPr>
          <p:cNvSpPr/>
          <p:nvPr/>
        </p:nvSpPr>
        <p:spPr>
          <a:xfrm>
            <a:off x="10719352" y="3816626"/>
            <a:ext cx="810039" cy="705678"/>
          </a:xfrm>
          <a:custGeom>
            <a:avLst/>
            <a:gdLst>
              <a:gd name="connsiteX0" fmla="*/ 0 w 810039"/>
              <a:gd name="connsiteY0" fmla="*/ 705678 h 705678"/>
              <a:gd name="connsiteX1" fmla="*/ 39757 w 810039"/>
              <a:gd name="connsiteY1" fmla="*/ 700709 h 705678"/>
              <a:gd name="connsiteX2" fmla="*/ 119270 w 810039"/>
              <a:gd name="connsiteY2" fmla="*/ 665922 h 705678"/>
              <a:gd name="connsiteX3" fmla="*/ 134178 w 810039"/>
              <a:gd name="connsiteY3" fmla="*/ 660952 h 705678"/>
              <a:gd name="connsiteX4" fmla="*/ 213691 w 810039"/>
              <a:gd name="connsiteY4" fmla="*/ 621196 h 705678"/>
              <a:gd name="connsiteX5" fmla="*/ 313083 w 810039"/>
              <a:gd name="connsiteY5" fmla="*/ 561561 h 705678"/>
              <a:gd name="connsiteX6" fmla="*/ 417444 w 810039"/>
              <a:gd name="connsiteY6" fmla="*/ 501926 h 705678"/>
              <a:gd name="connsiteX7" fmla="*/ 491987 w 810039"/>
              <a:gd name="connsiteY7" fmla="*/ 452231 h 705678"/>
              <a:gd name="connsiteX8" fmla="*/ 521805 w 810039"/>
              <a:gd name="connsiteY8" fmla="*/ 432352 h 705678"/>
              <a:gd name="connsiteX9" fmla="*/ 536713 w 810039"/>
              <a:gd name="connsiteY9" fmla="*/ 427383 h 705678"/>
              <a:gd name="connsiteX10" fmla="*/ 561561 w 810039"/>
              <a:gd name="connsiteY10" fmla="*/ 407504 h 705678"/>
              <a:gd name="connsiteX11" fmla="*/ 571500 w 810039"/>
              <a:gd name="connsiteY11" fmla="*/ 392596 h 705678"/>
              <a:gd name="connsiteX12" fmla="*/ 586409 w 810039"/>
              <a:gd name="connsiteY12" fmla="*/ 377687 h 705678"/>
              <a:gd name="connsiteX13" fmla="*/ 616226 w 810039"/>
              <a:gd name="connsiteY13" fmla="*/ 337931 h 705678"/>
              <a:gd name="connsiteX14" fmla="*/ 665922 w 810039"/>
              <a:gd name="connsiteY14" fmla="*/ 293204 h 705678"/>
              <a:gd name="connsiteX15" fmla="*/ 695739 w 810039"/>
              <a:gd name="connsiteY15" fmla="*/ 248478 h 705678"/>
              <a:gd name="connsiteX16" fmla="*/ 705678 w 810039"/>
              <a:gd name="connsiteY16" fmla="*/ 233570 h 705678"/>
              <a:gd name="connsiteX17" fmla="*/ 715618 w 810039"/>
              <a:gd name="connsiteY17" fmla="*/ 218661 h 705678"/>
              <a:gd name="connsiteX18" fmla="*/ 730526 w 810039"/>
              <a:gd name="connsiteY18" fmla="*/ 188844 h 705678"/>
              <a:gd name="connsiteX19" fmla="*/ 750405 w 810039"/>
              <a:gd name="connsiteY19" fmla="*/ 159026 h 705678"/>
              <a:gd name="connsiteX20" fmla="*/ 765313 w 810039"/>
              <a:gd name="connsiteY20" fmla="*/ 74544 h 705678"/>
              <a:gd name="connsiteX21" fmla="*/ 775252 w 810039"/>
              <a:gd name="connsiteY21" fmla="*/ 29817 h 705678"/>
              <a:gd name="connsiteX22" fmla="*/ 790161 w 810039"/>
              <a:gd name="connsiteY22" fmla="*/ 14909 h 705678"/>
              <a:gd name="connsiteX23" fmla="*/ 800100 w 810039"/>
              <a:gd name="connsiteY23" fmla="*/ 0 h 705678"/>
              <a:gd name="connsiteX24" fmla="*/ 810039 w 810039"/>
              <a:gd name="connsiteY24" fmla="*/ 4970 h 70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0039" h="705678">
                <a:moveTo>
                  <a:pt x="0" y="705678"/>
                </a:moveTo>
                <a:cubicBezTo>
                  <a:pt x="13252" y="704022"/>
                  <a:pt x="26698" y="703507"/>
                  <a:pt x="39757" y="700709"/>
                </a:cubicBezTo>
                <a:cubicBezTo>
                  <a:pt x="69524" y="694331"/>
                  <a:pt x="91353" y="678807"/>
                  <a:pt x="119270" y="665922"/>
                </a:cubicBezTo>
                <a:cubicBezTo>
                  <a:pt x="124026" y="663727"/>
                  <a:pt x="129444" y="663194"/>
                  <a:pt x="134178" y="660952"/>
                </a:cubicBezTo>
                <a:cubicBezTo>
                  <a:pt x="160958" y="648267"/>
                  <a:pt x="188281" y="636442"/>
                  <a:pt x="213691" y="621196"/>
                </a:cubicBezTo>
                <a:lnTo>
                  <a:pt x="313083" y="561561"/>
                </a:lnTo>
                <a:cubicBezTo>
                  <a:pt x="382626" y="521181"/>
                  <a:pt x="351887" y="543644"/>
                  <a:pt x="417444" y="501926"/>
                </a:cubicBezTo>
                <a:cubicBezTo>
                  <a:pt x="442638" y="485893"/>
                  <a:pt x="467140" y="468796"/>
                  <a:pt x="491987" y="452231"/>
                </a:cubicBezTo>
                <a:lnTo>
                  <a:pt x="521805" y="432352"/>
                </a:lnTo>
                <a:lnTo>
                  <a:pt x="536713" y="427383"/>
                </a:lnTo>
                <a:cubicBezTo>
                  <a:pt x="547787" y="420001"/>
                  <a:pt x="553466" y="417623"/>
                  <a:pt x="561561" y="407504"/>
                </a:cubicBezTo>
                <a:cubicBezTo>
                  <a:pt x="565292" y="402840"/>
                  <a:pt x="567676" y="397184"/>
                  <a:pt x="571500" y="392596"/>
                </a:cubicBezTo>
                <a:cubicBezTo>
                  <a:pt x="575999" y="387197"/>
                  <a:pt x="581910" y="383086"/>
                  <a:pt x="586409" y="377687"/>
                </a:cubicBezTo>
                <a:cubicBezTo>
                  <a:pt x="609350" y="350157"/>
                  <a:pt x="579974" y="374183"/>
                  <a:pt x="616226" y="337931"/>
                </a:cubicBezTo>
                <a:cubicBezTo>
                  <a:pt x="649603" y="304554"/>
                  <a:pt x="613667" y="371587"/>
                  <a:pt x="665922" y="293204"/>
                </a:cubicBezTo>
                <a:lnTo>
                  <a:pt x="695739" y="248478"/>
                </a:lnTo>
                <a:lnTo>
                  <a:pt x="705678" y="233570"/>
                </a:lnTo>
                <a:lnTo>
                  <a:pt x="715618" y="218661"/>
                </a:lnTo>
                <a:cubicBezTo>
                  <a:pt x="728106" y="181193"/>
                  <a:pt x="711262" y="227371"/>
                  <a:pt x="730526" y="188844"/>
                </a:cubicBezTo>
                <a:cubicBezTo>
                  <a:pt x="744911" y="160075"/>
                  <a:pt x="722143" y="187288"/>
                  <a:pt x="750405" y="159026"/>
                </a:cubicBezTo>
                <a:cubicBezTo>
                  <a:pt x="767671" y="107229"/>
                  <a:pt x="756705" y="147715"/>
                  <a:pt x="765313" y="74544"/>
                </a:cubicBezTo>
                <a:cubicBezTo>
                  <a:pt x="765699" y="71263"/>
                  <a:pt x="769928" y="37803"/>
                  <a:pt x="775252" y="29817"/>
                </a:cubicBezTo>
                <a:cubicBezTo>
                  <a:pt x="779150" y="23969"/>
                  <a:pt x="785662" y="20308"/>
                  <a:pt x="790161" y="14909"/>
                </a:cubicBezTo>
                <a:cubicBezTo>
                  <a:pt x="793985" y="10321"/>
                  <a:pt x="794758" y="2671"/>
                  <a:pt x="800100" y="0"/>
                </a:cubicBezTo>
                <a:lnTo>
                  <a:pt x="810039" y="4970"/>
                </a:ln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445774E-1C69-753F-BAFF-F431328BC2FB}"/>
                  </a:ext>
                </a:extLst>
              </p:cNvPr>
              <p:cNvSpPr txBox="1"/>
              <p:nvPr/>
            </p:nvSpPr>
            <p:spPr>
              <a:xfrm>
                <a:off x="6788426" y="2150263"/>
                <a:ext cx="2154757" cy="499560"/>
              </a:xfrm>
              <a:prstGeom prst="rect">
                <a:avLst/>
              </a:prstGeom>
              <a:noFill/>
            </p:spPr>
            <p:txBody>
              <a:bodyPr wrap="non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样本空间</a:t>
                </a:r>
                <a14:m>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的划分</a:t>
                </a:r>
              </a:p>
            </p:txBody>
          </p:sp>
        </mc:Choice>
        <mc:Fallback xmlns="">
          <p:sp>
            <p:nvSpPr>
              <p:cNvPr id="16" name="文本框 15">
                <a:extLst>
                  <a:ext uri="{FF2B5EF4-FFF2-40B4-BE49-F238E27FC236}">
                    <a16:creationId xmlns:a16="http://schemas.microsoft.com/office/drawing/2014/main" id="{F445774E-1C69-753F-BAFF-F431328BC2FB}"/>
                  </a:ext>
                </a:extLst>
              </p:cNvPr>
              <p:cNvSpPr txBox="1">
                <a:spLocks noRot="1" noChangeAspect="1" noMove="1" noResize="1" noEditPoints="1" noAdjustHandles="1" noChangeArrowheads="1" noChangeShapeType="1" noTextEdit="1"/>
              </p:cNvSpPr>
              <p:nvPr/>
            </p:nvSpPr>
            <p:spPr>
              <a:xfrm>
                <a:off x="6788426" y="2150263"/>
                <a:ext cx="2154757" cy="499560"/>
              </a:xfrm>
              <a:prstGeom prst="rect">
                <a:avLst/>
              </a:prstGeom>
              <a:blipFill>
                <a:blip r:embed="rId3"/>
                <a:stretch>
                  <a:fillRect l="-2924" r="-1754" b="-20000"/>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CB21013E-039D-6346-EFC9-D67F07686F3B}"/>
              </a:ext>
            </a:extLst>
          </p:cNvPr>
          <p:cNvSpPr/>
          <p:nvPr/>
        </p:nvSpPr>
        <p:spPr>
          <a:xfrm>
            <a:off x="1635453" y="2414829"/>
            <a:ext cx="1551222" cy="72189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8" name="椭圆 17">
            <a:extLst>
              <a:ext uri="{FF2B5EF4-FFF2-40B4-BE49-F238E27FC236}">
                <a16:creationId xmlns:a16="http://schemas.microsoft.com/office/drawing/2014/main" id="{FE1AEE77-5AE5-BD92-84C3-CEDD666EB86A}"/>
              </a:ext>
            </a:extLst>
          </p:cNvPr>
          <p:cNvSpPr/>
          <p:nvPr/>
        </p:nvSpPr>
        <p:spPr>
          <a:xfrm>
            <a:off x="2612876" y="2414829"/>
            <a:ext cx="1551222" cy="72189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1" name="任意形状 20">
            <a:extLst>
              <a:ext uri="{FF2B5EF4-FFF2-40B4-BE49-F238E27FC236}">
                <a16:creationId xmlns:a16="http://schemas.microsoft.com/office/drawing/2014/main" id="{05A9B0A3-4CB1-5024-15DF-2E83087D70A1}"/>
              </a:ext>
            </a:extLst>
          </p:cNvPr>
          <p:cNvSpPr/>
          <p:nvPr/>
        </p:nvSpPr>
        <p:spPr>
          <a:xfrm>
            <a:off x="2617136" y="2497614"/>
            <a:ext cx="573799" cy="556324"/>
          </a:xfrm>
          <a:custGeom>
            <a:avLst/>
            <a:gdLst>
              <a:gd name="connsiteX0" fmla="*/ 286900 w 573799"/>
              <a:gd name="connsiteY0" fmla="*/ 0 h 556324"/>
              <a:gd name="connsiteX1" fmla="*/ 346628 w 573799"/>
              <a:gd name="connsiteY1" fmla="*/ 22934 h 556324"/>
              <a:gd name="connsiteX2" fmla="*/ 573799 w 573799"/>
              <a:gd name="connsiteY2" fmla="*/ 278162 h 556324"/>
              <a:gd name="connsiteX3" fmla="*/ 346628 w 573799"/>
              <a:gd name="connsiteY3" fmla="*/ 533390 h 556324"/>
              <a:gd name="connsiteX4" fmla="*/ 286900 w 573799"/>
              <a:gd name="connsiteY4" fmla="*/ 556324 h 556324"/>
              <a:gd name="connsiteX5" fmla="*/ 227171 w 573799"/>
              <a:gd name="connsiteY5" fmla="*/ 533390 h 556324"/>
              <a:gd name="connsiteX6" fmla="*/ 0 w 573799"/>
              <a:gd name="connsiteY6" fmla="*/ 278162 h 556324"/>
              <a:gd name="connsiteX7" fmla="*/ 227171 w 573799"/>
              <a:gd name="connsiteY7" fmla="*/ 22934 h 55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799" h="556324">
                <a:moveTo>
                  <a:pt x="286900" y="0"/>
                </a:moveTo>
                <a:lnTo>
                  <a:pt x="346628" y="22934"/>
                </a:lnTo>
                <a:cubicBezTo>
                  <a:pt x="486986" y="88252"/>
                  <a:pt x="573799" y="178489"/>
                  <a:pt x="573799" y="278162"/>
                </a:cubicBezTo>
                <a:cubicBezTo>
                  <a:pt x="573799" y="377835"/>
                  <a:pt x="486986" y="468072"/>
                  <a:pt x="346628" y="533390"/>
                </a:cubicBezTo>
                <a:lnTo>
                  <a:pt x="286900" y="556324"/>
                </a:lnTo>
                <a:lnTo>
                  <a:pt x="227171" y="533390"/>
                </a:lnTo>
                <a:cubicBezTo>
                  <a:pt x="86813" y="468072"/>
                  <a:pt x="0" y="377835"/>
                  <a:pt x="0" y="278162"/>
                </a:cubicBezTo>
                <a:cubicBezTo>
                  <a:pt x="0" y="178489"/>
                  <a:pt x="86813" y="88252"/>
                  <a:pt x="227171" y="22934"/>
                </a:cubicBez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4FE6955-98CB-5502-6D24-93DE9799F1FE}"/>
                  </a:ext>
                </a:extLst>
              </p:cNvPr>
              <p:cNvSpPr txBox="1"/>
              <p:nvPr/>
            </p:nvSpPr>
            <p:spPr>
              <a:xfrm>
                <a:off x="2046346" y="2498777"/>
                <a:ext cx="424412"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A4FE6955-98CB-5502-6D24-93DE9799F1FE}"/>
                  </a:ext>
                </a:extLst>
              </p:cNvPr>
              <p:cNvSpPr txBox="1">
                <a:spLocks noRot="1" noChangeAspect="1" noMove="1" noResize="1" noEditPoints="1" noAdjustHandles="1" noChangeArrowheads="1" noChangeShapeType="1" noTextEdit="1"/>
              </p:cNvSpPr>
              <p:nvPr/>
            </p:nvSpPr>
            <p:spPr>
              <a:xfrm>
                <a:off x="2046346" y="2498777"/>
                <a:ext cx="424412" cy="5539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1AC6ED7-2B8C-C81A-3088-EF4C1366553B}"/>
                  </a:ext>
                </a:extLst>
              </p:cNvPr>
              <p:cNvSpPr txBox="1"/>
              <p:nvPr/>
            </p:nvSpPr>
            <p:spPr>
              <a:xfrm>
                <a:off x="3319854" y="2498777"/>
                <a:ext cx="435184"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𝐵</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3" name="文本框 22">
                <a:extLst>
                  <a:ext uri="{FF2B5EF4-FFF2-40B4-BE49-F238E27FC236}">
                    <a16:creationId xmlns:a16="http://schemas.microsoft.com/office/drawing/2014/main" id="{61AC6ED7-2B8C-C81A-3088-EF4C1366553B}"/>
                  </a:ext>
                </a:extLst>
              </p:cNvPr>
              <p:cNvSpPr txBox="1">
                <a:spLocks noRot="1" noChangeAspect="1" noMove="1" noResize="1" noEditPoints="1" noAdjustHandles="1" noChangeArrowheads="1" noChangeShapeType="1" noTextEdit="1"/>
              </p:cNvSpPr>
              <p:nvPr/>
            </p:nvSpPr>
            <p:spPr>
              <a:xfrm>
                <a:off x="3319854" y="2498777"/>
                <a:ext cx="435184" cy="5539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BE5BE13-DD8C-20DA-9914-8CEB9DADA64F}"/>
                  </a:ext>
                </a:extLst>
              </p:cNvPr>
              <p:cNvSpPr txBox="1"/>
              <p:nvPr/>
            </p:nvSpPr>
            <p:spPr>
              <a:xfrm>
                <a:off x="4323015" y="2498777"/>
                <a:ext cx="1557221" cy="499560"/>
              </a:xfrm>
              <a:prstGeom prst="rect">
                <a:avLst/>
              </a:prstGeom>
              <a:noFill/>
            </p:spPr>
            <p:txBody>
              <a:bodyPr wrap="none" rtlCol="0">
                <a:spAutoFit/>
              </a:bodyPr>
              <a:lstStyle/>
              <a:p>
                <a:pPr algn="l">
                  <a:lnSpc>
                    <a:spcPct val="150000"/>
                  </a:lnSpc>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𝐵</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 或 </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𝐴𝐵</m:t>
                    </m:r>
                  </m:oMath>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4" name="文本框 23">
                <a:extLst>
                  <a:ext uri="{FF2B5EF4-FFF2-40B4-BE49-F238E27FC236}">
                    <a16:creationId xmlns:a16="http://schemas.microsoft.com/office/drawing/2014/main" id="{4BE5BE13-DD8C-20DA-9914-8CEB9DADA64F}"/>
                  </a:ext>
                </a:extLst>
              </p:cNvPr>
              <p:cNvSpPr txBox="1">
                <a:spLocks noRot="1" noChangeAspect="1" noMove="1" noResize="1" noEditPoints="1" noAdjustHandles="1" noChangeArrowheads="1" noChangeShapeType="1" noTextEdit="1"/>
              </p:cNvSpPr>
              <p:nvPr/>
            </p:nvSpPr>
            <p:spPr>
              <a:xfrm>
                <a:off x="4323015" y="2498777"/>
                <a:ext cx="1557221" cy="499560"/>
              </a:xfrm>
              <a:prstGeom prst="rect">
                <a:avLst/>
              </a:prstGeom>
              <a:blipFill>
                <a:blip r:embed="rId6"/>
                <a:stretch>
                  <a:fillRect b="-19512"/>
                </a:stretch>
              </a:blipFill>
            </p:spPr>
            <p:txBody>
              <a:bodyPr/>
              <a:lstStyle/>
              <a:p>
                <a:r>
                  <a:rPr lang="zh-CN" altLang="en-US">
                    <a:noFill/>
                  </a:rPr>
                  <a:t> </a:t>
                </a:r>
              </a:p>
            </p:txBody>
          </p:sp>
        </mc:Fallback>
      </mc:AlternateContent>
      <p:sp>
        <p:nvSpPr>
          <p:cNvPr id="33" name="任意形状 32">
            <a:extLst>
              <a:ext uri="{FF2B5EF4-FFF2-40B4-BE49-F238E27FC236}">
                <a16:creationId xmlns:a16="http://schemas.microsoft.com/office/drawing/2014/main" id="{7FEE3568-BAE7-8C63-71F3-77D2C479F055}"/>
              </a:ext>
            </a:extLst>
          </p:cNvPr>
          <p:cNvSpPr/>
          <p:nvPr/>
        </p:nvSpPr>
        <p:spPr>
          <a:xfrm>
            <a:off x="1639712" y="3362638"/>
            <a:ext cx="2528645" cy="721894"/>
          </a:xfrm>
          <a:custGeom>
            <a:avLst/>
            <a:gdLst>
              <a:gd name="connsiteX0" fmla="*/ 775611 w 2528645"/>
              <a:gd name="connsiteY0" fmla="*/ 0 h 721894"/>
              <a:gd name="connsiteX1" fmla="*/ 1209263 w 2528645"/>
              <a:gd name="connsiteY1" fmla="*/ 61644 h 721894"/>
              <a:gd name="connsiteX2" fmla="*/ 1264323 w 2528645"/>
              <a:gd name="connsiteY2" fmla="*/ 82785 h 721894"/>
              <a:gd name="connsiteX3" fmla="*/ 1319383 w 2528645"/>
              <a:gd name="connsiteY3" fmla="*/ 61644 h 721894"/>
              <a:gd name="connsiteX4" fmla="*/ 1753034 w 2528645"/>
              <a:gd name="connsiteY4" fmla="*/ 0 h 721894"/>
              <a:gd name="connsiteX5" fmla="*/ 2528645 w 2528645"/>
              <a:gd name="connsiteY5" fmla="*/ 360947 h 721894"/>
              <a:gd name="connsiteX6" fmla="*/ 1753034 w 2528645"/>
              <a:gd name="connsiteY6" fmla="*/ 721894 h 721894"/>
              <a:gd name="connsiteX7" fmla="*/ 1319383 w 2528645"/>
              <a:gd name="connsiteY7" fmla="*/ 660250 h 721894"/>
              <a:gd name="connsiteX8" fmla="*/ 1264323 w 2528645"/>
              <a:gd name="connsiteY8" fmla="*/ 639109 h 721894"/>
              <a:gd name="connsiteX9" fmla="*/ 1209263 w 2528645"/>
              <a:gd name="connsiteY9" fmla="*/ 660250 h 721894"/>
              <a:gd name="connsiteX10" fmla="*/ 775611 w 2528645"/>
              <a:gd name="connsiteY10" fmla="*/ 721894 h 721894"/>
              <a:gd name="connsiteX11" fmla="*/ 0 w 2528645"/>
              <a:gd name="connsiteY11" fmla="*/ 360947 h 721894"/>
              <a:gd name="connsiteX12" fmla="*/ 775611 w 2528645"/>
              <a:gd name="connsiteY12" fmla="*/ 0 h 72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8645" h="721894">
                <a:moveTo>
                  <a:pt x="775611" y="0"/>
                </a:moveTo>
                <a:cubicBezTo>
                  <a:pt x="936245" y="0"/>
                  <a:pt x="1085474" y="22725"/>
                  <a:pt x="1209263" y="61644"/>
                </a:cubicBezTo>
                <a:lnTo>
                  <a:pt x="1264323" y="82785"/>
                </a:lnTo>
                <a:lnTo>
                  <a:pt x="1319383" y="61644"/>
                </a:lnTo>
                <a:cubicBezTo>
                  <a:pt x="1443171" y="22725"/>
                  <a:pt x="1592400" y="0"/>
                  <a:pt x="1753034" y="0"/>
                </a:cubicBezTo>
                <a:cubicBezTo>
                  <a:pt x="2181392" y="0"/>
                  <a:pt x="2528645" y="161601"/>
                  <a:pt x="2528645" y="360947"/>
                </a:cubicBezTo>
                <a:cubicBezTo>
                  <a:pt x="2528645" y="560293"/>
                  <a:pt x="2181392" y="721894"/>
                  <a:pt x="1753034" y="721894"/>
                </a:cubicBezTo>
                <a:cubicBezTo>
                  <a:pt x="1592400" y="721894"/>
                  <a:pt x="1443171" y="699169"/>
                  <a:pt x="1319383" y="660250"/>
                </a:cubicBezTo>
                <a:lnTo>
                  <a:pt x="1264323" y="639109"/>
                </a:lnTo>
                <a:lnTo>
                  <a:pt x="1209263" y="660250"/>
                </a:lnTo>
                <a:cubicBezTo>
                  <a:pt x="1085474" y="699169"/>
                  <a:pt x="936245" y="721894"/>
                  <a:pt x="775611" y="721894"/>
                </a:cubicBezTo>
                <a:cubicBezTo>
                  <a:pt x="347253" y="721894"/>
                  <a:pt x="0" y="560293"/>
                  <a:pt x="0" y="360947"/>
                </a:cubicBezTo>
                <a:cubicBezTo>
                  <a:pt x="0" y="161601"/>
                  <a:pt x="347253" y="0"/>
                  <a:pt x="775611" y="0"/>
                </a:cubicBezTo>
                <a:close/>
              </a:path>
            </a:pathLst>
          </a:cu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5" name="椭圆 24">
            <a:extLst>
              <a:ext uri="{FF2B5EF4-FFF2-40B4-BE49-F238E27FC236}">
                <a16:creationId xmlns:a16="http://schemas.microsoft.com/office/drawing/2014/main" id="{F307C449-41EE-FCB1-C476-236F2836C2FD}"/>
              </a:ext>
            </a:extLst>
          </p:cNvPr>
          <p:cNvSpPr/>
          <p:nvPr/>
        </p:nvSpPr>
        <p:spPr>
          <a:xfrm>
            <a:off x="1622912" y="3379441"/>
            <a:ext cx="1551222" cy="72189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6" name="椭圆 25">
            <a:extLst>
              <a:ext uri="{FF2B5EF4-FFF2-40B4-BE49-F238E27FC236}">
                <a16:creationId xmlns:a16="http://schemas.microsoft.com/office/drawing/2014/main" id="{4A68AF5F-BC1C-1919-A30D-87627058BB9D}"/>
              </a:ext>
            </a:extLst>
          </p:cNvPr>
          <p:cNvSpPr/>
          <p:nvPr/>
        </p:nvSpPr>
        <p:spPr>
          <a:xfrm>
            <a:off x="2600335" y="3379441"/>
            <a:ext cx="1551222" cy="72189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5ACC451-68AE-EFEF-34C6-43CC01FC8893}"/>
                  </a:ext>
                </a:extLst>
              </p:cNvPr>
              <p:cNvSpPr txBox="1"/>
              <p:nvPr/>
            </p:nvSpPr>
            <p:spPr>
              <a:xfrm>
                <a:off x="2033805" y="3463389"/>
                <a:ext cx="424412"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8" name="文本框 27">
                <a:extLst>
                  <a:ext uri="{FF2B5EF4-FFF2-40B4-BE49-F238E27FC236}">
                    <a16:creationId xmlns:a16="http://schemas.microsoft.com/office/drawing/2014/main" id="{05ACC451-68AE-EFEF-34C6-43CC01FC8893}"/>
                  </a:ext>
                </a:extLst>
              </p:cNvPr>
              <p:cNvSpPr txBox="1">
                <a:spLocks noRot="1" noChangeAspect="1" noMove="1" noResize="1" noEditPoints="1" noAdjustHandles="1" noChangeArrowheads="1" noChangeShapeType="1" noTextEdit="1"/>
              </p:cNvSpPr>
              <p:nvPr/>
            </p:nvSpPr>
            <p:spPr>
              <a:xfrm>
                <a:off x="2033805" y="3463389"/>
                <a:ext cx="424412" cy="5539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FCBA282-C100-B7D9-CB85-FE4EF81D7BCC}"/>
                  </a:ext>
                </a:extLst>
              </p:cNvPr>
              <p:cNvSpPr txBox="1"/>
              <p:nvPr/>
            </p:nvSpPr>
            <p:spPr>
              <a:xfrm>
                <a:off x="3307313" y="3463389"/>
                <a:ext cx="435184"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𝐵</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9" name="文本框 28">
                <a:extLst>
                  <a:ext uri="{FF2B5EF4-FFF2-40B4-BE49-F238E27FC236}">
                    <a16:creationId xmlns:a16="http://schemas.microsoft.com/office/drawing/2014/main" id="{2FCBA282-C100-B7D9-CB85-FE4EF81D7BCC}"/>
                  </a:ext>
                </a:extLst>
              </p:cNvPr>
              <p:cNvSpPr txBox="1">
                <a:spLocks noRot="1" noChangeAspect="1" noMove="1" noResize="1" noEditPoints="1" noAdjustHandles="1" noChangeArrowheads="1" noChangeShapeType="1" noTextEdit="1"/>
              </p:cNvSpPr>
              <p:nvPr/>
            </p:nvSpPr>
            <p:spPr>
              <a:xfrm>
                <a:off x="3307313" y="3463389"/>
                <a:ext cx="435184" cy="5539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E9653D5-4D54-99B8-8995-00E50C090282}"/>
                  </a:ext>
                </a:extLst>
              </p:cNvPr>
              <p:cNvSpPr txBox="1"/>
              <p:nvPr/>
            </p:nvSpPr>
            <p:spPr>
              <a:xfrm>
                <a:off x="4323015" y="3463389"/>
                <a:ext cx="1866088" cy="499560"/>
              </a:xfrm>
              <a:prstGeom prst="rect">
                <a:avLst/>
              </a:prstGeom>
              <a:noFill/>
            </p:spPr>
            <p:txBody>
              <a:bodyPr wrap="none" rtlCol="0">
                <a:spAutoFit/>
              </a:bodyPr>
              <a:lstStyle/>
              <a:p>
                <a:pPr algn="l">
                  <a:lnSpc>
                    <a:spcPct val="150000"/>
                  </a:lnSpc>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𝐵</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 或 </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𝐵</m:t>
                    </m:r>
                  </m:oMath>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30" name="文本框 29">
                <a:extLst>
                  <a:ext uri="{FF2B5EF4-FFF2-40B4-BE49-F238E27FC236}">
                    <a16:creationId xmlns:a16="http://schemas.microsoft.com/office/drawing/2014/main" id="{3E9653D5-4D54-99B8-8995-00E50C090282}"/>
                  </a:ext>
                </a:extLst>
              </p:cNvPr>
              <p:cNvSpPr txBox="1">
                <a:spLocks noRot="1" noChangeAspect="1" noMove="1" noResize="1" noEditPoints="1" noAdjustHandles="1" noChangeArrowheads="1" noChangeShapeType="1" noTextEdit="1"/>
              </p:cNvSpPr>
              <p:nvPr/>
            </p:nvSpPr>
            <p:spPr>
              <a:xfrm>
                <a:off x="4323015" y="3463389"/>
                <a:ext cx="1866088" cy="499560"/>
              </a:xfrm>
              <a:prstGeom prst="rect">
                <a:avLst/>
              </a:prstGeom>
              <a:blipFill>
                <a:blip r:embed="rId7"/>
                <a:stretch>
                  <a:fillRect b="-22500"/>
                </a:stretch>
              </a:blipFill>
            </p:spPr>
            <p:txBody>
              <a:bodyPr/>
              <a:lstStyle/>
              <a:p>
                <a:r>
                  <a:rPr lang="zh-CN" altLang="en-US">
                    <a:noFill/>
                  </a:rPr>
                  <a:t> </a:t>
                </a:r>
              </a:p>
            </p:txBody>
          </p:sp>
        </mc:Fallback>
      </mc:AlternateContent>
      <p:sp>
        <p:nvSpPr>
          <p:cNvPr id="47" name="任意形状 46">
            <a:extLst>
              <a:ext uri="{FF2B5EF4-FFF2-40B4-BE49-F238E27FC236}">
                <a16:creationId xmlns:a16="http://schemas.microsoft.com/office/drawing/2014/main" id="{D6132539-9A95-FCA8-8B20-60EFBD853C97}"/>
              </a:ext>
            </a:extLst>
          </p:cNvPr>
          <p:cNvSpPr/>
          <p:nvPr/>
        </p:nvSpPr>
        <p:spPr>
          <a:xfrm>
            <a:off x="1635453" y="4327249"/>
            <a:ext cx="1264323" cy="721894"/>
          </a:xfrm>
          <a:custGeom>
            <a:avLst/>
            <a:gdLst>
              <a:gd name="connsiteX0" fmla="*/ 775611 w 1264323"/>
              <a:gd name="connsiteY0" fmla="*/ 0 h 721894"/>
              <a:gd name="connsiteX1" fmla="*/ 1209263 w 1264323"/>
              <a:gd name="connsiteY1" fmla="*/ 61644 h 721894"/>
              <a:gd name="connsiteX2" fmla="*/ 1264323 w 1264323"/>
              <a:gd name="connsiteY2" fmla="*/ 82785 h 721894"/>
              <a:gd name="connsiteX3" fmla="*/ 1204594 w 1264323"/>
              <a:gd name="connsiteY3" fmla="*/ 105719 h 721894"/>
              <a:gd name="connsiteX4" fmla="*/ 977423 w 1264323"/>
              <a:gd name="connsiteY4" fmla="*/ 360947 h 721894"/>
              <a:gd name="connsiteX5" fmla="*/ 1204594 w 1264323"/>
              <a:gd name="connsiteY5" fmla="*/ 616175 h 721894"/>
              <a:gd name="connsiteX6" fmla="*/ 1264323 w 1264323"/>
              <a:gd name="connsiteY6" fmla="*/ 639109 h 721894"/>
              <a:gd name="connsiteX7" fmla="*/ 1209263 w 1264323"/>
              <a:gd name="connsiteY7" fmla="*/ 660250 h 721894"/>
              <a:gd name="connsiteX8" fmla="*/ 775611 w 1264323"/>
              <a:gd name="connsiteY8" fmla="*/ 721894 h 721894"/>
              <a:gd name="connsiteX9" fmla="*/ 0 w 1264323"/>
              <a:gd name="connsiteY9" fmla="*/ 360947 h 721894"/>
              <a:gd name="connsiteX10" fmla="*/ 775611 w 1264323"/>
              <a:gd name="connsiteY10" fmla="*/ 0 h 72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323" h="721894">
                <a:moveTo>
                  <a:pt x="775611" y="0"/>
                </a:moveTo>
                <a:cubicBezTo>
                  <a:pt x="936245" y="0"/>
                  <a:pt x="1085474" y="22725"/>
                  <a:pt x="1209263" y="61644"/>
                </a:cubicBezTo>
                <a:lnTo>
                  <a:pt x="1264323" y="82785"/>
                </a:lnTo>
                <a:lnTo>
                  <a:pt x="1204594" y="105719"/>
                </a:lnTo>
                <a:cubicBezTo>
                  <a:pt x="1064236" y="171038"/>
                  <a:pt x="977423" y="261274"/>
                  <a:pt x="977423" y="360947"/>
                </a:cubicBezTo>
                <a:cubicBezTo>
                  <a:pt x="977423" y="460620"/>
                  <a:pt x="1064236" y="550857"/>
                  <a:pt x="1204594" y="616175"/>
                </a:cubicBezTo>
                <a:lnTo>
                  <a:pt x="1264323" y="639109"/>
                </a:lnTo>
                <a:lnTo>
                  <a:pt x="1209263" y="660250"/>
                </a:lnTo>
                <a:cubicBezTo>
                  <a:pt x="1085474" y="699169"/>
                  <a:pt x="936245" y="721894"/>
                  <a:pt x="775611" y="721894"/>
                </a:cubicBezTo>
                <a:cubicBezTo>
                  <a:pt x="347253" y="721894"/>
                  <a:pt x="0" y="560293"/>
                  <a:pt x="0" y="360947"/>
                </a:cubicBezTo>
                <a:cubicBezTo>
                  <a:pt x="0" y="161601"/>
                  <a:pt x="347253" y="0"/>
                  <a:pt x="77561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36" name="椭圆 35">
            <a:extLst>
              <a:ext uri="{FF2B5EF4-FFF2-40B4-BE49-F238E27FC236}">
                <a16:creationId xmlns:a16="http://schemas.microsoft.com/office/drawing/2014/main" id="{1598C742-B1A5-9C90-0684-90081D2B5999}"/>
              </a:ext>
            </a:extLst>
          </p:cNvPr>
          <p:cNvSpPr/>
          <p:nvPr/>
        </p:nvSpPr>
        <p:spPr>
          <a:xfrm>
            <a:off x="1635453" y="4327249"/>
            <a:ext cx="1551222" cy="72189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37" name="椭圆 36">
            <a:extLst>
              <a:ext uri="{FF2B5EF4-FFF2-40B4-BE49-F238E27FC236}">
                <a16:creationId xmlns:a16="http://schemas.microsoft.com/office/drawing/2014/main" id="{C617FD0D-FD68-5327-6B5F-727A487A0C3E}"/>
              </a:ext>
            </a:extLst>
          </p:cNvPr>
          <p:cNvSpPr/>
          <p:nvPr/>
        </p:nvSpPr>
        <p:spPr>
          <a:xfrm>
            <a:off x="2612876" y="4327249"/>
            <a:ext cx="1551222" cy="72189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D7B2DA5-32F6-C163-B12B-A936E5F8403E}"/>
                  </a:ext>
                </a:extLst>
              </p:cNvPr>
              <p:cNvSpPr txBox="1"/>
              <p:nvPr/>
            </p:nvSpPr>
            <p:spPr>
              <a:xfrm>
                <a:off x="2046346" y="4411197"/>
                <a:ext cx="424412"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38" name="文本框 37">
                <a:extLst>
                  <a:ext uri="{FF2B5EF4-FFF2-40B4-BE49-F238E27FC236}">
                    <a16:creationId xmlns:a16="http://schemas.microsoft.com/office/drawing/2014/main" id="{7D7B2DA5-32F6-C163-B12B-A936E5F8403E}"/>
                  </a:ext>
                </a:extLst>
              </p:cNvPr>
              <p:cNvSpPr txBox="1">
                <a:spLocks noRot="1" noChangeAspect="1" noMove="1" noResize="1" noEditPoints="1" noAdjustHandles="1" noChangeArrowheads="1" noChangeShapeType="1" noTextEdit="1"/>
              </p:cNvSpPr>
              <p:nvPr/>
            </p:nvSpPr>
            <p:spPr>
              <a:xfrm>
                <a:off x="2046346" y="4411197"/>
                <a:ext cx="424412" cy="55399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96E87F1-FE13-C437-7E05-523C344F1555}"/>
                  </a:ext>
                </a:extLst>
              </p:cNvPr>
              <p:cNvSpPr txBox="1"/>
              <p:nvPr/>
            </p:nvSpPr>
            <p:spPr>
              <a:xfrm>
                <a:off x="3319854" y="4411197"/>
                <a:ext cx="435184"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𝐵</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39" name="文本框 38">
                <a:extLst>
                  <a:ext uri="{FF2B5EF4-FFF2-40B4-BE49-F238E27FC236}">
                    <a16:creationId xmlns:a16="http://schemas.microsoft.com/office/drawing/2014/main" id="{B96E87F1-FE13-C437-7E05-523C344F1555}"/>
                  </a:ext>
                </a:extLst>
              </p:cNvPr>
              <p:cNvSpPr txBox="1">
                <a:spLocks noRot="1" noChangeAspect="1" noMove="1" noResize="1" noEditPoints="1" noAdjustHandles="1" noChangeArrowheads="1" noChangeShapeType="1" noTextEdit="1"/>
              </p:cNvSpPr>
              <p:nvPr/>
            </p:nvSpPr>
            <p:spPr>
              <a:xfrm>
                <a:off x="3319854" y="4411197"/>
                <a:ext cx="435184" cy="55399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8A682666-DD05-D493-C665-5287E4DF7C29}"/>
                  </a:ext>
                </a:extLst>
              </p:cNvPr>
              <p:cNvSpPr txBox="1"/>
              <p:nvPr/>
            </p:nvSpPr>
            <p:spPr>
              <a:xfrm>
                <a:off x="4323015" y="4411197"/>
                <a:ext cx="905954"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𝐵</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40" name="文本框 39">
                <a:extLst>
                  <a:ext uri="{FF2B5EF4-FFF2-40B4-BE49-F238E27FC236}">
                    <a16:creationId xmlns:a16="http://schemas.microsoft.com/office/drawing/2014/main" id="{8A682666-DD05-D493-C665-5287E4DF7C29}"/>
                  </a:ext>
                </a:extLst>
              </p:cNvPr>
              <p:cNvSpPr txBox="1">
                <a:spLocks noRot="1" noChangeAspect="1" noMove="1" noResize="1" noEditPoints="1" noAdjustHandles="1" noChangeArrowheads="1" noChangeShapeType="1" noTextEdit="1"/>
              </p:cNvSpPr>
              <p:nvPr/>
            </p:nvSpPr>
            <p:spPr>
              <a:xfrm>
                <a:off x="4323015" y="4411197"/>
                <a:ext cx="905954" cy="55399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1F565DFB-C01F-0C5E-6810-3D9CF2DE3B12}"/>
                  </a:ext>
                </a:extLst>
              </p:cNvPr>
              <p:cNvSpPr txBox="1"/>
              <p:nvPr/>
            </p:nvSpPr>
            <p:spPr>
              <a:xfrm>
                <a:off x="6935603" y="2855156"/>
                <a:ext cx="535595"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1" name="文本框 50">
                <a:extLst>
                  <a:ext uri="{FF2B5EF4-FFF2-40B4-BE49-F238E27FC236}">
                    <a16:creationId xmlns:a16="http://schemas.microsoft.com/office/drawing/2014/main" id="{1F565DFB-C01F-0C5E-6810-3D9CF2DE3B12}"/>
                  </a:ext>
                </a:extLst>
              </p:cNvPr>
              <p:cNvSpPr txBox="1">
                <a:spLocks noRot="1" noChangeAspect="1" noMove="1" noResize="1" noEditPoints="1" noAdjustHandles="1" noChangeArrowheads="1" noChangeShapeType="1" noTextEdit="1"/>
              </p:cNvSpPr>
              <p:nvPr/>
            </p:nvSpPr>
            <p:spPr>
              <a:xfrm>
                <a:off x="6935603" y="2855156"/>
                <a:ext cx="535595" cy="55399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0F88EA4-9E78-1046-18F4-5E7E9E0B40D6}"/>
                  </a:ext>
                </a:extLst>
              </p:cNvPr>
              <p:cNvSpPr txBox="1"/>
              <p:nvPr/>
            </p:nvSpPr>
            <p:spPr>
              <a:xfrm>
                <a:off x="7451055" y="4036634"/>
                <a:ext cx="541559"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2" name="文本框 51">
                <a:extLst>
                  <a:ext uri="{FF2B5EF4-FFF2-40B4-BE49-F238E27FC236}">
                    <a16:creationId xmlns:a16="http://schemas.microsoft.com/office/drawing/2014/main" id="{40F88EA4-9E78-1046-18F4-5E7E9E0B40D6}"/>
                  </a:ext>
                </a:extLst>
              </p:cNvPr>
              <p:cNvSpPr txBox="1">
                <a:spLocks noRot="1" noChangeAspect="1" noMove="1" noResize="1" noEditPoints="1" noAdjustHandles="1" noChangeArrowheads="1" noChangeShapeType="1" noTextEdit="1"/>
              </p:cNvSpPr>
              <p:nvPr/>
            </p:nvSpPr>
            <p:spPr>
              <a:xfrm>
                <a:off x="7451055" y="4036634"/>
                <a:ext cx="541559" cy="55399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EFC6D6B3-9AD0-0FCD-9223-DB2346E75A88}"/>
                  </a:ext>
                </a:extLst>
              </p:cNvPr>
              <p:cNvSpPr txBox="1"/>
              <p:nvPr/>
            </p:nvSpPr>
            <p:spPr>
              <a:xfrm>
                <a:off x="8639763" y="3076937"/>
                <a:ext cx="541559"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3" name="文本框 52">
                <a:extLst>
                  <a:ext uri="{FF2B5EF4-FFF2-40B4-BE49-F238E27FC236}">
                    <a16:creationId xmlns:a16="http://schemas.microsoft.com/office/drawing/2014/main" id="{EFC6D6B3-9AD0-0FCD-9223-DB2346E75A88}"/>
                  </a:ext>
                </a:extLst>
              </p:cNvPr>
              <p:cNvSpPr txBox="1">
                <a:spLocks noRot="1" noChangeAspect="1" noMove="1" noResize="1" noEditPoints="1" noAdjustHandles="1" noChangeArrowheads="1" noChangeShapeType="1" noTextEdit="1"/>
              </p:cNvSpPr>
              <p:nvPr/>
            </p:nvSpPr>
            <p:spPr>
              <a:xfrm>
                <a:off x="8639763" y="3076937"/>
                <a:ext cx="541559" cy="55399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BBED402-47F9-9982-7146-CA4744584332}"/>
                  </a:ext>
                </a:extLst>
              </p:cNvPr>
              <p:cNvSpPr txBox="1"/>
              <p:nvPr/>
            </p:nvSpPr>
            <p:spPr>
              <a:xfrm>
                <a:off x="9662486" y="4411004"/>
                <a:ext cx="541559"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4</m:t>
                          </m:r>
                        </m:sub>
                      </m:sSub>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4" name="文本框 53">
                <a:extLst>
                  <a:ext uri="{FF2B5EF4-FFF2-40B4-BE49-F238E27FC236}">
                    <a16:creationId xmlns:a16="http://schemas.microsoft.com/office/drawing/2014/main" id="{6BBED402-47F9-9982-7146-CA4744584332}"/>
                  </a:ext>
                </a:extLst>
              </p:cNvPr>
              <p:cNvSpPr txBox="1">
                <a:spLocks noRot="1" noChangeAspect="1" noMove="1" noResize="1" noEditPoints="1" noAdjustHandles="1" noChangeArrowheads="1" noChangeShapeType="1" noTextEdit="1"/>
              </p:cNvSpPr>
              <p:nvPr/>
            </p:nvSpPr>
            <p:spPr>
              <a:xfrm>
                <a:off x="9662486" y="4411004"/>
                <a:ext cx="541559" cy="55399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5691020F-F615-B1FB-2E15-9409B5A2DDA5}"/>
                  </a:ext>
                </a:extLst>
              </p:cNvPr>
              <p:cNvSpPr txBox="1"/>
              <p:nvPr/>
            </p:nvSpPr>
            <p:spPr>
              <a:xfrm>
                <a:off x="10491018" y="3049827"/>
                <a:ext cx="479618"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5" name="文本框 54">
                <a:extLst>
                  <a:ext uri="{FF2B5EF4-FFF2-40B4-BE49-F238E27FC236}">
                    <a16:creationId xmlns:a16="http://schemas.microsoft.com/office/drawing/2014/main" id="{5691020F-F615-B1FB-2E15-9409B5A2DDA5}"/>
                  </a:ext>
                </a:extLst>
              </p:cNvPr>
              <p:cNvSpPr txBox="1">
                <a:spLocks noRot="1" noChangeAspect="1" noMove="1" noResize="1" noEditPoints="1" noAdjustHandles="1" noChangeArrowheads="1" noChangeShapeType="1" noTextEdit="1"/>
              </p:cNvSpPr>
              <p:nvPr/>
            </p:nvSpPr>
            <p:spPr>
              <a:xfrm>
                <a:off x="10491018" y="3049827"/>
                <a:ext cx="479618" cy="55399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12C27C43-173F-E9DA-7CDD-590A6856213E}"/>
                  </a:ext>
                </a:extLst>
              </p:cNvPr>
              <p:cNvSpPr txBox="1"/>
              <p:nvPr/>
            </p:nvSpPr>
            <p:spPr>
              <a:xfrm>
                <a:off x="10998359" y="4359640"/>
                <a:ext cx="557589"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6" name="文本框 55">
                <a:extLst>
                  <a:ext uri="{FF2B5EF4-FFF2-40B4-BE49-F238E27FC236}">
                    <a16:creationId xmlns:a16="http://schemas.microsoft.com/office/drawing/2014/main" id="{12C27C43-173F-E9DA-7CDD-590A6856213E}"/>
                  </a:ext>
                </a:extLst>
              </p:cNvPr>
              <p:cNvSpPr txBox="1">
                <a:spLocks noRot="1" noChangeAspect="1" noMove="1" noResize="1" noEditPoints="1" noAdjustHandles="1" noChangeArrowheads="1" noChangeShapeType="1" noTextEdit="1"/>
              </p:cNvSpPr>
              <p:nvPr/>
            </p:nvSpPr>
            <p:spPr>
              <a:xfrm>
                <a:off x="10998359" y="4359640"/>
                <a:ext cx="557589" cy="553998"/>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BD4F114-CECF-0FE4-E4EF-842B8132BFCB}"/>
                  </a:ext>
                </a:extLst>
              </p:cNvPr>
              <p:cNvSpPr txBox="1"/>
              <p:nvPr/>
            </p:nvSpPr>
            <p:spPr>
              <a:xfrm>
                <a:off x="7302408" y="5083474"/>
                <a:ext cx="1414041" cy="1360116"/>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7" name="文本框 56">
                <a:extLst>
                  <a:ext uri="{FF2B5EF4-FFF2-40B4-BE49-F238E27FC236}">
                    <a16:creationId xmlns:a16="http://schemas.microsoft.com/office/drawing/2014/main" id="{FBD4F114-CECF-0FE4-E4EF-842B8132BFCB}"/>
                  </a:ext>
                </a:extLst>
              </p:cNvPr>
              <p:cNvSpPr txBox="1">
                <a:spLocks noRot="1" noChangeAspect="1" noMove="1" noResize="1" noEditPoints="1" noAdjustHandles="1" noChangeArrowheads="1" noChangeShapeType="1" noTextEdit="1"/>
              </p:cNvSpPr>
              <p:nvPr/>
            </p:nvSpPr>
            <p:spPr>
              <a:xfrm>
                <a:off x="7302408" y="5083474"/>
                <a:ext cx="1414041" cy="1360116"/>
              </a:xfrm>
              <a:prstGeom prst="rect">
                <a:avLst/>
              </a:prstGeom>
              <a:blipFill>
                <a:blip r:embed="rId17"/>
                <a:stretch>
                  <a:fillRect l="-25000" t="-42593" r="-16071" b="-1120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ACFE200E-DACE-C8E4-DAC0-167E8D4EB760}"/>
                  </a:ext>
                </a:extLst>
              </p:cNvPr>
              <p:cNvSpPr txBox="1"/>
              <p:nvPr/>
            </p:nvSpPr>
            <p:spPr>
              <a:xfrm>
                <a:off x="9186496" y="5627365"/>
                <a:ext cx="1532856" cy="591059"/>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8" name="文本框 57">
                <a:extLst>
                  <a:ext uri="{FF2B5EF4-FFF2-40B4-BE49-F238E27FC236}">
                    <a16:creationId xmlns:a16="http://schemas.microsoft.com/office/drawing/2014/main" id="{ACFE200E-DACE-C8E4-DAC0-167E8D4EB760}"/>
                  </a:ext>
                </a:extLst>
              </p:cNvPr>
              <p:cNvSpPr txBox="1">
                <a:spLocks noRot="1" noChangeAspect="1" noMove="1" noResize="1" noEditPoints="1" noAdjustHandles="1" noChangeArrowheads="1" noChangeShapeType="1" noTextEdit="1"/>
              </p:cNvSpPr>
              <p:nvPr/>
            </p:nvSpPr>
            <p:spPr>
              <a:xfrm>
                <a:off x="9186496" y="5627365"/>
                <a:ext cx="1532856" cy="591059"/>
              </a:xfrm>
              <a:prstGeom prst="rect">
                <a:avLst/>
              </a:prstGeom>
              <a:blipFill>
                <a:blip r:embed="rId18"/>
                <a:stretch>
                  <a:fillRect/>
                </a:stretch>
              </a:blipFill>
            </p:spPr>
            <p:txBody>
              <a:bodyPr/>
              <a:lstStyle/>
              <a:p>
                <a:r>
                  <a:rPr lang="zh-CN" altLang="en-US">
                    <a:noFill/>
                  </a:rPr>
                  <a:t> </a:t>
                </a:r>
              </a:p>
            </p:txBody>
          </p:sp>
        </mc:Fallback>
      </mc:AlternateContent>
      <p:sp>
        <p:nvSpPr>
          <p:cNvPr id="61" name="任意形状 60">
            <a:extLst>
              <a:ext uri="{FF2B5EF4-FFF2-40B4-BE49-F238E27FC236}">
                <a16:creationId xmlns:a16="http://schemas.microsoft.com/office/drawing/2014/main" id="{B6DD410E-6506-4EA5-EA2E-E06A912EFBDF}"/>
              </a:ext>
            </a:extLst>
          </p:cNvPr>
          <p:cNvSpPr/>
          <p:nvPr/>
        </p:nvSpPr>
        <p:spPr>
          <a:xfrm>
            <a:off x="1622912" y="5382039"/>
            <a:ext cx="2519197" cy="797668"/>
          </a:xfrm>
          <a:custGeom>
            <a:avLst/>
            <a:gdLst>
              <a:gd name="connsiteX0" fmla="*/ 1259598 w 2519197"/>
              <a:gd name="connsiteY0" fmla="*/ 135154 h 797668"/>
              <a:gd name="connsiteX1" fmla="*/ 656239 w 2519197"/>
              <a:gd name="connsiteY1" fmla="*/ 415940 h 797668"/>
              <a:gd name="connsiteX2" fmla="*/ 1259598 w 2519197"/>
              <a:gd name="connsiteY2" fmla="*/ 696726 h 797668"/>
              <a:gd name="connsiteX3" fmla="*/ 1862957 w 2519197"/>
              <a:gd name="connsiteY3" fmla="*/ 415940 h 797668"/>
              <a:gd name="connsiteX4" fmla="*/ 1259598 w 2519197"/>
              <a:gd name="connsiteY4" fmla="*/ 135154 h 797668"/>
              <a:gd name="connsiteX5" fmla="*/ 0 w 2519197"/>
              <a:gd name="connsiteY5" fmla="*/ 0 h 797668"/>
              <a:gd name="connsiteX6" fmla="*/ 2519197 w 2519197"/>
              <a:gd name="connsiteY6" fmla="*/ 0 h 797668"/>
              <a:gd name="connsiteX7" fmla="*/ 2519197 w 2519197"/>
              <a:gd name="connsiteY7" fmla="*/ 797668 h 797668"/>
              <a:gd name="connsiteX8" fmla="*/ 0 w 2519197"/>
              <a:gd name="connsiteY8" fmla="*/ 797668 h 79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9197" h="797668">
                <a:moveTo>
                  <a:pt x="1259598" y="135154"/>
                </a:moveTo>
                <a:cubicBezTo>
                  <a:pt x="926372" y="135154"/>
                  <a:pt x="656239" y="260866"/>
                  <a:pt x="656239" y="415940"/>
                </a:cubicBezTo>
                <a:cubicBezTo>
                  <a:pt x="656239" y="571014"/>
                  <a:pt x="926372" y="696726"/>
                  <a:pt x="1259598" y="696726"/>
                </a:cubicBezTo>
                <a:cubicBezTo>
                  <a:pt x="1592824" y="696726"/>
                  <a:pt x="1862957" y="571014"/>
                  <a:pt x="1862957" y="415940"/>
                </a:cubicBezTo>
                <a:cubicBezTo>
                  <a:pt x="1862957" y="260866"/>
                  <a:pt x="1592824" y="135154"/>
                  <a:pt x="1259598" y="135154"/>
                </a:cubicBezTo>
                <a:close/>
                <a:moveTo>
                  <a:pt x="0" y="0"/>
                </a:moveTo>
                <a:lnTo>
                  <a:pt x="2519197" y="0"/>
                </a:lnTo>
                <a:lnTo>
                  <a:pt x="2519197" y="797668"/>
                </a:lnTo>
                <a:lnTo>
                  <a:pt x="0" y="797668"/>
                </a:lnTo>
                <a:close/>
              </a:path>
            </a:pathLst>
          </a:cu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8518426D-F42A-9646-9CDE-0719B618590D}"/>
                  </a:ext>
                </a:extLst>
              </p:cNvPr>
              <p:cNvSpPr txBox="1"/>
              <p:nvPr/>
            </p:nvSpPr>
            <p:spPr>
              <a:xfrm>
                <a:off x="4323015" y="5503329"/>
                <a:ext cx="424412" cy="55508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acc>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62" name="文本框 61">
                <a:extLst>
                  <a:ext uri="{FF2B5EF4-FFF2-40B4-BE49-F238E27FC236}">
                    <a16:creationId xmlns:a16="http://schemas.microsoft.com/office/drawing/2014/main" id="{8518426D-F42A-9646-9CDE-0719B618590D}"/>
                  </a:ext>
                </a:extLst>
              </p:cNvPr>
              <p:cNvSpPr txBox="1">
                <a:spLocks noRot="1" noChangeAspect="1" noMove="1" noResize="1" noEditPoints="1" noAdjustHandles="1" noChangeArrowheads="1" noChangeShapeType="1" noTextEdit="1"/>
              </p:cNvSpPr>
              <p:nvPr/>
            </p:nvSpPr>
            <p:spPr>
              <a:xfrm>
                <a:off x="4323015" y="5503329"/>
                <a:ext cx="424412" cy="555088"/>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6111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C8A20-6AEC-DB21-40DA-AD576B6051A2}"/>
              </a:ext>
            </a:extLst>
          </p:cNvPr>
          <p:cNvSpPr>
            <a:spLocks noGrp="1"/>
          </p:cNvSpPr>
          <p:nvPr>
            <p:ph type="title"/>
          </p:nvPr>
        </p:nvSpPr>
        <p:spPr/>
        <p:txBody>
          <a:bodyPr/>
          <a:lstStyle/>
          <a:p>
            <a:r>
              <a:rPr kumimoji="1" lang="en-US" altLang="zh-CN" dirty="0"/>
              <a:t>Preface – Bayes Theory</a:t>
            </a:r>
            <a:endParaRPr kumimoji="1" lang="zh-CN" altLang="en-US" dirty="0"/>
          </a:p>
        </p:txBody>
      </p:sp>
      <p:sp>
        <p:nvSpPr>
          <p:cNvPr id="3" name="矩形 2">
            <a:extLst>
              <a:ext uri="{FF2B5EF4-FFF2-40B4-BE49-F238E27FC236}">
                <a16:creationId xmlns:a16="http://schemas.microsoft.com/office/drawing/2014/main" id="{2E9B9EE2-4AA4-AAA5-6C91-AB27CCD309D8}"/>
              </a:ext>
            </a:extLst>
          </p:cNvPr>
          <p:cNvSpPr/>
          <p:nvPr/>
        </p:nvSpPr>
        <p:spPr>
          <a:xfrm>
            <a:off x="6306550" y="2639328"/>
            <a:ext cx="4777273" cy="263632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4" name="任意形状 3">
            <a:extLst>
              <a:ext uri="{FF2B5EF4-FFF2-40B4-BE49-F238E27FC236}">
                <a16:creationId xmlns:a16="http://schemas.microsoft.com/office/drawing/2014/main" id="{FD6566F9-1F22-6088-895B-FC9FF20A5497}"/>
              </a:ext>
            </a:extLst>
          </p:cNvPr>
          <p:cNvSpPr/>
          <p:nvPr/>
        </p:nvSpPr>
        <p:spPr>
          <a:xfrm>
            <a:off x="6302290" y="2636037"/>
            <a:ext cx="924339" cy="1150084"/>
          </a:xfrm>
          <a:custGeom>
            <a:avLst/>
            <a:gdLst>
              <a:gd name="connsiteX0" fmla="*/ 0 w 924339"/>
              <a:gd name="connsiteY0" fmla="*/ 1144355 h 1150084"/>
              <a:gd name="connsiteX1" fmla="*/ 39757 w 924339"/>
              <a:gd name="connsiteY1" fmla="*/ 1149325 h 1150084"/>
              <a:gd name="connsiteX2" fmla="*/ 233570 w 924339"/>
              <a:gd name="connsiteY2" fmla="*/ 1064842 h 1150084"/>
              <a:gd name="connsiteX3" fmla="*/ 397565 w 924339"/>
              <a:gd name="connsiteY3" fmla="*/ 970420 h 1150084"/>
              <a:gd name="connsiteX4" fmla="*/ 462170 w 924339"/>
              <a:gd name="connsiteY4" fmla="*/ 925694 h 1150084"/>
              <a:gd name="connsiteX5" fmla="*/ 606287 w 924339"/>
              <a:gd name="connsiteY5" fmla="*/ 791516 h 1150084"/>
              <a:gd name="connsiteX6" fmla="*/ 680831 w 924339"/>
              <a:gd name="connsiteY6" fmla="*/ 702064 h 1150084"/>
              <a:gd name="connsiteX7" fmla="*/ 700709 w 924339"/>
              <a:gd name="connsiteY7" fmla="*/ 672246 h 1150084"/>
              <a:gd name="connsiteX8" fmla="*/ 720587 w 924339"/>
              <a:gd name="connsiteY8" fmla="*/ 647399 h 1150084"/>
              <a:gd name="connsiteX9" fmla="*/ 730526 w 924339"/>
              <a:gd name="connsiteY9" fmla="*/ 627520 h 1150084"/>
              <a:gd name="connsiteX10" fmla="*/ 745435 w 924339"/>
              <a:gd name="connsiteY10" fmla="*/ 612612 h 1150084"/>
              <a:gd name="connsiteX11" fmla="*/ 760344 w 924339"/>
              <a:gd name="connsiteY11" fmla="*/ 587764 h 1150084"/>
              <a:gd name="connsiteX12" fmla="*/ 775252 w 924339"/>
              <a:gd name="connsiteY12" fmla="*/ 567886 h 1150084"/>
              <a:gd name="connsiteX13" fmla="*/ 795131 w 924339"/>
              <a:gd name="connsiteY13" fmla="*/ 538068 h 1150084"/>
              <a:gd name="connsiteX14" fmla="*/ 815009 w 924339"/>
              <a:gd name="connsiteY14" fmla="*/ 503281 h 1150084"/>
              <a:gd name="connsiteX15" fmla="*/ 829917 w 924339"/>
              <a:gd name="connsiteY15" fmla="*/ 493342 h 1150084"/>
              <a:gd name="connsiteX16" fmla="*/ 839857 w 924339"/>
              <a:gd name="connsiteY16" fmla="*/ 458555 h 1150084"/>
              <a:gd name="connsiteX17" fmla="*/ 844826 w 924339"/>
              <a:gd name="connsiteY17" fmla="*/ 443646 h 1150084"/>
              <a:gd name="connsiteX18" fmla="*/ 859735 w 924339"/>
              <a:gd name="connsiteY18" fmla="*/ 423768 h 1150084"/>
              <a:gd name="connsiteX19" fmla="*/ 874644 w 924339"/>
              <a:gd name="connsiteY19" fmla="*/ 388981 h 1150084"/>
              <a:gd name="connsiteX20" fmla="*/ 884583 w 924339"/>
              <a:gd name="connsiteY20" fmla="*/ 359164 h 1150084"/>
              <a:gd name="connsiteX21" fmla="*/ 894522 w 924339"/>
              <a:gd name="connsiteY21" fmla="*/ 329346 h 1150084"/>
              <a:gd name="connsiteX22" fmla="*/ 899491 w 924339"/>
              <a:gd name="connsiteY22" fmla="*/ 314438 h 1150084"/>
              <a:gd name="connsiteX23" fmla="*/ 904461 w 924339"/>
              <a:gd name="connsiteY23" fmla="*/ 274681 h 1150084"/>
              <a:gd name="connsiteX24" fmla="*/ 914400 w 924339"/>
              <a:gd name="connsiteY24" fmla="*/ 170320 h 1150084"/>
              <a:gd name="connsiteX25" fmla="*/ 919370 w 924339"/>
              <a:gd name="connsiteY25" fmla="*/ 150442 h 1150084"/>
              <a:gd name="connsiteX26" fmla="*/ 924339 w 924339"/>
              <a:gd name="connsiteY26" fmla="*/ 125594 h 1150084"/>
              <a:gd name="connsiteX27" fmla="*/ 919370 w 924339"/>
              <a:gd name="connsiteY27" fmla="*/ 1355 h 1150084"/>
              <a:gd name="connsiteX28" fmla="*/ 909431 w 924339"/>
              <a:gd name="connsiteY28" fmla="*/ 16264 h 1150084"/>
              <a:gd name="connsiteX29" fmla="*/ 914400 w 924339"/>
              <a:gd name="connsiteY29" fmla="*/ 21233 h 11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24339" h="1150084">
                <a:moveTo>
                  <a:pt x="0" y="1144355"/>
                </a:moveTo>
                <a:cubicBezTo>
                  <a:pt x="13252" y="1146012"/>
                  <a:pt x="26720" y="1152222"/>
                  <a:pt x="39757" y="1149325"/>
                </a:cubicBezTo>
                <a:cubicBezTo>
                  <a:pt x="90406" y="1138070"/>
                  <a:pt x="190899" y="1089410"/>
                  <a:pt x="233570" y="1064842"/>
                </a:cubicBezTo>
                <a:cubicBezTo>
                  <a:pt x="288235" y="1033368"/>
                  <a:pt x="345702" y="1006325"/>
                  <a:pt x="397565" y="970420"/>
                </a:cubicBezTo>
                <a:cubicBezTo>
                  <a:pt x="419100" y="955511"/>
                  <a:pt x="441659" y="941982"/>
                  <a:pt x="462170" y="925694"/>
                </a:cubicBezTo>
                <a:cubicBezTo>
                  <a:pt x="541085" y="863026"/>
                  <a:pt x="553764" y="853174"/>
                  <a:pt x="606287" y="791516"/>
                </a:cubicBezTo>
                <a:cubicBezTo>
                  <a:pt x="631456" y="761969"/>
                  <a:pt x="659302" y="734359"/>
                  <a:pt x="680831" y="702064"/>
                </a:cubicBezTo>
                <a:cubicBezTo>
                  <a:pt x="687457" y="692125"/>
                  <a:pt x="693683" y="681907"/>
                  <a:pt x="700709" y="672246"/>
                </a:cubicBezTo>
                <a:cubicBezTo>
                  <a:pt x="706947" y="663668"/>
                  <a:pt x="714704" y="656224"/>
                  <a:pt x="720587" y="647399"/>
                </a:cubicBezTo>
                <a:cubicBezTo>
                  <a:pt x="724696" y="641235"/>
                  <a:pt x="726220" y="633548"/>
                  <a:pt x="730526" y="627520"/>
                </a:cubicBezTo>
                <a:cubicBezTo>
                  <a:pt x="734611" y="621801"/>
                  <a:pt x="741218" y="618234"/>
                  <a:pt x="745435" y="612612"/>
                </a:cubicBezTo>
                <a:cubicBezTo>
                  <a:pt x="751231" y="604885"/>
                  <a:pt x="754986" y="595801"/>
                  <a:pt x="760344" y="587764"/>
                </a:cubicBezTo>
                <a:cubicBezTo>
                  <a:pt x="764938" y="580873"/>
                  <a:pt x="770502" y="574671"/>
                  <a:pt x="775252" y="567886"/>
                </a:cubicBezTo>
                <a:cubicBezTo>
                  <a:pt x="782102" y="558100"/>
                  <a:pt x="789789" y="548753"/>
                  <a:pt x="795131" y="538068"/>
                </a:cubicBezTo>
                <a:cubicBezTo>
                  <a:pt x="799028" y="530273"/>
                  <a:pt x="807985" y="510305"/>
                  <a:pt x="815009" y="503281"/>
                </a:cubicBezTo>
                <a:cubicBezTo>
                  <a:pt x="819232" y="499058"/>
                  <a:pt x="824948" y="496655"/>
                  <a:pt x="829917" y="493342"/>
                </a:cubicBezTo>
                <a:cubicBezTo>
                  <a:pt x="841827" y="457615"/>
                  <a:pt x="827384" y="502209"/>
                  <a:pt x="839857" y="458555"/>
                </a:cubicBezTo>
                <a:cubicBezTo>
                  <a:pt x="841296" y="453518"/>
                  <a:pt x="842227" y="448194"/>
                  <a:pt x="844826" y="443646"/>
                </a:cubicBezTo>
                <a:cubicBezTo>
                  <a:pt x="848935" y="436455"/>
                  <a:pt x="854765" y="430394"/>
                  <a:pt x="859735" y="423768"/>
                </a:cubicBezTo>
                <a:cubicBezTo>
                  <a:pt x="872879" y="371188"/>
                  <a:pt x="855033" y="433104"/>
                  <a:pt x="874644" y="388981"/>
                </a:cubicBezTo>
                <a:cubicBezTo>
                  <a:pt x="878899" y="379407"/>
                  <a:pt x="881270" y="369103"/>
                  <a:pt x="884583" y="359164"/>
                </a:cubicBezTo>
                <a:lnTo>
                  <a:pt x="894522" y="329346"/>
                </a:lnTo>
                <a:lnTo>
                  <a:pt x="899491" y="314438"/>
                </a:lnTo>
                <a:cubicBezTo>
                  <a:pt x="901148" y="301186"/>
                  <a:pt x="903195" y="287976"/>
                  <a:pt x="904461" y="274681"/>
                </a:cubicBezTo>
                <a:cubicBezTo>
                  <a:pt x="908286" y="234527"/>
                  <a:pt x="908094" y="208156"/>
                  <a:pt x="914400" y="170320"/>
                </a:cubicBezTo>
                <a:cubicBezTo>
                  <a:pt x="915523" y="163583"/>
                  <a:pt x="917888" y="157109"/>
                  <a:pt x="919370" y="150442"/>
                </a:cubicBezTo>
                <a:cubicBezTo>
                  <a:pt x="921202" y="142196"/>
                  <a:pt x="922683" y="133877"/>
                  <a:pt x="924339" y="125594"/>
                </a:cubicBezTo>
                <a:cubicBezTo>
                  <a:pt x="922683" y="84181"/>
                  <a:pt x="924970" y="42421"/>
                  <a:pt x="919370" y="1355"/>
                </a:cubicBezTo>
                <a:cubicBezTo>
                  <a:pt x="918563" y="-4563"/>
                  <a:pt x="910880" y="10470"/>
                  <a:pt x="909431" y="16264"/>
                </a:cubicBezTo>
                <a:cubicBezTo>
                  <a:pt x="908863" y="18536"/>
                  <a:pt x="912744" y="19577"/>
                  <a:pt x="914400" y="21233"/>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任意形状 4">
            <a:extLst>
              <a:ext uri="{FF2B5EF4-FFF2-40B4-BE49-F238E27FC236}">
                <a16:creationId xmlns:a16="http://schemas.microsoft.com/office/drawing/2014/main" id="{82E14B07-736A-66B8-68C4-ABAAFE821B5A}"/>
              </a:ext>
            </a:extLst>
          </p:cNvPr>
          <p:cNvSpPr/>
          <p:nvPr/>
        </p:nvSpPr>
        <p:spPr>
          <a:xfrm>
            <a:off x="6973181" y="3353010"/>
            <a:ext cx="1639957" cy="1913282"/>
          </a:xfrm>
          <a:custGeom>
            <a:avLst/>
            <a:gdLst>
              <a:gd name="connsiteX0" fmla="*/ 0 w 1639957"/>
              <a:gd name="connsiteY0" fmla="*/ 0 h 1913282"/>
              <a:gd name="connsiteX1" fmla="*/ 159026 w 1639957"/>
              <a:gd name="connsiteY1" fmla="*/ 14908 h 1913282"/>
              <a:gd name="connsiteX2" fmla="*/ 432353 w 1639957"/>
              <a:gd name="connsiteY2" fmla="*/ 104360 h 1913282"/>
              <a:gd name="connsiteX3" fmla="*/ 516835 w 1639957"/>
              <a:gd name="connsiteY3" fmla="*/ 134178 h 1913282"/>
              <a:gd name="connsiteX4" fmla="*/ 660953 w 1639957"/>
              <a:gd name="connsiteY4" fmla="*/ 203752 h 1913282"/>
              <a:gd name="connsiteX5" fmla="*/ 815009 w 1639957"/>
              <a:gd name="connsiteY5" fmla="*/ 303143 h 1913282"/>
              <a:gd name="connsiteX6" fmla="*/ 909431 w 1639957"/>
              <a:gd name="connsiteY6" fmla="*/ 377686 h 1913282"/>
              <a:gd name="connsiteX7" fmla="*/ 1008822 w 1639957"/>
              <a:gd name="connsiteY7" fmla="*/ 477078 h 1913282"/>
              <a:gd name="connsiteX8" fmla="*/ 1058518 w 1639957"/>
              <a:gd name="connsiteY8" fmla="*/ 531743 h 1913282"/>
              <a:gd name="connsiteX9" fmla="*/ 1157909 w 1639957"/>
              <a:gd name="connsiteY9" fmla="*/ 626165 h 1913282"/>
              <a:gd name="connsiteX10" fmla="*/ 1182757 w 1639957"/>
              <a:gd name="connsiteY10" fmla="*/ 651013 h 1913282"/>
              <a:gd name="connsiteX11" fmla="*/ 1192696 w 1639957"/>
              <a:gd name="connsiteY11" fmla="*/ 665921 h 1913282"/>
              <a:gd name="connsiteX12" fmla="*/ 1222513 w 1639957"/>
              <a:gd name="connsiteY12" fmla="*/ 700708 h 1913282"/>
              <a:gd name="connsiteX13" fmla="*/ 1227483 w 1639957"/>
              <a:gd name="connsiteY13" fmla="*/ 715617 h 1913282"/>
              <a:gd name="connsiteX14" fmla="*/ 1237422 w 1639957"/>
              <a:gd name="connsiteY14" fmla="*/ 730526 h 1913282"/>
              <a:gd name="connsiteX15" fmla="*/ 1242392 w 1639957"/>
              <a:gd name="connsiteY15" fmla="*/ 745434 h 1913282"/>
              <a:gd name="connsiteX16" fmla="*/ 1252331 w 1639957"/>
              <a:gd name="connsiteY16" fmla="*/ 770282 h 1913282"/>
              <a:gd name="connsiteX17" fmla="*/ 1282148 w 1639957"/>
              <a:gd name="connsiteY17" fmla="*/ 815008 h 1913282"/>
              <a:gd name="connsiteX18" fmla="*/ 1297057 w 1639957"/>
              <a:gd name="connsiteY18" fmla="*/ 854765 h 1913282"/>
              <a:gd name="connsiteX19" fmla="*/ 1316935 w 1639957"/>
              <a:gd name="connsiteY19" fmla="*/ 899491 h 1913282"/>
              <a:gd name="connsiteX20" fmla="*/ 1341783 w 1639957"/>
              <a:gd name="connsiteY20" fmla="*/ 979004 h 1913282"/>
              <a:gd name="connsiteX21" fmla="*/ 1356692 w 1639957"/>
              <a:gd name="connsiteY21" fmla="*/ 1013791 h 1913282"/>
              <a:gd name="connsiteX22" fmla="*/ 1366631 w 1639957"/>
              <a:gd name="connsiteY22" fmla="*/ 1048578 h 1913282"/>
              <a:gd name="connsiteX23" fmla="*/ 1376570 w 1639957"/>
              <a:gd name="connsiteY23" fmla="*/ 1078395 h 1913282"/>
              <a:gd name="connsiteX24" fmla="*/ 1386509 w 1639957"/>
              <a:gd name="connsiteY24" fmla="*/ 1103243 h 1913282"/>
              <a:gd name="connsiteX25" fmla="*/ 1391479 w 1639957"/>
              <a:gd name="connsiteY25" fmla="*/ 1128091 h 1913282"/>
              <a:gd name="connsiteX26" fmla="*/ 1396448 w 1639957"/>
              <a:gd name="connsiteY26" fmla="*/ 1143000 h 1913282"/>
              <a:gd name="connsiteX27" fmla="*/ 1401418 w 1639957"/>
              <a:gd name="connsiteY27" fmla="*/ 1172817 h 1913282"/>
              <a:gd name="connsiteX28" fmla="*/ 1416326 w 1639957"/>
              <a:gd name="connsiteY28" fmla="*/ 1227482 h 1913282"/>
              <a:gd name="connsiteX29" fmla="*/ 1426266 w 1639957"/>
              <a:gd name="connsiteY29" fmla="*/ 1297056 h 1913282"/>
              <a:gd name="connsiteX30" fmla="*/ 1436205 w 1639957"/>
              <a:gd name="connsiteY30" fmla="*/ 1321904 h 1913282"/>
              <a:gd name="connsiteX31" fmla="*/ 1441174 w 1639957"/>
              <a:gd name="connsiteY31" fmla="*/ 1351721 h 1913282"/>
              <a:gd name="connsiteX32" fmla="*/ 1446144 w 1639957"/>
              <a:gd name="connsiteY32" fmla="*/ 1366630 h 1913282"/>
              <a:gd name="connsiteX33" fmla="*/ 1441174 w 1639957"/>
              <a:gd name="connsiteY33" fmla="*/ 1416326 h 1913282"/>
              <a:gd name="connsiteX34" fmla="*/ 1431235 w 1639957"/>
              <a:gd name="connsiteY34" fmla="*/ 1401417 h 1913282"/>
              <a:gd name="connsiteX35" fmla="*/ 1441174 w 1639957"/>
              <a:gd name="connsiteY35" fmla="*/ 1436204 h 1913282"/>
              <a:gd name="connsiteX36" fmla="*/ 1446144 w 1639957"/>
              <a:gd name="connsiteY36" fmla="*/ 1470991 h 1913282"/>
              <a:gd name="connsiteX37" fmla="*/ 1451113 w 1639957"/>
              <a:gd name="connsiteY37" fmla="*/ 1500808 h 1913282"/>
              <a:gd name="connsiteX38" fmla="*/ 1456083 w 1639957"/>
              <a:gd name="connsiteY38" fmla="*/ 1570382 h 1913282"/>
              <a:gd name="connsiteX39" fmla="*/ 1466022 w 1639957"/>
              <a:gd name="connsiteY39" fmla="*/ 1630017 h 1913282"/>
              <a:gd name="connsiteX40" fmla="*/ 1470992 w 1639957"/>
              <a:gd name="connsiteY40" fmla="*/ 1649895 h 1913282"/>
              <a:gd name="connsiteX41" fmla="*/ 1520687 w 1639957"/>
              <a:gd name="connsiteY41" fmla="*/ 1709530 h 1913282"/>
              <a:gd name="connsiteX42" fmla="*/ 1535596 w 1639957"/>
              <a:gd name="connsiteY42" fmla="*/ 1724439 h 1913282"/>
              <a:gd name="connsiteX43" fmla="*/ 1545535 w 1639957"/>
              <a:gd name="connsiteY43" fmla="*/ 1739347 h 1913282"/>
              <a:gd name="connsiteX44" fmla="*/ 1585292 w 1639957"/>
              <a:gd name="connsiteY44" fmla="*/ 1774134 h 1913282"/>
              <a:gd name="connsiteX45" fmla="*/ 1605170 w 1639957"/>
              <a:gd name="connsiteY45" fmla="*/ 1803952 h 1913282"/>
              <a:gd name="connsiteX46" fmla="*/ 1615109 w 1639957"/>
              <a:gd name="connsiteY46" fmla="*/ 1818860 h 1913282"/>
              <a:gd name="connsiteX47" fmla="*/ 1625048 w 1639957"/>
              <a:gd name="connsiteY47" fmla="*/ 1848678 h 1913282"/>
              <a:gd name="connsiteX48" fmla="*/ 1630018 w 1639957"/>
              <a:gd name="connsiteY48" fmla="*/ 1863586 h 1913282"/>
              <a:gd name="connsiteX49" fmla="*/ 1639957 w 1639957"/>
              <a:gd name="connsiteY49" fmla="*/ 1873526 h 1913282"/>
              <a:gd name="connsiteX50" fmla="*/ 1634987 w 1639957"/>
              <a:gd name="connsiteY50" fmla="*/ 1913282 h 191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39957" h="1913282">
                <a:moveTo>
                  <a:pt x="0" y="0"/>
                </a:moveTo>
                <a:cubicBezTo>
                  <a:pt x="36911" y="2307"/>
                  <a:pt x="122825" y="6029"/>
                  <a:pt x="159026" y="14908"/>
                </a:cubicBezTo>
                <a:cubicBezTo>
                  <a:pt x="326323" y="55943"/>
                  <a:pt x="306943" y="57779"/>
                  <a:pt x="432353" y="104360"/>
                </a:cubicBezTo>
                <a:cubicBezTo>
                  <a:pt x="460348" y="114758"/>
                  <a:pt x="489942" y="121195"/>
                  <a:pt x="516835" y="134178"/>
                </a:cubicBezTo>
                <a:cubicBezTo>
                  <a:pt x="564874" y="157369"/>
                  <a:pt x="614875" y="176873"/>
                  <a:pt x="660953" y="203752"/>
                </a:cubicBezTo>
                <a:cubicBezTo>
                  <a:pt x="718578" y="237367"/>
                  <a:pt x="759512" y="259330"/>
                  <a:pt x="815009" y="303143"/>
                </a:cubicBezTo>
                <a:cubicBezTo>
                  <a:pt x="846483" y="327991"/>
                  <a:pt x="881076" y="349331"/>
                  <a:pt x="909431" y="377686"/>
                </a:cubicBezTo>
                <a:cubicBezTo>
                  <a:pt x="942561" y="410817"/>
                  <a:pt x="976239" y="443409"/>
                  <a:pt x="1008822" y="477078"/>
                </a:cubicBezTo>
                <a:cubicBezTo>
                  <a:pt x="1025947" y="494774"/>
                  <a:pt x="1040112" y="515382"/>
                  <a:pt x="1058518" y="531743"/>
                </a:cubicBezTo>
                <a:cubicBezTo>
                  <a:pt x="1122504" y="588620"/>
                  <a:pt x="1089139" y="557395"/>
                  <a:pt x="1157909" y="626165"/>
                </a:cubicBezTo>
                <a:cubicBezTo>
                  <a:pt x="1166192" y="634448"/>
                  <a:pt x="1176259" y="641267"/>
                  <a:pt x="1182757" y="651013"/>
                </a:cubicBezTo>
                <a:cubicBezTo>
                  <a:pt x="1186070" y="655982"/>
                  <a:pt x="1188809" y="661386"/>
                  <a:pt x="1192696" y="665921"/>
                </a:cubicBezTo>
                <a:cubicBezTo>
                  <a:pt x="1207366" y="683036"/>
                  <a:pt x="1213387" y="682456"/>
                  <a:pt x="1222513" y="700708"/>
                </a:cubicBezTo>
                <a:cubicBezTo>
                  <a:pt x="1224856" y="705393"/>
                  <a:pt x="1225140" y="710932"/>
                  <a:pt x="1227483" y="715617"/>
                </a:cubicBezTo>
                <a:cubicBezTo>
                  <a:pt x="1230154" y="720959"/>
                  <a:pt x="1234751" y="725184"/>
                  <a:pt x="1237422" y="730526"/>
                </a:cubicBezTo>
                <a:cubicBezTo>
                  <a:pt x="1239765" y="735211"/>
                  <a:pt x="1240553" y="740529"/>
                  <a:pt x="1242392" y="745434"/>
                </a:cubicBezTo>
                <a:cubicBezTo>
                  <a:pt x="1245524" y="753787"/>
                  <a:pt x="1248342" y="762303"/>
                  <a:pt x="1252331" y="770282"/>
                </a:cubicBezTo>
                <a:cubicBezTo>
                  <a:pt x="1295895" y="857410"/>
                  <a:pt x="1240528" y="740089"/>
                  <a:pt x="1282148" y="815008"/>
                </a:cubicBezTo>
                <a:cubicBezTo>
                  <a:pt x="1295015" y="838169"/>
                  <a:pt x="1288689" y="835240"/>
                  <a:pt x="1297057" y="854765"/>
                </a:cubicBezTo>
                <a:cubicBezTo>
                  <a:pt x="1310045" y="885070"/>
                  <a:pt x="1305377" y="864817"/>
                  <a:pt x="1316935" y="899491"/>
                </a:cubicBezTo>
                <a:cubicBezTo>
                  <a:pt x="1338206" y="963306"/>
                  <a:pt x="1313919" y="904702"/>
                  <a:pt x="1341783" y="979004"/>
                </a:cubicBezTo>
                <a:cubicBezTo>
                  <a:pt x="1346213" y="990816"/>
                  <a:pt x="1352449" y="1001910"/>
                  <a:pt x="1356692" y="1013791"/>
                </a:cubicBezTo>
                <a:cubicBezTo>
                  <a:pt x="1360748" y="1025148"/>
                  <a:pt x="1363084" y="1037052"/>
                  <a:pt x="1366631" y="1048578"/>
                </a:cubicBezTo>
                <a:cubicBezTo>
                  <a:pt x="1369712" y="1058591"/>
                  <a:pt x="1372990" y="1068549"/>
                  <a:pt x="1376570" y="1078395"/>
                </a:cubicBezTo>
                <a:cubicBezTo>
                  <a:pt x="1379619" y="1086779"/>
                  <a:pt x="1383946" y="1094699"/>
                  <a:pt x="1386509" y="1103243"/>
                </a:cubicBezTo>
                <a:cubicBezTo>
                  <a:pt x="1388936" y="1111333"/>
                  <a:pt x="1389430" y="1119896"/>
                  <a:pt x="1391479" y="1128091"/>
                </a:cubicBezTo>
                <a:cubicBezTo>
                  <a:pt x="1392749" y="1133173"/>
                  <a:pt x="1395312" y="1137886"/>
                  <a:pt x="1396448" y="1143000"/>
                </a:cubicBezTo>
                <a:cubicBezTo>
                  <a:pt x="1398634" y="1152836"/>
                  <a:pt x="1398974" y="1163042"/>
                  <a:pt x="1401418" y="1172817"/>
                </a:cubicBezTo>
                <a:cubicBezTo>
                  <a:pt x="1413846" y="1222528"/>
                  <a:pt x="1409449" y="1182782"/>
                  <a:pt x="1416326" y="1227482"/>
                </a:cubicBezTo>
                <a:cubicBezTo>
                  <a:pt x="1418017" y="1238476"/>
                  <a:pt x="1422517" y="1283309"/>
                  <a:pt x="1426266" y="1297056"/>
                </a:cubicBezTo>
                <a:cubicBezTo>
                  <a:pt x="1428613" y="1305662"/>
                  <a:pt x="1432892" y="1313621"/>
                  <a:pt x="1436205" y="1321904"/>
                </a:cubicBezTo>
                <a:cubicBezTo>
                  <a:pt x="1437861" y="1331843"/>
                  <a:pt x="1438988" y="1341885"/>
                  <a:pt x="1441174" y="1351721"/>
                </a:cubicBezTo>
                <a:cubicBezTo>
                  <a:pt x="1442310" y="1356835"/>
                  <a:pt x="1446144" y="1361391"/>
                  <a:pt x="1446144" y="1366630"/>
                </a:cubicBezTo>
                <a:cubicBezTo>
                  <a:pt x="1446144" y="1383278"/>
                  <a:pt x="1442831" y="1399761"/>
                  <a:pt x="1441174" y="1416326"/>
                </a:cubicBezTo>
                <a:cubicBezTo>
                  <a:pt x="1437861" y="1411356"/>
                  <a:pt x="1435458" y="1397194"/>
                  <a:pt x="1431235" y="1401417"/>
                </a:cubicBezTo>
                <a:cubicBezTo>
                  <a:pt x="1429676" y="1402976"/>
                  <a:pt x="1440027" y="1432764"/>
                  <a:pt x="1441174" y="1436204"/>
                </a:cubicBezTo>
                <a:cubicBezTo>
                  <a:pt x="1442831" y="1447800"/>
                  <a:pt x="1444363" y="1459414"/>
                  <a:pt x="1446144" y="1470991"/>
                </a:cubicBezTo>
                <a:cubicBezTo>
                  <a:pt x="1447676" y="1480950"/>
                  <a:pt x="1450110" y="1490782"/>
                  <a:pt x="1451113" y="1500808"/>
                </a:cubicBezTo>
                <a:cubicBezTo>
                  <a:pt x="1453426" y="1523943"/>
                  <a:pt x="1453418" y="1547285"/>
                  <a:pt x="1456083" y="1570382"/>
                </a:cubicBezTo>
                <a:cubicBezTo>
                  <a:pt x="1458393" y="1590402"/>
                  <a:pt x="1461134" y="1610466"/>
                  <a:pt x="1466022" y="1630017"/>
                </a:cubicBezTo>
                <a:cubicBezTo>
                  <a:pt x="1467679" y="1636643"/>
                  <a:pt x="1467938" y="1643786"/>
                  <a:pt x="1470992" y="1649895"/>
                </a:cubicBezTo>
                <a:cubicBezTo>
                  <a:pt x="1484831" y="1677572"/>
                  <a:pt x="1498704" y="1687547"/>
                  <a:pt x="1520687" y="1709530"/>
                </a:cubicBezTo>
                <a:cubicBezTo>
                  <a:pt x="1525657" y="1714500"/>
                  <a:pt x="1531697" y="1718591"/>
                  <a:pt x="1535596" y="1724439"/>
                </a:cubicBezTo>
                <a:cubicBezTo>
                  <a:pt x="1538909" y="1729408"/>
                  <a:pt x="1541312" y="1735124"/>
                  <a:pt x="1545535" y="1739347"/>
                </a:cubicBezTo>
                <a:cubicBezTo>
                  <a:pt x="1571801" y="1765612"/>
                  <a:pt x="1553062" y="1725787"/>
                  <a:pt x="1585292" y="1774134"/>
                </a:cubicBezTo>
                <a:lnTo>
                  <a:pt x="1605170" y="1803952"/>
                </a:lnTo>
                <a:cubicBezTo>
                  <a:pt x="1608483" y="1808921"/>
                  <a:pt x="1613220" y="1813194"/>
                  <a:pt x="1615109" y="1818860"/>
                </a:cubicBezTo>
                <a:lnTo>
                  <a:pt x="1625048" y="1848678"/>
                </a:lnTo>
                <a:cubicBezTo>
                  <a:pt x="1626705" y="1853647"/>
                  <a:pt x="1626314" y="1859882"/>
                  <a:pt x="1630018" y="1863586"/>
                </a:cubicBezTo>
                <a:lnTo>
                  <a:pt x="1639957" y="1873526"/>
                </a:lnTo>
                <a:lnTo>
                  <a:pt x="1634987" y="1913282"/>
                </a:ln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形状 5">
            <a:extLst>
              <a:ext uri="{FF2B5EF4-FFF2-40B4-BE49-F238E27FC236}">
                <a16:creationId xmlns:a16="http://schemas.microsoft.com/office/drawing/2014/main" id="{21A57EB6-C33B-F1FD-F7E2-9A011887A16F}"/>
              </a:ext>
            </a:extLst>
          </p:cNvPr>
          <p:cNvSpPr/>
          <p:nvPr/>
        </p:nvSpPr>
        <p:spPr>
          <a:xfrm>
            <a:off x="8309993" y="2636037"/>
            <a:ext cx="1232453" cy="1626403"/>
          </a:xfrm>
          <a:custGeom>
            <a:avLst/>
            <a:gdLst>
              <a:gd name="connsiteX0" fmla="*/ 0 w 1197666"/>
              <a:gd name="connsiteY0" fmla="*/ 1575352 h 1575352"/>
              <a:gd name="connsiteX1" fmla="*/ 64605 w 1197666"/>
              <a:gd name="connsiteY1" fmla="*/ 1565413 h 1575352"/>
              <a:gd name="connsiteX2" fmla="*/ 491987 w 1197666"/>
              <a:gd name="connsiteY2" fmla="*/ 1302026 h 1575352"/>
              <a:gd name="connsiteX3" fmla="*/ 770283 w 1197666"/>
              <a:gd name="connsiteY3" fmla="*/ 1078395 h 1575352"/>
              <a:gd name="connsiteX4" fmla="*/ 919370 w 1197666"/>
              <a:gd name="connsiteY4" fmla="*/ 914400 h 1575352"/>
              <a:gd name="connsiteX5" fmla="*/ 974035 w 1197666"/>
              <a:gd name="connsiteY5" fmla="*/ 834887 h 1575352"/>
              <a:gd name="connsiteX6" fmla="*/ 1093305 w 1197666"/>
              <a:gd name="connsiteY6" fmla="*/ 606287 h 1575352"/>
              <a:gd name="connsiteX7" fmla="*/ 1138031 w 1197666"/>
              <a:gd name="connsiteY7" fmla="*/ 496956 h 1575352"/>
              <a:gd name="connsiteX8" fmla="*/ 1157909 w 1197666"/>
              <a:gd name="connsiteY8" fmla="*/ 417443 h 1575352"/>
              <a:gd name="connsiteX9" fmla="*/ 1167848 w 1197666"/>
              <a:gd name="connsiteY9" fmla="*/ 377687 h 1575352"/>
              <a:gd name="connsiteX10" fmla="*/ 1177787 w 1197666"/>
              <a:gd name="connsiteY10" fmla="*/ 347869 h 1575352"/>
              <a:gd name="connsiteX11" fmla="*/ 1182757 w 1197666"/>
              <a:gd name="connsiteY11" fmla="*/ 318052 h 1575352"/>
              <a:gd name="connsiteX12" fmla="*/ 1187727 w 1197666"/>
              <a:gd name="connsiteY12" fmla="*/ 298174 h 1575352"/>
              <a:gd name="connsiteX13" fmla="*/ 1197666 w 1197666"/>
              <a:gd name="connsiteY13" fmla="*/ 193813 h 1575352"/>
              <a:gd name="connsiteX14" fmla="*/ 1192696 w 1197666"/>
              <a:gd name="connsiteY14" fmla="*/ 149087 h 1575352"/>
              <a:gd name="connsiteX15" fmla="*/ 1187727 w 1197666"/>
              <a:gd name="connsiteY15" fmla="*/ 0 h 15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7666" h="1575352">
                <a:moveTo>
                  <a:pt x="0" y="1575352"/>
                </a:moveTo>
                <a:cubicBezTo>
                  <a:pt x="21535" y="1572039"/>
                  <a:pt x="44728" y="1574337"/>
                  <a:pt x="64605" y="1565413"/>
                </a:cubicBezTo>
                <a:cubicBezTo>
                  <a:pt x="170961" y="1517662"/>
                  <a:pt x="418306" y="1358371"/>
                  <a:pt x="491987" y="1302026"/>
                </a:cubicBezTo>
                <a:cubicBezTo>
                  <a:pt x="560124" y="1249921"/>
                  <a:pt x="701748" y="1146930"/>
                  <a:pt x="770283" y="1078395"/>
                </a:cubicBezTo>
                <a:cubicBezTo>
                  <a:pt x="822522" y="1026156"/>
                  <a:pt x="877516" y="975278"/>
                  <a:pt x="919370" y="914400"/>
                </a:cubicBezTo>
                <a:cubicBezTo>
                  <a:pt x="937592" y="887896"/>
                  <a:pt x="957653" y="862566"/>
                  <a:pt x="974035" y="834887"/>
                </a:cubicBezTo>
                <a:cubicBezTo>
                  <a:pt x="1014322" y="766816"/>
                  <a:pt x="1060445" y="682960"/>
                  <a:pt x="1093305" y="606287"/>
                </a:cubicBezTo>
                <a:cubicBezTo>
                  <a:pt x="1108816" y="570095"/>
                  <a:pt x="1129489" y="535394"/>
                  <a:pt x="1138031" y="496956"/>
                </a:cubicBezTo>
                <a:cubicBezTo>
                  <a:pt x="1156552" y="413611"/>
                  <a:pt x="1139064" y="488114"/>
                  <a:pt x="1157909" y="417443"/>
                </a:cubicBezTo>
                <a:cubicBezTo>
                  <a:pt x="1161429" y="404244"/>
                  <a:pt x="1164095" y="390821"/>
                  <a:pt x="1167848" y="377687"/>
                </a:cubicBezTo>
                <a:cubicBezTo>
                  <a:pt x="1170726" y="367613"/>
                  <a:pt x="1175246" y="358033"/>
                  <a:pt x="1177787" y="347869"/>
                </a:cubicBezTo>
                <a:cubicBezTo>
                  <a:pt x="1180231" y="338094"/>
                  <a:pt x="1180781" y="327932"/>
                  <a:pt x="1182757" y="318052"/>
                </a:cubicBezTo>
                <a:cubicBezTo>
                  <a:pt x="1184097" y="311355"/>
                  <a:pt x="1186070" y="304800"/>
                  <a:pt x="1187727" y="298174"/>
                </a:cubicBezTo>
                <a:cubicBezTo>
                  <a:pt x="1191668" y="266643"/>
                  <a:pt x="1197666" y="223772"/>
                  <a:pt x="1197666" y="193813"/>
                </a:cubicBezTo>
                <a:cubicBezTo>
                  <a:pt x="1197666" y="178813"/>
                  <a:pt x="1194353" y="163996"/>
                  <a:pt x="1192696" y="149087"/>
                </a:cubicBezTo>
                <a:cubicBezTo>
                  <a:pt x="1187472" y="13257"/>
                  <a:pt x="1187727" y="62980"/>
                  <a:pt x="1187727" y="0"/>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任意形状 6">
            <a:extLst>
              <a:ext uri="{FF2B5EF4-FFF2-40B4-BE49-F238E27FC236}">
                <a16:creationId xmlns:a16="http://schemas.microsoft.com/office/drawing/2014/main" id="{51700DB0-1117-18BF-4811-7D4802960900}"/>
              </a:ext>
            </a:extLst>
          </p:cNvPr>
          <p:cNvSpPr/>
          <p:nvPr/>
        </p:nvSpPr>
        <p:spPr>
          <a:xfrm>
            <a:off x="9179668" y="3656152"/>
            <a:ext cx="1510748" cy="1619497"/>
          </a:xfrm>
          <a:custGeom>
            <a:avLst/>
            <a:gdLst>
              <a:gd name="connsiteX0" fmla="*/ 0 w 1431235"/>
              <a:gd name="connsiteY0" fmla="*/ 0 h 1575352"/>
              <a:gd name="connsiteX1" fmla="*/ 323022 w 1431235"/>
              <a:gd name="connsiteY1" fmla="*/ 178904 h 1575352"/>
              <a:gd name="connsiteX2" fmla="*/ 556592 w 1431235"/>
              <a:gd name="connsiteY2" fmla="*/ 352839 h 1575352"/>
              <a:gd name="connsiteX3" fmla="*/ 621196 w 1431235"/>
              <a:gd name="connsiteY3" fmla="*/ 402535 h 1575352"/>
              <a:gd name="connsiteX4" fmla="*/ 685800 w 1431235"/>
              <a:gd name="connsiteY4" fmla="*/ 452230 h 1575352"/>
              <a:gd name="connsiteX5" fmla="*/ 765313 w 1431235"/>
              <a:gd name="connsiteY5" fmla="*/ 516835 h 1575352"/>
              <a:gd name="connsiteX6" fmla="*/ 983974 w 1431235"/>
              <a:gd name="connsiteY6" fmla="*/ 715617 h 1575352"/>
              <a:gd name="connsiteX7" fmla="*/ 1038639 w 1431235"/>
              <a:gd name="connsiteY7" fmla="*/ 770283 h 1575352"/>
              <a:gd name="connsiteX8" fmla="*/ 1143000 w 1431235"/>
              <a:gd name="connsiteY8" fmla="*/ 869674 h 1575352"/>
              <a:gd name="connsiteX9" fmla="*/ 1187726 w 1431235"/>
              <a:gd name="connsiteY9" fmla="*/ 924339 h 1575352"/>
              <a:gd name="connsiteX10" fmla="*/ 1207605 w 1431235"/>
              <a:gd name="connsiteY10" fmla="*/ 949187 h 1575352"/>
              <a:gd name="connsiteX11" fmla="*/ 1277179 w 1431235"/>
              <a:gd name="connsiteY11" fmla="*/ 1028700 h 1575352"/>
              <a:gd name="connsiteX12" fmla="*/ 1351722 w 1431235"/>
              <a:gd name="connsiteY12" fmla="*/ 1113183 h 1575352"/>
              <a:gd name="connsiteX13" fmla="*/ 1376570 w 1431235"/>
              <a:gd name="connsiteY13" fmla="*/ 1143000 h 1575352"/>
              <a:gd name="connsiteX14" fmla="*/ 1396448 w 1431235"/>
              <a:gd name="connsiteY14" fmla="*/ 1162878 h 1575352"/>
              <a:gd name="connsiteX15" fmla="*/ 1416326 w 1431235"/>
              <a:gd name="connsiteY15" fmla="*/ 1192696 h 1575352"/>
              <a:gd name="connsiteX16" fmla="*/ 1411357 w 1431235"/>
              <a:gd name="connsiteY16" fmla="*/ 1356691 h 1575352"/>
              <a:gd name="connsiteX17" fmla="*/ 1401418 w 1431235"/>
              <a:gd name="connsiteY17" fmla="*/ 1386509 h 1575352"/>
              <a:gd name="connsiteX18" fmla="*/ 1406387 w 1431235"/>
              <a:gd name="connsiteY18" fmla="*/ 1451113 h 1575352"/>
              <a:gd name="connsiteX19" fmla="*/ 1416326 w 1431235"/>
              <a:gd name="connsiteY19" fmla="*/ 1520687 h 1575352"/>
              <a:gd name="connsiteX20" fmla="*/ 1426266 w 1431235"/>
              <a:gd name="connsiteY20" fmla="*/ 1560443 h 1575352"/>
              <a:gd name="connsiteX21" fmla="*/ 1431235 w 1431235"/>
              <a:gd name="connsiteY21" fmla="*/ 1575352 h 15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235" h="1575352">
                <a:moveTo>
                  <a:pt x="0" y="0"/>
                </a:moveTo>
                <a:cubicBezTo>
                  <a:pt x="154331" y="51444"/>
                  <a:pt x="99408" y="26755"/>
                  <a:pt x="323022" y="178904"/>
                </a:cubicBezTo>
                <a:cubicBezTo>
                  <a:pt x="403279" y="233512"/>
                  <a:pt x="478934" y="294595"/>
                  <a:pt x="556592" y="352839"/>
                </a:cubicBezTo>
                <a:cubicBezTo>
                  <a:pt x="578327" y="369140"/>
                  <a:pt x="599661" y="385970"/>
                  <a:pt x="621196" y="402535"/>
                </a:cubicBezTo>
                <a:cubicBezTo>
                  <a:pt x="642731" y="419100"/>
                  <a:pt x="664513" y="435347"/>
                  <a:pt x="685800" y="452230"/>
                </a:cubicBezTo>
                <a:cubicBezTo>
                  <a:pt x="712557" y="473451"/>
                  <a:pt x="739929" y="493990"/>
                  <a:pt x="765313" y="516835"/>
                </a:cubicBezTo>
                <a:cubicBezTo>
                  <a:pt x="806687" y="554072"/>
                  <a:pt x="927528" y="661428"/>
                  <a:pt x="983974" y="715617"/>
                </a:cubicBezTo>
                <a:cubicBezTo>
                  <a:pt x="1002564" y="733463"/>
                  <a:pt x="1019378" y="753163"/>
                  <a:pt x="1038639" y="770283"/>
                </a:cubicBezTo>
                <a:cubicBezTo>
                  <a:pt x="1069502" y="797716"/>
                  <a:pt x="1118412" y="839622"/>
                  <a:pt x="1143000" y="869674"/>
                </a:cubicBezTo>
                <a:lnTo>
                  <a:pt x="1187726" y="924339"/>
                </a:lnTo>
                <a:cubicBezTo>
                  <a:pt x="1194415" y="932571"/>
                  <a:pt x="1200105" y="941687"/>
                  <a:pt x="1207605" y="949187"/>
                </a:cubicBezTo>
                <a:cubicBezTo>
                  <a:pt x="1249813" y="991395"/>
                  <a:pt x="1210348" y="950730"/>
                  <a:pt x="1277179" y="1028700"/>
                </a:cubicBezTo>
                <a:cubicBezTo>
                  <a:pt x="1301620" y="1057215"/>
                  <a:pt x="1327281" y="1084668"/>
                  <a:pt x="1351722" y="1113183"/>
                </a:cubicBezTo>
                <a:cubicBezTo>
                  <a:pt x="1360142" y="1123006"/>
                  <a:pt x="1367422" y="1133852"/>
                  <a:pt x="1376570" y="1143000"/>
                </a:cubicBezTo>
                <a:cubicBezTo>
                  <a:pt x="1383196" y="1149626"/>
                  <a:pt x="1390594" y="1155561"/>
                  <a:pt x="1396448" y="1162878"/>
                </a:cubicBezTo>
                <a:cubicBezTo>
                  <a:pt x="1403910" y="1172206"/>
                  <a:pt x="1416326" y="1192696"/>
                  <a:pt x="1416326" y="1192696"/>
                </a:cubicBezTo>
                <a:cubicBezTo>
                  <a:pt x="1414670" y="1247361"/>
                  <a:pt x="1415551" y="1302162"/>
                  <a:pt x="1411357" y="1356691"/>
                </a:cubicBezTo>
                <a:cubicBezTo>
                  <a:pt x="1410553" y="1367137"/>
                  <a:pt x="1401418" y="1386509"/>
                  <a:pt x="1401418" y="1386509"/>
                </a:cubicBezTo>
                <a:cubicBezTo>
                  <a:pt x="1403074" y="1408044"/>
                  <a:pt x="1404432" y="1429603"/>
                  <a:pt x="1406387" y="1451113"/>
                </a:cubicBezTo>
                <a:cubicBezTo>
                  <a:pt x="1409112" y="1481088"/>
                  <a:pt x="1410205" y="1494163"/>
                  <a:pt x="1416326" y="1520687"/>
                </a:cubicBezTo>
                <a:cubicBezTo>
                  <a:pt x="1419398" y="1533997"/>
                  <a:pt x="1421947" y="1547484"/>
                  <a:pt x="1426266" y="1560443"/>
                </a:cubicBezTo>
                <a:lnTo>
                  <a:pt x="1431235" y="1575352"/>
                </a:ln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任意形状 7">
            <a:extLst>
              <a:ext uri="{FF2B5EF4-FFF2-40B4-BE49-F238E27FC236}">
                <a16:creationId xmlns:a16="http://schemas.microsoft.com/office/drawing/2014/main" id="{F63B8C4C-3963-D263-B3ED-7B0FF6B463B8}"/>
              </a:ext>
            </a:extLst>
          </p:cNvPr>
          <p:cNvSpPr/>
          <p:nvPr/>
        </p:nvSpPr>
        <p:spPr>
          <a:xfrm>
            <a:off x="10233216" y="3700879"/>
            <a:ext cx="810039" cy="705678"/>
          </a:xfrm>
          <a:custGeom>
            <a:avLst/>
            <a:gdLst>
              <a:gd name="connsiteX0" fmla="*/ 0 w 810039"/>
              <a:gd name="connsiteY0" fmla="*/ 705678 h 705678"/>
              <a:gd name="connsiteX1" fmla="*/ 39757 w 810039"/>
              <a:gd name="connsiteY1" fmla="*/ 700709 h 705678"/>
              <a:gd name="connsiteX2" fmla="*/ 119270 w 810039"/>
              <a:gd name="connsiteY2" fmla="*/ 665922 h 705678"/>
              <a:gd name="connsiteX3" fmla="*/ 134178 w 810039"/>
              <a:gd name="connsiteY3" fmla="*/ 660952 h 705678"/>
              <a:gd name="connsiteX4" fmla="*/ 213691 w 810039"/>
              <a:gd name="connsiteY4" fmla="*/ 621196 h 705678"/>
              <a:gd name="connsiteX5" fmla="*/ 313083 w 810039"/>
              <a:gd name="connsiteY5" fmla="*/ 561561 h 705678"/>
              <a:gd name="connsiteX6" fmla="*/ 417444 w 810039"/>
              <a:gd name="connsiteY6" fmla="*/ 501926 h 705678"/>
              <a:gd name="connsiteX7" fmla="*/ 491987 w 810039"/>
              <a:gd name="connsiteY7" fmla="*/ 452231 h 705678"/>
              <a:gd name="connsiteX8" fmla="*/ 521805 w 810039"/>
              <a:gd name="connsiteY8" fmla="*/ 432352 h 705678"/>
              <a:gd name="connsiteX9" fmla="*/ 536713 w 810039"/>
              <a:gd name="connsiteY9" fmla="*/ 427383 h 705678"/>
              <a:gd name="connsiteX10" fmla="*/ 561561 w 810039"/>
              <a:gd name="connsiteY10" fmla="*/ 407504 h 705678"/>
              <a:gd name="connsiteX11" fmla="*/ 571500 w 810039"/>
              <a:gd name="connsiteY11" fmla="*/ 392596 h 705678"/>
              <a:gd name="connsiteX12" fmla="*/ 586409 w 810039"/>
              <a:gd name="connsiteY12" fmla="*/ 377687 h 705678"/>
              <a:gd name="connsiteX13" fmla="*/ 616226 w 810039"/>
              <a:gd name="connsiteY13" fmla="*/ 337931 h 705678"/>
              <a:gd name="connsiteX14" fmla="*/ 665922 w 810039"/>
              <a:gd name="connsiteY14" fmla="*/ 293204 h 705678"/>
              <a:gd name="connsiteX15" fmla="*/ 695739 w 810039"/>
              <a:gd name="connsiteY15" fmla="*/ 248478 h 705678"/>
              <a:gd name="connsiteX16" fmla="*/ 705678 w 810039"/>
              <a:gd name="connsiteY16" fmla="*/ 233570 h 705678"/>
              <a:gd name="connsiteX17" fmla="*/ 715618 w 810039"/>
              <a:gd name="connsiteY17" fmla="*/ 218661 h 705678"/>
              <a:gd name="connsiteX18" fmla="*/ 730526 w 810039"/>
              <a:gd name="connsiteY18" fmla="*/ 188844 h 705678"/>
              <a:gd name="connsiteX19" fmla="*/ 750405 w 810039"/>
              <a:gd name="connsiteY19" fmla="*/ 159026 h 705678"/>
              <a:gd name="connsiteX20" fmla="*/ 765313 w 810039"/>
              <a:gd name="connsiteY20" fmla="*/ 74544 h 705678"/>
              <a:gd name="connsiteX21" fmla="*/ 775252 w 810039"/>
              <a:gd name="connsiteY21" fmla="*/ 29817 h 705678"/>
              <a:gd name="connsiteX22" fmla="*/ 790161 w 810039"/>
              <a:gd name="connsiteY22" fmla="*/ 14909 h 705678"/>
              <a:gd name="connsiteX23" fmla="*/ 800100 w 810039"/>
              <a:gd name="connsiteY23" fmla="*/ 0 h 705678"/>
              <a:gd name="connsiteX24" fmla="*/ 810039 w 810039"/>
              <a:gd name="connsiteY24" fmla="*/ 4970 h 70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0039" h="705678">
                <a:moveTo>
                  <a:pt x="0" y="705678"/>
                </a:moveTo>
                <a:cubicBezTo>
                  <a:pt x="13252" y="704022"/>
                  <a:pt x="26698" y="703507"/>
                  <a:pt x="39757" y="700709"/>
                </a:cubicBezTo>
                <a:cubicBezTo>
                  <a:pt x="69524" y="694331"/>
                  <a:pt x="91353" y="678807"/>
                  <a:pt x="119270" y="665922"/>
                </a:cubicBezTo>
                <a:cubicBezTo>
                  <a:pt x="124026" y="663727"/>
                  <a:pt x="129444" y="663194"/>
                  <a:pt x="134178" y="660952"/>
                </a:cubicBezTo>
                <a:cubicBezTo>
                  <a:pt x="160958" y="648267"/>
                  <a:pt x="188281" y="636442"/>
                  <a:pt x="213691" y="621196"/>
                </a:cubicBezTo>
                <a:lnTo>
                  <a:pt x="313083" y="561561"/>
                </a:lnTo>
                <a:cubicBezTo>
                  <a:pt x="382626" y="521181"/>
                  <a:pt x="351887" y="543644"/>
                  <a:pt x="417444" y="501926"/>
                </a:cubicBezTo>
                <a:cubicBezTo>
                  <a:pt x="442638" y="485893"/>
                  <a:pt x="467140" y="468796"/>
                  <a:pt x="491987" y="452231"/>
                </a:cubicBezTo>
                <a:lnTo>
                  <a:pt x="521805" y="432352"/>
                </a:lnTo>
                <a:lnTo>
                  <a:pt x="536713" y="427383"/>
                </a:lnTo>
                <a:cubicBezTo>
                  <a:pt x="547787" y="420001"/>
                  <a:pt x="553466" y="417623"/>
                  <a:pt x="561561" y="407504"/>
                </a:cubicBezTo>
                <a:cubicBezTo>
                  <a:pt x="565292" y="402840"/>
                  <a:pt x="567676" y="397184"/>
                  <a:pt x="571500" y="392596"/>
                </a:cubicBezTo>
                <a:cubicBezTo>
                  <a:pt x="575999" y="387197"/>
                  <a:pt x="581910" y="383086"/>
                  <a:pt x="586409" y="377687"/>
                </a:cubicBezTo>
                <a:cubicBezTo>
                  <a:pt x="609350" y="350157"/>
                  <a:pt x="579974" y="374183"/>
                  <a:pt x="616226" y="337931"/>
                </a:cubicBezTo>
                <a:cubicBezTo>
                  <a:pt x="649603" y="304554"/>
                  <a:pt x="613667" y="371587"/>
                  <a:pt x="665922" y="293204"/>
                </a:cubicBezTo>
                <a:lnTo>
                  <a:pt x="695739" y="248478"/>
                </a:lnTo>
                <a:lnTo>
                  <a:pt x="705678" y="233570"/>
                </a:lnTo>
                <a:lnTo>
                  <a:pt x="715618" y="218661"/>
                </a:lnTo>
                <a:cubicBezTo>
                  <a:pt x="728106" y="181193"/>
                  <a:pt x="711262" y="227371"/>
                  <a:pt x="730526" y="188844"/>
                </a:cubicBezTo>
                <a:cubicBezTo>
                  <a:pt x="744911" y="160075"/>
                  <a:pt x="722143" y="187288"/>
                  <a:pt x="750405" y="159026"/>
                </a:cubicBezTo>
                <a:cubicBezTo>
                  <a:pt x="767671" y="107229"/>
                  <a:pt x="756705" y="147715"/>
                  <a:pt x="765313" y="74544"/>
                </a:cubicBezTo>
                <a:cubicBezTo>
                  <a:pt x="765699" y="71263"/>
                  <a:pt x="769928" y="37803"/>
                  <a:pt x="775252" y="29817"/>
                </a:cubicBezTo>
                <a:cubicBezTo>
                  <a:pt x="779150" y="23969"/>
                  <a:pt x="785662" y="20308"/>
                  <a:pt x="790161" y="14909"/>
                </a:cubicBezTo>
                <a:cubicBezTo>
                  <a:pt x="793985" y="10321"/>
                  <a:pt x="794758" y="2671"/>
                  <a:pt x="800100" y="0"/>
                </a:cubicBezTo>
                <a:lnTo>
                  <a:pt x="810039" y="4970"/>
                </a:ln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C0B77BE-78F9-27A8-32F2-E67E6AC1507C}"/>
                  </a:ext>
                </a:extLst>
              </p:cNvPr>
              <p:cNvSpPr txBox="1"/>
              <p:nvPr/>
            </p:nvSpPr>
            <p:spPr>
              <a:xfrm>
                <a:off x="6302290" y="2034516"/>
                <a:ext cx="2154757" cy="499560"/>
              </a:xfrm>
              <a:prstGeom prst="rect">
                <a:avLst/>
              </a:prstGeom>
              <a:noFill/>
            </p:spPr>
            <p:txBody>
              <a:bodyPr wrap="non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样本空间</a:t>
                </a:r>
                <a14:m>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的划分</a:t>
                </a:r>
              </a:p>
            </p:txBody>
          </p:sp>
        </mc:Choice>
        <mc:Fallback xmlns="">
          <p:sp>
            <p:nvSpPr>
              <p:cNvPr id="9" name="文本框 8">
                <a:extLst>
                  <a:ext uri="{FF2B5EF4-FFF2-40B4-BE49-F238E27FC236}">
                    <a16:creationId xmlns:a16="http://schemas.microsoft.com/office/drawing/2014/main" id="{FC0B77BE-78F9-27A8-32F2-E67E6AC1507C}"/>
                  </a:ext>
                </a:extLst>
              </p:cNvPr>
              <p:cNvSpPr txBox="1">
                <a:spLocks noRot="1" noChangeAspect="1" noMove="1" noResize="1" noEditPoints="1" noAdjustHandles="1" noChangeArrowheads="1" noChangeShapeType="1" noTextEdit="1"/>
              </p:cNvSpPr>
              <p:nvPr/>
            </p:nvSpPr>
            <p:spPr>
              <a:xfrm>
                <a:off x="6302290" y="2034516"/>
                <a:ext cx="2154757" cy="499560"/>
              </a:xfrm>
              <a:prstGeom prst="rect">
                <a:avLst/>
              </a:prstGeom>
              <a:blipFill>
                <a:blip r:embed="rId2"/>
                <a:stretch>
                  <a:fillRect l="-2941" r="-235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E350F2B-9C5F-341A-9105-5B32E5784F60}"/>
                  </a:ext>
                </a:extLst>
              </p:cNvPr>
              <p:cNvSpPr txBox="1"/>
              <p:nvPr/>
            </p:nvSpPr>
            <p:spPr>
              <a:xfrm>
                <a:off x="6449467" y="2739409"/>
                <a:ext cx="535595"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7E350F2B-9C5F-341A-9105-5B32E5784F60}"/>
                  </a:ext>
                </a:extLst>
              </p:cNvPr>
              <p:cNvSpPr txBox="1">
                <a:spLocks noRot="1" noChangeAspect="1" noMove="1" noResize="1" noEditPoints="1" noAdjustHandles="1" noChangeArrowheads="1" noChangeShapeType="1" noTextEdit="1"/>
              </p:cNvSpPr>
              <p:nvPr/>
            </p:nvSpPr>
            <p:spPr>
              <a:xfrm>
                <a:off x="6449467" y="2739409"/>
                <a:ext cx="535595" cy="5539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B7A02C4-38B6-7A9F-133C-1F04DD1F5925}"/>
                  </a:ext>
                </a:extLst>
              </p:cNvPr>
              <p:cNvSpPr txBox="1"/>
              <p:nvPr/>
            </p:nvSpPr>
            <p:spPr>
              <a:xfrm>
                <a:off x="6964919" y="3920887"/>
                <a:ext cx="541559"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0B7A02C4-38B6-7A9F-133C-1F04DD1F5925}"/>
                  </a:ext>
                </a:extLst>
              </p:cNvPr>
              <p:cNvSpPr txBox="1">
                <a:spLocks noRot="1" noChangeAspect="1" noMove="1" noResize="1" noEditPoints="1" noAdjustHandles="1" noChangeArrowheads="1" noChangeShapeType="1" noTextEdit="1"/>
              </p:cNvSpPr>
              <p:nvPr/>
            </p:nvSpPr>
            <p:spPr>
              <a:xfrm>
                <a:off x="6964919" y="3920887"/>
                <a:ext cx="541559" cy="5539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3DE03DE-0FCD-E923-3D84-90E209129AAB}"/>
                  </a:ext>
                </a:extLst>
              </p:cNvPr>
              <p:cNvSpPr txBox="1"/>
              <p:nvPr/>
            </p:nvSpPr>
            <p:spPr>
              <a:xfrm>
                <a:off x="8153627" y="2961190"/>
                <a:ext cx="541559"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E3DE03DE-0FCD-E923-3D84-90E209129AAB}"/>
                  </a:ext>
                </a:extLst>
              </p:cNvPr>
              <p:cNvSpPr txBox="1">
                <a:spLocks noRot="1" noChangeAspect="1" noMove="1" noResize="1" noEditPoints="1" noAdjustHandles="1" noChangeArrowheads="1" noChangeShapeType="1" noTextEdit="1"/>
              </p:cNvSpPr>
              <p:nvPr/>
            </p:nvSpPr>
            <p:spPr>
              <a:xfrm>
                <a:off x="8153627" y="2961190"/>
                <a:ext cx="541559" cy="5539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1546E5D-995D-D6F4-0BFD-90EC31E530A7}"/>
                  </a:ext>
                </a:extLst>
              </p:cNvPr>
              <p:cNvSpPr txBox="1"/>
              <p:nvPr/>
            </p:nvSpPr>
            <p:spPr>
              <a:xfrm>
                <a:off x="9176350" y="4295257"/>
                <a:ext cx="541559"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4</m:t>
                          </m:r>
                        </m:sub>
                      </m:sSub>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F1546E5D-995D-D6F4-0BFD-90EC31E530A7}"/>
                  </a:ext>
                </a:extLst>
              </p:cNvPr>
              <p:cNvSpPr txBox="1">
                <a:spLocks noRot="1" noChangeAspect="1" noMove="1" noResize="1" noEditPoints="1" noAdjustHandles="1" noChangeArrowheads="1" noChangeShapeType="1" noTextEdit="1"/>
              </p:cNvSpPr>
              <p:nvPr/>
            </p:nvSpPr>
            <p:spPr>
              <a:xfrm>
                <a:off x="9176350" y="4295257"/>
                <a:ext cx="541559" cy="55399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8B2CC4A-8D17-4611-45E0-74B36BC35E97}"/>
                  </a:ext>
                </a:extLst>
              </p:cNvPr>
              <p:cNvSpPr txBox="1"/>
              <p:nvPr/>
            </p:nvSpPr>
            <p:spPr>
              <a:xfrm>
                <a:off x="10004882" y="2934080"/>
                <a:ext cx="479618"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D8B2CC4A-8D17-4611-45E0-74B36BC35E97}"/>
                  </a:ext>
                </a:extLst>
              </p:cNvPr>
              <p:cNvSpPr txBox="1">
                <a:spLocks noRot="1" noChangeAspect="1" noMove="1" noResize="1" noEditPoints="1" noAdjustHandles="1" noChangeArrowheads="1" noChangeShapeType="1" noTextEdit="1"/>
              </p:cNvSpPr>
              <p:nvPr/>
            </p:nvSpPr>
            <p:spPr>
              <a:xfrm>
                <a:off x="10004882" y="2934080"/>
                <a:ext cx="479618" cy="5539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C7D5838-CE76-56FA-4F8F-31AF81931064}"/>
                  </a:ext>
                </a:extLst>
              </p:cNvPr>
              <p:cNvSpPr txBox="1"/>
              <p:nvPr/>
            </p:nvSpPr>
            <p:spPr>
              <a:xfrm>
                <a:off x="10512223" y="4243893"/>
                <a:ext cx="557589"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5C7D5838-CE76-56FA-4F8F-31AF81931064}"/>
                  </a:ext>
                </a:extLst>
              </p:cNvPr>
              <p:cNvSpPr txBox="1">
                <a:spLocks noRot="1" noChangeAspect="1" noMove="1" noResize="1" noEditPoints="1" noAdjustHandles="1" noChangeArrowheads="1" noChangeShapeType="1" noTextEdit="1"/>
              </p:cNvSpPr>
              <p:nvPr/>
            </p:nvSpPr>
            <p:spPr>
              <a:xfrm>
                <a:off x="10512223" y="4243893"/>
                <a:ext cx="557589" cy="55399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3D8D0BB-BDBB-1347-A73D-6D899E656033}"/>
                  </a:ext>
                </a:extLst>
              </p:cNvPr>
              <p:cNvSpPr txBox="1"/>
              <p:nvPr/>
            </p:nvSpPr>
            <p:spPr>
              <a:xfrm>
                <a:off x="6816272" y="4967727"/>
                <a:ext cx="1414041" cy="1360116"/>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93D8D0BB-BDBB-1347-A73D-6D899E656033}"/>
                  </a:ext>
                </a:extLst>
              </p:cNvPr>
              <p:cNvSpPr txBox="1">
                <a:spLocks noRot="1" noChangeAspect="1" noMove="1" noResize="1" noEditPoints="1" noAdjustHandles="1" noChangeArrowheads="1" noChangeShapeType="1" noTextEdit="1"/>
              </p:cNvSpPr>
              <p:nvPr/>
            </p:nvSpPr>
            <p:spPr>
              <a:xfrm>
                <a:off x="6816272" y="4967727"/>
                <a:ext cx="1414041" cy="1360116"/>
              </a:xfrm>
              <a:prstGeom prst="rect">
                <a:avLst/>
              </a:prstGeom>
              <a:blipFill>
                <a:blip r:embed="rId9"/>
                <a:stretch>
                  <a:fillRect l="-25000" t="-42593" r="-16071" b="-1120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830B4EC-F968-6CA8-02A5-85C8A7FFC4FD}"/>
                  </a:ext>
                </a:extLst>
              </p:cNvPr>
              <p:cNvSpPr txBox="1"/>
              <p:nvPr/>
            </p:nvSpPr>
            <p:spPr>
              <a:xfrm>
                <a:off x="8700360" y="5511618"/>
                <a:ext cx="1532856" cy="591059"/>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7830B4EC-F968-6CA8-02A5-85C8A7FFC4FD}"/>
                  </a:ext>
                </a:extLst>
              </p:cNvPr>
              <p:cNvSpPr txBox="1">
                <a:spLocks noRot="1" noChangeAspect="1" noMove="1" noResize="1" noEditPoints="1" noAdjustHandles="1" noChangeArrowheads="1" noChangeShapeType="1" noTextEdit="1"/>
              </p:cNvSpPr>
              <p:nvPr/>
            </p:nvSpPr>
            <p:spPr>
              <a:xfrm>
                <a:off x="8700360" y="5511618"/>
                <a:ext cx="1532856" cy="59105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DD07094-FC97-477F-9429-7316B51AE382}"/>
                  </a:ext>
                </a:extLst>
              </p:cNvPr>
              <p:cNvSpPr txBox="1"/>
              <p:nvPr/>
            </p:nvSpPr>
            <p:spPr>
              <a:xfrm>
                <a:off x="411178" y="1919739"/>
                <a:ext cx="5726549" cy="3361882"/>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贝叶斯公式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𝐵</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𝐴𝐵</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𝐵</m:t>
                              </m:r>
                            </m:e>
                          </m:d>
                        </m:den>
                      </m:f>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𝐵</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表示在条件</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𝐵</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下事件</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发生的概率，叫做</a:t>
                </a:r>
                <a:r>
                  <a:rPr kumimoji="1" lang="zh-CN" altLang="en-US" sz="2000" b="1" dirty="0">
                    <a:solidFill>
                      <a:schemeClr val="bg1"/>
                    </a:solidFill>
                    <a:latin typeface="Microsoft YaHei" panose="020B0503020204020204" pitchFamily="34" charset="-122"/>
                    <a:ea typeface="Microsoft YaHei" panose="020B0503020204020204" pitchFamily="34" charset="-122"/>
                  </a:rPr>
                  <a:t>条件概率</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全概率公式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𝐵</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𝐵</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𝐵</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1DD07094-FC97-477F-9429-7316B51AE382}"/>
                  </a:ext>
                </a:extLst>
              </p:cNvPr>
              <p:cNvSpPr txBox="1">
                <a:spLocks noRot="1" noChangeAspect="1" noMove="1" noResize="1" noEditPoints="1" noAdjustHandles="1" noChangeArrowheads="1" noChangeShapeType="1" noTextEdit="1"/>
              </p:cNvSpPr>
              <p:nvPr/>
            </p:nvSpPr>
            <p:spPr>
              <a:xfrm>
                <a:off x="411178" y="1919739"/>
                <a:ext cx="5726549" cy="3361882"/>
              </a:xfrm>
              <a:prstGeom prst="rect">
                <a:avLst/>
              </a:prstGeom>
              <a:blipFill>
                <a:blip r:embed="rId11"/>
                <a:stretch>
                  <a:fillRect l="-11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CD0BBD10-15C1-0079-24D0-74BFE77F8F34}"/>
                  </a:ext>
                </a:extLst>
              </p:cNvPr>
              <p:cNvSpPr/>
              <p:nvPr/>
            </p:nvSpPr>
            <p:spPr>
              <a:xfrm>
                <a:off x="7648653" y="3432314"/>
                <a:ext cx="2112675" cy="1334067"/>
              </a:xfrm>
              <a:prstGeom prst="ellipse">
                <a:avLst/>
              </a:prstGeom>
              <a:solidFill>
                <a:schemeClr val="tx2">
                  <a:lumMod val="40000"/>
                  <a:lumOff val="60000"/>
                  <a:alpha val="48188"/>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ea typeface="Microsoft YaHei" panose="020B0503020204020204" pitchFamily="34" charset="-122"/>
                        </a:rPr>
                        <m:t>𝐵</m:t>
                      </m:r>
                    </m:oMath>
                  </m:oMathPara>
                </a14:m>
                <a:endParaRPr kumimoji="1" lang="zh-CN" altLang="en-US" sz="2800" dirty="0" err="1">
                  <a:latin typeface="Microsoft YaHei" panose="020B0503020204020204" pitchFamily="34" charset="-122"/>
                  <a:ea typeface="Microsoft YaHei" panose="020B0503020204020204" pitchFamily="34" charset="-122"/>
                </a:endParaRPr>
              </a:p>
            </p:txBody>
          </p:sp>
        </mc:Choice>
        <mc:Fallback xmlns="">
          <p:sp>
            <p:nvSpPr>
              <p:cNvPr id="19" name="椭圆 18">
                <a:extLst>
                  <a:ext uri="{FF2B5EF4-FFF2-40B4-BE49-F238E27FC236}">
                    <a16:creationId xmlns:a16="http://schemas.microsoft.com/office/drawing/2014/main" id="{CD0BBD10-15C1-0079-24D0-74BFE77F8F34}"/>
                  </a:ext>
                </a:extLst>
              </p:cNvPr>
              <p:cNvSpPr>
                <a:spLocks noRot="1" noChangeAspect="1" noMove="1" noResize="1" noEditPoints="1" noAdjustHandles="1" noChangeArrowheads="1" noChangeShapeType="1" noTextEdit="1"/>
              </p:cNvSpPr>
              <p:nvPr/>
            </p:nvSpPr>
            <p:spPr>
              <a:xfrm>
                <a:off x="7648653" y="3432314"/>
                <a:ext cx="2112675" cy="1334067"/>
              </a:xfrm>
              <a:prstGeom prst="ellipse">
                <a:avLst/>
              </a:prstGeom>
              <a:blipFill>
                <a:blip r:embed="rId12"/>
                <a:stretch>
                  <a:fillRect/>
                </a:stretch>
              </a:blipFill>
              <a:ln>
                <a:solidFill>
                  <a:schemeClr val="bg1"/>
                </a:solidFill>
              </a:ln>
            </p:spPr>
            <p:txBody>
              <a:bodyPr/>
              <a:lstStyle/>
              <a:p>
                <a:r>
                  <a:rPr lang="zh-CN" altLang="en-US">
                    <a:noFill/>
                  </a:rPr>
                  <a:t> </a:t>
                </a:r>
              </a:p>
            </p:txBody>
          </p:sp>
        </mc:Fallback>
      </mc:AlternateContent>
    </p:spTree>
    <p:extLst>
      <p:ext uri="{BB962C8B-B14F-4D97-AF65-F5344CB8AC3E}">
        <p14:creationId xmlns:p14="http://schemas.microsoft.com/office/powerpoint/2010/main" val="1891432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81821-9386-903C-8059-3426F57A964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8F6EA7-788F-2420-59B5-880510E178AE}"/>
              </a:ext>
            </a:extLst>
          </p:cNvPr>
          <p:cNvSpPr>
            <a:spLocks noGrp="1"/>
          </p:cNvSpPr>
          <p:nvPr>
            <p:ph type="title"/>
          </p:nvPr>
        </p:nvSpPr>
        <p:spPr/>
        <p:txBody>
          <a:bodyPr/>
          <a:lstStyle/>
          <a:p>
            <a:r>
              <a:rPr kumimoji="1" lang="en-US" altLang="zh-CN" dirty="0"/>
              <a:t>Preface</a:t>
            </a:r>
            <a:r>
              <a:rPr kumimoji="1" lang="zh-CN" altLang="en-US" dirty="0"/>
              <a:t> </a:t>
            </a:r>
            <a:r>
              <a:rPr kumimoji="1" lang="en-US" altLang="zh-CN" dirty="0"/>
              <a:t>–</a:t>
            </a:r>
            <a:r>
              <a:rPr kumimoji="1" lang="zh-CN" altLang="en-US" dirty="0"/>
              <a:t> </a:t>
            </a:r>
            <a:r>
              <a:rPr kumimoji="1" lang="en-US" altLang="zh-CN" dirty="0"/>
              <a:t>Random Variable </a:t>
            </a:r>
            <a:endParaRPr kumimoji="1" lang="zh-CN" altLang="en-US" dirty="0"/>
          </a:p>
        </p:txBody>
      </p:sp>
      <p:sp>
        <p:nvSpPr>
          <p:cNvPr id="5" name="文本框 4">
            <a:extLst>
              <a:ext uri="{FF2B5EF4-FFF2-40B4-BE49-F238E27FC236}">
                <a16:creationId xmlns:a16="http://schemas.microsoft.com/office/drawing/2014/main" id="{EAB42D91-CC17-8B2B-06E3-188ED883B709}"/>
              </a:ext>
            </a:extLst>
          </p:cNvPr>
          <p:cNvSpPr txBox="1"/>
          <p:nvPr/>
        </p:nvSpPr>
        <p:spPr>
          <a:xfrm>
            <a:off x="882595" y="1582310"/>
            <a:ext cx="6891630" cy="3731214"/>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什么是随机变量（</a:t>
            </a:r>
            <a:r>
              <a:rPr kumimoji="1" lang="en-US" altLang="zh-CN" sz="2000" dirty="0">
                <a:solidFill>
                  <a:schemeClr val="bg1"/>
                </a:solidFill>
                <a:latin typeface="Microsoft YaHei" panose="020B0503020204020204" pitchFamily="34" charset="-122"/>
                <a:ea typeface="Microsoft YaHei" panose="020B0503020204020204" pitchFamily="34" charset="-122"/>
              </a:rPr>
              <a:t>Random Variable</a:t>
            </a:r>
            <a:r>
              <a:rPr kumimoji="1" lang="zh-CN" altLang="en-US" sz="2000" dirty="0">
                <a:solidFill>
                  <a:schemeClr val="bg1"/>
                </a:solidFill>
                <a:latin typeface="Microsoft YaHei" panose="020B0503020204020204" pitchFamily="34" charset="-122"/>
                <a:ea typeface="Microsoft YaHei" panose="020B0503020204020204" pitchFamily="34" charset="-122"/>
              </a:rPr>
              <a:t>）</a:t>
            </a:r>
            <a:r>
              <a:rPr kumimoji="1" lang="en-US" altLang="zh-CN" sz="2000" dirty="0">
                <a:solidFill>
                  <a:schemeClr val="bg1"/>
                </a:solidFill>
                <a:latin typeface="Microsoft YaHei" panose="020B0503020204020204" pitchFamily="34" charset="-122"/>
                <a:ea typeface="Microsoft YaHei" panose="020B0503020204020204" pitchFamily="34" charset="-122"/>
              </a:rPr>
              <a:t>?</a:t>
            </a: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右侧是一个骰子，将骰子随意抛掷无数次，最终会有</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1</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2</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3</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4</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5</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6</a:t>
            </a:r>
            <a:r>
              <a:rPr kumimoji="1" lang="zh-CN" altLang="en-US" sz="2000" dirty="0">
                <a:solidFill>
                  <a:schemeClr val="bg1"/>
                </a:solidFill>
                <a:latin typeface="Microsoft YaHei" panose="020B0503020204020204" pitchFamily="34" charset="-122"/>
                <a:ea typeface="Microsoft YaHei" panose="020B0503020204020204" pitchFamily="34" charset="-122"/>
              </a:rPr>
              <a:t>点朝上</a:t>
            </a:r>
          </a:p>
        </p:txBody>
      </p:sp>
      <p:pic>
        <p:nvPicPr>
          <p:cNvPr id="2050" name="Picture 2" descr="骰子六赌博- Pixabay上的免费照片- Pixabay">
            <a:extLst>
              <a:ext uri="{FF2B5EF4-FFF2-40B4-BE49-F238E27FC236}">
                <a16:creationId xmlns:a16="http://schemas.microsoft.com/office/drawing/2014/main" id="{36F1F027-9CD8-8462-78DC-2AB258E8F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716" y="2660088"/>
            <a:ext cx="3302000" cy="2463800"/>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19">
            <a:extLst>
              <a:ext uri="{FF2B5EF4-FFF2-40B4-BE49-F238E27FC236}">
                <a16:creationId xmlns:a16="http://schemas.microsoft.com/office/drawing/2014/main" id="{764B5EEE-EF6A-4A2A-FC8F-EAAA64A23A17}"/>
              </a:ext>
            </a:extLst>
          </p:cNvPr>
          <p:cNvSpPr/>
          <p:nvPr/>
        </p:nvSpPr>
        <p:spPr>
          <a:xfrm>
            <a:off x="3382360" y="2660088"/>
            <a:ext cx="4927070" cy="134631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50000"/>
              </a:lnSpc>
              <a:buFont typeface="Wingdings" pitchFamily="2" charset="2"/>
              <a:buChar char="l"/>
            </a:pPr>
            <a:r>
              <a:rPr kumimoji="1" lang="zh-CN" altLang="en-US" sz="2000" dirty="0">
                <a:latin typeface="Microsoft YaHei" panose="020B0503020204020204" pitchFamily="34" charset="-122"/>
                <a:ea typeface="Microsoft YaHei" panose="020B0503020204020204" pitchFamily="34" charset="-122"/>
              </a:rPr>
              <a:t>这个</a:t>
            </a:r>
            <a:r>
              <a:rPr kumimoji="1" lang="en-US" altLang="zh-CN" sz="2000" dirty="0">
                <a:latin typeface="Microsoft YaHei" panose="020B0503020204020204" pitchFamily="34" charset="-122"/>
                <a:ea typeface="Microsoft YaHei" panose="020B0503020204020204" pitchFamily="34" charset="-122"/>
              </a:rPr>
              <a:t>x</a:t>
            </a:r>
            <a:r>
              <a:rPr kumimoji="1" lang="zh-CN" altLang="en-US" sz="2000" dirty="0">
                <a:latin typeface="Microsoft YaHei" panose="020B0503020204020204" pitchFamily="34" charset="-122"/>
                <a:ea typeface="Microsoft YaHei" panose="020B0503020204020204" pitchFamily="34" charset="-122"/>
              </a:rPr>
              <a:t>点朝上，这个描述不够数值化</a:t>
            </a:r>
            <a:endParaRPr kumimoji="1" lang="en-US" altLang="zh-CN" sz="2000" dirty="0">
              <a:latin typeface="Microsoft YaHei" panose="020B0503020204020204" pitchFamily="34" charset="-122"/>
              <a:ea typeface="Microsoft YaHei" panose="020B0503020204020204" pitchFamily="34" charset="-122"/>
            </a:endParaRPr>
          </a:p>
          <a:p>
            <a:pPr marL="457200" indent="-457200">
              <a:lnSpc>
                <a:spcPct val="150000"/>
              </a:lnSpc>
              <a:buFont typeface="Wingdings" pitchFamily="2" charset="2"/>
              <a:buChar char="l"/>
            </a:pPr>
            <a:r>
              <a:rPr kumimoji="1" lang="zh-CN" altLang="en-US" sz="2000" dirty="0">
                <a:latin typeface="Microsoft YaHei" panose="020B0503020204020204" pitchFamily="34" charset="-122"/>
                <a:ea typeface="Microsoft YaHei" panose="020B0503020204020204" pitchFamily="34" charset="-122"/>
              </a:rPr>
              <a:t>讲这些样本和数值进行一一映射</a:t>
            </a:r>
          </a:p>
        </p:txBody>
      </p:sp>
      <p:graphicFrame>
        <p:nvGraphicFramePr>
          <p:cNvPr id="21" name="表格 20">
            <a:extLst>
              <a:ext uri="{FF2B5EF4-FFF2-40B4-BE49-F238E27FC236}">
                <a16:creationId xmlns:a16="http://schemas.microsoft.com/office/drawing/2014/main" id="{40DE0FEC-B9D3-B42E-D305-002FE181393D}"/>
              </a:ext>
            </a:extLst>
          </p:cNvPr>
          <p:cNvGraphicFramePr>
            <a:graphicFrameLocks noGrp="1"/>
          </p:cNvGraphicFramePr>
          <p:nvPr/>
        </p:nvGraphicFramePr>
        <p:xfrm>
          <a:off x="3436715" y="4892315"/>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378190008"/>
                    </a:ext>
                  </a:extLst>
                </a:gridCol>
                <a:gridCol w="1354667">
                  <a:extLst>
                    <a:ext uri="{9D8B030D-6E8A-4147-A177-3AD203B41FA5}">
                      <a16:colId xmlns:a16="http://schemas.microsoft.com/office/drawing/2014/main" val="1319971583"/>
                    </a:ext>
                  </a:extLst>
                </a:gridCol>
                <a:gridCol w="1354667">
                  <a:extLst>
                    <a:ext uri="{9D8B030D-6E8A-4147-A177-3AD203B41FA5}">
                      <a16:colId xmlns:a16="http://schemas.microsoft.com/office/drawing/2014/main" val="443376532"/>
                    </a:ext>
                  </a:extLst>
                </a:gridCol>
                <a:gridCol w="1354667">
                  <a:extLst>
                    <a:ext uri="{9D8B030D-6E8A-4147-A177-3AD203B41FA5}">
                      <a16:colId xmlns:a16="http://schemas.microsoft.com/office/drawing/2014/main" val="2860663290"/>
                    </a:ext>
                  </a:extLst>
                </a:gridCol>
                <a:gridCol w="1354667">
                  <a:extLst>
                    <a:ext uri="{9D8B030D-6E8A-4147-A177-3AD203B41FA5}">
                      <a16:colId xmlns:a16="http://schemas.microsoft.com/office/drawing/2014/main" val="3318767192"/>
                    </a:ext>
                  </a:extLst>
                </a:gridCol>
                <a:gridCol w="1354667">
                  <a:extLst>
                    <a:ext uri="{9D8B030D-6E8A-4147-A177-3AD203B41FA5}">
                      <a16:colId xmlns:a16="http://schemas.microsoft.com/office/drawing/2014/main" val="218159514"/>
                    </a:ext>
                  </a:extLst>
                </a:gridCol>
              </a:tblGrid>
              <a:tr h="370840">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1</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2</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3</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4</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5</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6</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extLst>
                  <a:ext uri="{0D108BD9-81ED-4DB2-BD59-A6C34878D82A}">
                    <a16:rowId xmlns:a16="http://schemas.microsoft.com/office/drawing/2014/main" val="1453045565"/>
                  </a:ext>
                </a:extLst>
              </a:tr>
              <a:tr h="370840">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10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20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30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40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50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60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988949007"/>
                  </a:ext>
                </a:extLst>
              </a:tr>
            </a:tbl>
          </a:graphicData>
        </a:graphic>
      </p:graphicFrame>
      <p:sp>
        <p:nvSpPr>
          <p:cNvPr id="22" name="右箭头 21">
            <a:extLst>
              <a:ext uri="{FF2B5EF4-FFF2-40B4-BE49-F238E27FC236}">
                <a16:creationId xmlns:a16="http://schemas.microsoft.com/office/drawing/2014/main" id="{691609C0-953C-CE70-D444-62C87F58A0BD}"/>
              </a:ext>
            </a:extLst>
          </p:cNvPr>
          <p:cNvSpPr/>
          <p:nvPr/>
        </p:nvSpPr>
        <p:spPr>
          <a:xfrm>
            <a:off x="1837944" y="5263155"/>
            <a:ext cx="1544416" cy="223245"/>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51B8191-BEB5-B222-202C-B504B1DCA4DB}"/>
                  </a:ext>
                </a:extLst>
              </p:cNvPr>
              <p:cNvSpPr txBox="1"/>
              <p:nvPr/>
            </p:nvSpPr>
            <p:spPr>
              <a:xfrm>
                <a:off x="3436715" y="4294845"/>
                <a:ext cx="878189"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3" name="文本框 22">
                <a:extLst>
                  <a:ext uri="{FF2B5EF4-FFF2-40B4-BE49-F238E27FC236}">
                    <a16:creationId xmlns:a16="http://schemas.microsoft.com/office/drawing/2014/main" id="{A51B8191-BEB5-B222-202C-B504B1DCA4DB}"/>
                  </a:ext>
                </a:extLst>
              </p:cNvPr>
              <p:cNvSpPr txBox="1">
                <a:spLocks noRot="1" noChangeAspect="1" noMove="1" noResize="1" noEditPoints="1" noAdjustHandles="1" noChangeArrowheads="1" noChangeShapeType="1" noTextEdit="1"/>
              </p:cNvSpPr>
              <p:nvPr/>
            </p:nvSpPr>
            <p:spPr>
              <a:xfrm>
                <a:off x="3436715" y="4294845"/>
                <a:ext cx="878189" cy="5539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AFDF62CC-D995-9BBB-B25F-554EF70AC192}"/>
                  </a:ext>
                </a:extLst>
              </p:cNvPr>
              <p:cNvSpPr txBox="1"/>
              <p:nvPr/>
            </p:nvSpPr>
            <p:spPr>
              <a:xfrm>
                <a:off x="3436715" y="5581407"/>
                <a:ext cx="871585"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𝑌</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4" name="文本框 23">
                <a:extLst>
                  <a:ext uri="{FF2B5EF4-FFF2-40B4-BE49-F238E27FC236}">
                    <a16:creationId xmlns:a16="http://schemas.microsoft.com/office/drawing/2014/main" id="{AFDF62CC-D995-9BBB-B25F-554EF70AC192}"/>
                  </a:ext>
                </a:extLst>
              </p:cNvPr>
              <p:cNvSpPr txBox="1">
                <a:spLocks noRot="1" noChangeAspect="1" noMove="1" noResize="1" noEditPoints="1" noAdjustHandles="1" noChangeArrowheads="1" noChangeShapeType="1" noTextEdit="1"/>
              </p:cNvSpPr>
              <p:nvPr/>
            </p:nvSpPr>
            <p:spPr>
              <a:xfrm>
                <a:off x="3436715" y="5581407"/>
                <a:ext cx="871585" cy="553998"/>
              </a:xfrm>
              <a:prstGeom prst="rect">
                <a:avLst/>
              </a:prstGeom>
              <a:blipFill>
                <a:blip r:embed="rId4"/>
                <a:stretch>
                  <a:fillRect/>
                </a:stretch>
              </a:blipFill>
            </p:spPr>
            <p:txBody>
              <a:bodyPr/>
              <a:lstStyle/>
              <a:p>
                <a:r>
                  <a:rPr lang="zh-CN" altLang="en-US">
                    <a:noFill/>
                  </a:rPr>
                  <a:t> </a:t>
                </a:r>
              </a:p>
            </p:txBody>
          </p:sp>
        </mc:Fallback>
      </mc:AlternateContent>
      <p:sp>
        <p:nvSpPr>
          <p:cNvPr id="25" name="上箭头 24">
            <a:extLst>
              <a:ext uri="{FF2B5EF4-FFF2-40B4-BE49-F238E27FC236}">
                <a16:creationId xmlns:a16="http://schemas.microsoft.com/office/drawing/2014/main" id="{6B4DB815-D1CF-A55A-94C8-397773C8D774}"/>
              </a:ext>
            </a:extLst>
          </p:cNvPr>
          <p:cNvSpPr/>
          <p:nvPr/>
        </p:nvSpPr>
        <p:spPr>
          <a:xfrm>
            <a:off x="3759417" y="4769853"/>
            <a:ext cx="197853" cy="122462"/>
          </a:xfrm>
          <a:prstGeom prst="up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6" name="下箭头 25">
            <a:extLst>
              <a:ext uri="{FF2B5EF4-FFF2-40B4-BE49-F238E27FC236}">
                <a16:creationId xmlns:a16="http://schemas.microsoft.com/office/drawing/2014/main" id="{C15BD6C0-D04D-164B-97D0-FD6698F98071}"/>
              </a:ext>
            </a:extLst>
          </p:cNvPr>
          <p:cNvSpPr/>
          <p:nvPr/>
        </p:nvSpPr>
        <p:spPr>
          <a:xfrm>
            <a:off x="3764248" y="5626000"/>
            <a:ext cx="188191" cy="117263"/>
          </a:xfrm>
          <a:prstGeom prst="down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7F0107E-DB53-A90F-0D93-BF7DA0F9A23E}"/>
                  </a:ext>
                </a:extLst>
              </p:cNvPr>
              <p:cNvSpPr txBox="1"/>
              <p:nvPr/>
            </p:nvSpPr>
            <p:spPr>
              <a:xfrm>
                <a:off x="2659396" y="6135405"/>
                <a:ext cx="8143320" cy="499560"/>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有了</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定义域和</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𝑌</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值域，表格是映射关系，构成了</a:t>
                </a:r>
                <a:r>
                  <a:rPr kumimoji="1" lang="zh-CN" altLang="en-US" sz="2000" b="1" dirty="0">
                    <a:solidFill>
                      <a:schemeClr val="bg1"/>
                    </a:solidFill>
                    <a:latin typeface="Microsoft YaHei" panose="020B0503020204020204" pitchFamily="34" charset="-122"/>
                    <a:ea typeface="Microsoft YaHei" panose="020B0503020204020204" pitchFamily="34" charset="-122"/>
                  </a:rPr>
                  <a:t>函数（</a:t>
                </a:r>
                <a:r>
                  <a:rPr kumimoji="1" lang="en-US" altLang="zh-CN" sz="2000" b="1" dirty="0">
                    <a:solidFill>
                      <a:schemeClr val="bg1"/>
                    </a:solidFill>
                    <a:latin typeface="Microsoft YaHei" panose="020B0503020204020204" pitchFamily="34" charset="-122"/>
                    <a:ea typeface="Microsoft YaHei" panose="020B0503020204020204" pitchFamily="34" charset="-122"/>
                  </a:rPr>
                  <a:t>Function</a:t>
                </a:r>
                <a:r>
                  <a:rPr kumimoji="1" lang="zh-CN" altLang="en-US" sz="2000" b="1" dirty="0">
                    <a:solidFill>
                      <a:schemeClr val="bg1"/>
                    </a:solidFill>
                    <a:latin typeface="Microsoft YaHei" panose="020B0503020204020204" pitchFamily="34" charset="-122"/>
                    <a:ea typeface="Microsoft YaHei" panose="020B0503020204020204" pitchFamily="34" charset="-122"/>
                  </a:rPr>
                  <a:t>）</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77F0107E-DB53-A90F-0D93-BF7DA0F9A23E}"/>
                  </a:ext>
                </a:extLst>
              </p:cNvPr>
              <p:cNvSpPr txBox="1">
                <a:spLocks noRot="1" noChangeAspect="1" noMove="1" noResize="1" noEditPoints="1" noAdjustHandles="1" noChangeArrowheads="1" noChangeShapeType="1" noTextEdit="1"/>
              </p:cNvSpPr>
              <p:nvPr/>
            </p:nvSpPr>
            <p:spPr>
              <a:xfrm>
                <a:off x="2659396" y="6135405"/>
                <a:ext cx="8143320" cy="499560"/>
              </a:xfrm>
              <a:prstGeom prst="rect">
                <a:avLst/>
              </a:prstGeom>
              <a:blipFill>
                <a:blip r:embed="rId5"/>
                <a:stretch>
                  <a:fillRect l="-623" b="-195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2063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7FDD4-D619-1B70-3AF2-34A3C6CC80CD}"/>
              </a:ext>
            </a:extLst>
          </p:cNvPr>
          <p:cNvSpPr>
            <a:spLocks noGrp="1"/>
          </p:cNvSpPr>
          <p:nvPr>
            <p:ph type="title"/>
          </p:nvPr>
        </p:nvSpPr>
        <p:spPr/>
        <p:txBody>
          <a:bodyPr/>
          <a:lstStyle/>
          <a:p>
            <a:r>
              <a:rPr kumimoji="1" lang="en-US" altLang="zh-CN" dirty="0"/>
              <a:t>AI</a:t>
            </a:r>
            <a:r>
              <a:rPr kumimoji="1" lang="zh-CN" altLang="en-US" dirty="0"/>
              <a:t>中的数学</a:t>
            </a:r>
          </a:p>
        </p:txBody>
      </p:sp>
      <p:pic>
        <p:nvPicPr>
          <p:cNvPr id="4" name="图形 3">
            <a:extLst>
              <a:ext uri="{FF2B5EF4-FFF2-40B4-BE49-F238E27FC236}">
                <a16:creationId xmlns:a16="http://schemas.microsoft.com/office/drawing/2014/main" id="{7A4049E5-2B9F-0060-6605-B42F780FBC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3318" y="3564157"/>
            <a:ext cx="1917700" cy="1905000"/>
          </a:xfrm>
          <a:prstGeom prst="rect">
            <a:avLst/>
          </a:prstGeom>
        </p:spPr>
      </p:pic>
      <p:pic>
        <p:nvPicPr>
          <p:cNvPr id="6" name="图形 5">
            <a:extLst>
              <a:ext uri="{FF2B5EF4-FFF2-40B4-BE49-F238E27FC236}">
                <a16:creationId xmlns:a16="http://schemas.microsoft.com/office/drawing/2014/main" id="{BDB7CB51-070F-8CBC-28A0-04B4F7AAFB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4672" y="3564157"/>
            <a:ext cx="1905000" cy="1905000"/>
          </a:xfrm>
          <a:prstGeom prst="rect">
            <a:avLst/>
          </a:prstGeom>
        </p:spPr>
      </p:pic>
      <p:pic>
        <p:nvPicPr>
          <p:cNvPr id="10" name="图形 9">
            <a:extLst>
              <a:ext uri="{FF2B5EF4-FFF2-40B4-BE49-F238E27FC236}">
                <a16:creationId xmlns:a16="http://schemas.microsoft.com/office/drawing/2014/main" id="{45424AE0-D257-6736-FD53-BD96470818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9545" y="3564157"/>
            <a:ext cx="1905000" cy="1905000"/>
          </a:xfrm>
          <a:prstGeom prst="rect">
            <a:avLst/>
          </a:prstGeom>
        </p:spPr>
      </p:pic>
      <p:sp>
        <p:nvSpPr>
          <p:cNvPr id="12" name="文本框 11">
            <a:extLst>
              <a:ext uri="{FF2B5EF4-FFF2-40B4-BE49-F238E27FC236}">
                <a16:creationId xmlns:a16="http://schemas.microsoft.com/office/drawing/2014/main" id="{84DCF338-6585-8534-EF44-37DD6E78755A}"/>
              </a:ext>
            </a:extLst>
          </p:cNvPr>
          <p:cNvSpPr txBox="1"/>
          <p:nvPr/>
        </p:nvSpPr>
        <p:spPr>
          <a:xfrm>
            <a:off x="1637638" y="5587400"/>
            <a:ext cx="1249060" cy="707886"/>
          </a:xfrm>
          <a:prstGeom prst="rect">
            <a:avLst/>
          </a:prstGeom>
          <a:noFill/>
        </p:spPr>
        <p:txBody>
          <a:bodyPr wrap="none" rtlCol="0">
            <a:spAutoFit/>
          </a:bodyP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rPr>
              <a:t>微积分</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algn="ctr"/>
            <a:r>
              <a:rPr kumimoji="1" lang="en-US" altLang="zh-CN" sz="2000" b="1" dirty="0">
                <a:solidFill>
                  <a:schemeClr val="bg1"/>
                </a:solidFill>
                <a:latin typeface="Microsoft YaHei" panose="020B0503020204020204" pitchFamily="34" charset="-122"/>
                <a:ea typeface="Microsoft YaHei" panose="020B0503020204020204" pitchFamily="34" charset="-122"/>
              </a:rPr>
              <a:t>Calculus</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2B3FA814-FB1D-C5ED-BAF4-C406A8559196}"/>
              </a:ext>
            </a:extLst>
          </p:cNvPr>
          <p:cNvSpPr txBox="1"/>
          <p:nvPr/>
        </p:nvSpPr>
        <p:spPr>
          <a:xfrm>
            <a:off x="5080529" y="5587400"/>
            <a:ext cx="2173287" cy="707886"/>
          </a:xfrm>
          <a:prstGeom prst="rect">
            <a:avLst/>
          </a:prstGeom>
          <a:noFill/>
        </p:spPr>
        <p:txBody>
          <a:bodyPr wrap="none" rtlCol="0">
            <a:spAutoFit/>
          </a:bodyP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rPr>
              <a:t>矩阵分析</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algn="ctr"/>
            <a:r>
              <a:rPr kumimoji="1" lang="en-US" altLang="zh-CN" sz="2000" b="1" dirty="0">
                <a:solidFill>
                  <a:schemeClr val="bg1"/>
                </a:solidFill>
                <a:latin typeface="Microsoft YaHei" panose="020B0503020204020204" pitchFamily="34" charset="-122"/>
                <a:ea typeface="Microsoft YaHei" panose="020B0503020204020204" pitchFamily="34" charset="-122"/>
              </a:rPr>
              <a:t>Matrix Analysis</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A9A18FE4-B0E5-CCAD-FC1C-B46735F7D012}"/>
              </a:ext>
            </a:extLst>
          </p:cNvPr>
          <p:cNvSpPr txBox="1"/>
          <p:nvPr/>
        </p:nvSpPr>
        <p:spPr>
          <a:xfrm>
            <a:off x="8528267" y="5587400"/>
            <a:ext cx="2547557" cy="707886"/>
          </a:xfrm>
          <a:prstGeom prst="rect">
            <a:avLst/>
          </a:prstGeom>
          <a:noFill/>
        </p:spPr>
        <p:txBody>
          <a:bodyPr wrap="none" rtlCol="0">
            <a:spAutoFit/>
          </a:bodyP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rPr>
              <a:t>随机过程</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algn="ctr"/>
            <a:r>
              <a:rPr kumimoji="1" lang="en-US" altLang="zh-CN" sz="2000" b="1" dirty="0">
                <a:solidFill>
                  <a:schemeClr val="bg1"/>
                </a:solidFill>
                <a:latin typeface="Microsoft YaHei" panose="020B0503020204020204" pitchFamily="34" charset="-122"/>
                <a:ea typeface="Microsoft YaHei" panose="020B0503020204020204" pitchFamily="34" charset="-122"/>
              </a:rPr>
              <a:t>Stochastic</a:t>
            </a:r>
            <a:r>
              <a:rPr kumimoji="1" lang="zh-CN" altLang="en-US" sz="2000" b="1" dirty="0">
                <a:solidFill>
                  <a:schemeClr val="bg1"/>
                </a:solidFill>
                <a:latin typeface="Microsoft YaHei" panose="020B0503020204020204" pitchFamily="34" charset="-122"/>
                <a:ea typeface="Microsoft YaHei" panose="020B0503020204020204" pitchFamily="34" charset="-122"/>
              </a:rPr>
              <a:t> </a:t>
            </a:r>
            <a:r>
              <a:rPr kumimoji="1" lang="en-US" altLang="zh-CN" sz="2000" b="1" dirty="0">
                <a:solidFill>
                  <a:schemeClr val="bg1"/>
                </a:solidFill>
                <a:latin typeface="Microsoft YaHei" panose="020B0503020204020204" pitchFamily="34" charset="-122"/>
                <a:ea typeface="Microsoft YaHei" panose="020B0503020204020204" pitchFamily="34" charset="-122"/>
              </a:rPr>
              <a:t>Process</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640AD986-E83D-0524-0A84-A797FAB77322}"/>
              </a:ext>
            </a:extLst>
          </p:cNvPr>
          <p:cNvSpPr txBox="1"/>
          <p:nvPr/>
        </p:nvSpPr>
        <p:spPr>
          <a:xfrm>
            <a:off x="838200" y="1058439"/>
            <a:ext cx="10225876" cy="2461636"/>
          </a:xfrm>
          <a:prstGeom prst="rect">
            <a:avLst/>
          </a:prstGeom>
          <a:noFill/>
        </p:spPr>
        <p:txBody>
          <a:bodyPr wrap="none" rtlCol="0">
            <a:spAutoFit/>
          </a:bodyPr>
          <a:lstStyle/>
          <a:p>
            <a:pPr marL="342900" indent="-342900" algn="l">
              <a:lnSpc>
                <a:spcPct val="20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机器学习和深度学习中总会遇到数学相关的内容，知其然，知其所以然</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20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数学能够帮助更加深入理解模型和相关理论</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20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数学能够帮助促进认识和学习新的模型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20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数学能够明确研究和工程方向，提前做好相关技术积累，为迎接新的技术做好准备</a:t>
            </a:r>
          </a:p>
        </p:txBody>
      </p:sp>
    </p:spTree>
    <p:extLst>
      <p:ext uri="{BB962C8B-B14F-4D97-AF65-F5344CB8AC3E}">
        <p14:creationId xmlns:p14="http://schemas.microsoft.com/office/powerpoint/2010/main" val="4164454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B67B5-0BCC-E3C5-EAD6-76519791796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B2B6971-2E5F-3056-AFED-57A7C0050FC5}"/>
              </a:ext>
            </a:extLst>
          </p:cNvPr>
          <p:cNvSpPr>
            <a:spLocks noGrp="1"/>
          </p:cNvSpPr>
          <p:nvPr>
            <p:ph type="title"/>
          </p:nvPr>
        </p:nvSpPr>
        <p:spPr/>
        <p:txBody>
          <a:bodyPr/>
          <a:lstStyle/>
          <a:p>
            <a:r>
              <a:rPr kumimoji="1" lang="en-US" altLang="zh-CN" dirty="0"/>
              <a:t>Preface</a:t>
            </a:r>
            <a:r>
              <a:rPr kumimoji="1" lang="zh-CN" altLang="en-US" dirty="0"/>
              <a:t> </a:t>
            </a:r>
            <a:r>
              <a:rPr kumimoji="1" lang="en-US" altLang="zh-CN" dirty="0"/>
              <a:t>–</a:t>
            </a:r>
            <a:r>
              <a:rPr kumimoji="1" lang="zh-CN" altLang="en-US" dirty="0"/>
              <a:t> </a:t>
            </a:r>
            <a:r>
              <a:rPr kumimoji="1" lang="en-US" altLang="zh-CN" dirty="0"/>
              <a:t>Random Variable </a:t>
            </a:r>
            <a:endParaRPr kumimoji="1" lang="zh-CN" altLang="en-US" dirty="0"/>
          </a:p>
        </p:txBody>
      </p:sp>
      <p:sp>
        <p:nvSpPr>
          <p:cNvPr id="5" name="文本框 4">
            <a:extLst>
              <a:ext uri="{FF2B5EF4-FFF2-40B4-BE49-F238E27FC236}">
                <a16:creationId xmlns:a16="http://schemas.microsoft.com/office/drawing/2014/main" id="{58DC789A-0357-5405-5CDD-2BFC0A4EC835}"/>
              </a:ext>
            </a:extLst>
          </p:cNvPr>
          <p:cNvSpPr txBox="1"/>
          <p:nvPr/>
        </p:nvSpPr>
        <p:spPr>
          <a:xfrm>
            <a:off x="882595" y="1582310"/>
            <a:ext cx="5052281" cy="499560"/>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什么是随机变量（</a:t>
            </a:r>
            <a:r>
              <a:rPr kumimoji="1" lang="en-US" altLang="zh-CN" sz="2000" dirty="0">
                <a:solidFill>
                  <a:schemeClr val="bg1"/>
                </a:solidFill>
                <a:latin typeface="Microsoft YaHei" panose="020B0503020204020204" pitchFamily="34" charset="-122"/>
                <a:ea typeface="Microsoft YaHei" panose="020B0503020204020204" pitchFamily="34" charset="-122"/>
              </a:rPr>
              <a:t>Random Variable</a:t>
            </a:r>
            <a:r>
              <a:rPr kumimoji="1" lang="zh-CN" altLang="en-US" sz="2000" dirty="0">
                <a:solidFill>
                  <a:schemeClr val="bg1"/>
                </a:solidFill>
                <a:latin typeface="Microsoft YaHei" panose="020B0503020204020204" pitchFamily="34" charset="-122"/>
                <a:ea typeface="Microsoft YaHei" panose="020B0503020204020204" pitchFamily="34" charset="-122"/>
              </a:rPr>
              <a:t>）</a:t>
            </a:r>
            <a:r>
              <a:rPr kumimoji="1" lang="en-US" altLang="zh-CN" sz="2000" dirty="0">
                <a:solidFill>
                  <a:schemeClr val="bg1"/>
                </a:solidFill>
                <a:latin typeface="Microsoft YaHei" panose="020B0503020204020204" pitchFamily="34" charset="-122"/>
                <a:ea typeface="Microsoft YaHei" panose="020B0503020204020204" pitchFamily="34" charset="-122"/>
              </a:rPr>
              <a:t>?</a:t>
            </a:r>
          </a:p>
        </p:txBody>
      </p:sp>
      <p:pic>
        <p:nvPicPr>
          <p:cNvPr id="2050" name="Picture 2" descr="骰子六赌博- Pixabay上的免费照片- Pixabay">
            <a:extLst>
              <a:ext uri="{FF2B5EF4-FFF2-40B4-BE49-F238E27FC236}">
                <a16:creationId xmlns:a16="http://schemas.microsoft.com/office/drawing/2014/main" id="{752B59CE-DCE6-623A-C8A0-7E5B7E9A3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716" y="2660088"/>
            <a:ext cx="3302000" cy="2463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表格 20">
            <a:extLst>
              <a:ext uri="{FF2B5EF4-FFF2-40B4-BE49-F238E27FC236}">
                <a16:creationId xmlns:a16="http://schemas.microsoft.com/office/drawing/2014/main" id="{5DC1AE73-D35D-30FA-6D96-C2816363C215}"/>
              </a:ext>
            </a:extLst>
          </p:cNvPr>
          <p:cNvGraphicFramePr>
            <a:graphicFrameLocks noGrp="1"/>
          </p:cNvGraphicFramePr>
          <p:nvPr>
            <p:extLst>
              <p:ext uri="{D42A27DB-BD31-4B8C-83A1-F6EECF244321}">
                <p14:modId xmlns:p14="http://schemas.microsoft.com/office/powerpoint/2010/main" val="1736342251"/>
              </p:ext>
            </p:extLst>
          </p:nvPr>
        </p:nvGraphicFramePr>
        <p:xfrm>
          <a:off x="882595" y="2803633"/>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378190008"/>
                    </a:ext>
                  </a:extLst>
                </a:gridCol>
                <a:gridCol w="1354667">
                  <a:extLst>
                    <a:ext uri="{9D8B030D-6E8A-4147-A177-3AD203B41FA5}">
                      <a16:colId xmlns:a16="http://schemas.microsoft.com/office/drawing/2014/main" val="1319971583"/>
                    </a:ext>
                  </a:extLst>
                </a:gridCol>
                <a:gridCol w="1354667">
                  <a:extLst>
                    <a:ext uri="{9D8B030D-6E8A-4147-A177-3AD203B41FA5}">
                      <a16:colId xmlns:a16="http://schemas.microsoft.com/office/drawing/2014/main" val="443376532"/>
                    </a:ext>
                  </a:extLst>
                </a:gridCol>
                <a:gridCol w="1354667">
                  <a:extLst>
                    <a:ext uri="{9D8B030D-6E8A-4147-A177-3AD203B41FA5}">
                      <a16:colId xmlns:a16="http://schemas.microsoft.com/office/drawing/2014/main" val="2860663290"/>
                    </a:ext>
                  </a:extLst>
                </a:gridCol>
                <a:gridCol w="1354667">
                  <a:extLst>
                    <a:ext uri="{9D8B030D-6E8A-4147-A177-3AD203B41FA5}">
                      <a16:colId xmlns:a16="http://schemas.microsoft.com/office/drawing/2014/main" val="3318767192"/>
                    </a:ext>
                  </a:extLst>
                </a:gridCol>
                <a:gridCol w="1354667">
                  <a:extLst>
                    <a:ext uri="{9D8B030D-6E8A-4147-A177-3AD203B41FA5}">
                      <a16:colId xmlns:a16="http://schemas.microsoft.com/office/drawing/2014/main" val="218159514"/>
                    </a:ext>
                  </a:extLst>
                </a:gridCol>
              </a:tblGrid>
              <a:tr h="370840">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1</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2</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3</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4</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5</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6</a:t>
                      </a:r>
                      <a:r>
                        <a:rPr lang="zh-CN" altLang="en-US" dirty="0">
                          <a:solidFill>
                            <a:schemeClr val="bg1"/>
                          </a:solidFill>
                          <a:latin typeface="Microsoft YaHei" panose="020B0503020204020204" pitchFamily="34" charset="-122"/>
                          <a:ea typeface="Microsoft YaHei" panose="020B0503020204020204" pitchFamily="34" charset="-122"/>
                        </a:rPr>
                        <a:t>点朝上</a:t>
                      </a:r>
                    </a:p>
                  </a:txBody>
                  <a:tcPr>
                    <a:noFill/>
                  </a:tcPr>
                </a:tc>
                <a:extLst>
                  <a:ext uri="{0D108BD9-81ED-4DB2-BD59-A6C34878D82A}">
                    <a16:rowId xmlns:a16="http://schemas.microsoft.com/office/drawing/2014/main" val="1453045565"/>
                  </a:ext>
                </a:extLst>
              </a:tr>
              <a:tr h="370840">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10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20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30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40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50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60</a:t>
                      </a:r>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988949007"/>
                  </a:ext>
                </a:extLst>
              </a:tr>
            </a:tbl>
          </a:graphicData>
        </a:graphic>
      </p:graphicFrame>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5269257-593F-6EE5-5242-FFAC6BDE0BE0}"/>
                  </a:ext>
                </a:extLst>
              </p:cNvPr>
              <p:cNvSpPr txBox="1"/>
              <p:nvPr/>
            </p:nvSpPr>
            <p:spPr>
              <a:xfrm>
                <a:off x="882595" y="2206163"/>
                <a:ext cx="878189"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3" name="文本框 22">
                <a:extLst>
                  <a:ext uri="{FF2B5EF4-FFF2-40B4-BE49-F238E27FC236}">
                    <a16:creationId xmlns:a16="http://schemas.microsoft.com/office/drawing/2014/main" id="{35269257-593F-6EE5-5242-FFAC6BDE0BE0}"/>
                  </a:ext>
                </a:extLst>
              </p:cNvPr>
              <p:cNvSpPr txBox="1">
                <a:spLocks noRot="1" noChangeAspect="1" noMove="1" noResize="1" noEditPoints="1" noAdjustHandles="1" noChangeArrowheads="1" noChangeShapeType="1" noTextEdit="1"/>
              </p:cNvSpPr>
              <p:nvPr/>
            </p:nvSpPr>
            <p:spPr>
              <a:xfrm>
                <a:off x="882595" y="2206163"/>
                <a:ext cx="878189" cy="5539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99D05BD-9B0E-DC18-824B-F90798B5A6DD}"/>
                  </a:ext>
                </a:extLst>
              </p:cNvPr>
              <p:cNvSpPr txBox="1"/>
              <p:nvPr/>
            </p:nvSpPr>
            <p:spPr>
              <a:xfrm>
                <a:off x="882595" y="3492725"/>
                <a:ext cx="871585"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𝑌</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4" name="文本框 23">
                <a:extLst>
                  <a:ext uri="{FF2B5EF4-FFF2-40B4-BE49-F238E27FC236}">
                    <a16:creationId xmlns:a16="http://schemas.microsoft.com/office/drawing/2014/main" id="{B99D05BD-9B0E-DC18-824B-F90798B5A6DD}"/>
                  </a:ext>
                </a:extLst>
              </p:cNvPr>
              <p:cNvSpPr txBox="1">
                <a:spLocks noRot="1" noChangeAspect="1" noMove="1" noResize="1" noEditPoints="1" noAdjustHandles="1" noChangeArrowheads="1" noChangeShapeType="1" noTextEdit="1"/>
              </p:cNvSpPr>
              <p:nvPr/>
            </p:nvSpPr>
            <p:spPr>
              <a:xfrm>
                <a:off x="882595" y="3492725"/>
                <a:ext cx="871585" cy="553998"/>
              </a:xfrm>
              <a:prstGeom prst="rect">
                <a:avLst/>
              </a:prstGeom>
              <a:blipFill>
                <a:blip r:embed="rId4"/>
                <a:stretch>
                  <a:fillRect/>
                </a:stretch>
              </a:blipFill>
            </p:spPr>
            <p:txBody>
              <a:bodyPr/>
              <a:lstStyle/>
              <a:p>
                <a:r>
                  <a:rPr lang="zh-CN" altLang="en-US">
                    <a:noFill/>
                  </a:rPr>
                  <a:t> </a:t>
                </a:r>
              </a:p>
            </p:txBody>
          </p:sp>
        </mc:Fallback>
      </mc:AlternateContent>
      <p:sp>
        <p:nvSpPr>
          <p:cNvPr id="25" name="上箭头 24">
            <a:extLst>
              <a:ext uri="{FF2B5EF4-FFF2-40B4-BE49-F238E27FC236}">
                <a16:creationId xmlns:a16="http://schemas.microsoft.com/office/drawing/2014/main" id="{2BE25E8E-7AD1-D890-D6C9-7007D1922D8A}"/>
              </a:ext>
            </a:extLst>
          </p:cNvPr>
          <p:cNvSpPr/>
          <p:nvPr/>
        </p:nvSpPr>
        <p:spPr>
          <a:xfrm>
            <a:off x="1205297" y="2681171"/>
            <a:ext cx="197853" cy="122462"/>
          </a:xfrm>
          <a:prstGeom prst="up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6" name="下箭头 25">
            <a:extLst>
              <a:ext uri="{FF2B5EF4-FFF2-40B4-BE49-F238E27FC236}">
                <a16:creationId xmlns:a16="http://schemas.microsoft.com/office/drawing/2014/main" id="{8D1F9B44-256D-3E51-C83A-CEAC267D255E}"/>
              </a:ext>
            </a:extLst>
          </p:cNvPr>
          <p:cNvSpPr/>
          <p:nvPr/>
        </p:nvSpPr>
        <p:spPr>
          <a:xfrm>
            <a:off x="1210128" y="3537318"/>
            <a:ext cx="188191" cy="117263"/>
          </a:xfrm>
          <a:prstGeom prst="down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7975009-2527-B54E-33CF-D7A3A2A97FCF}"/>
                  </a:ext>
                </a:extLst>
              </p:cNvPr>
              <p:cNvSpPr txBox="1"/>
              <p:nvPr/>
            </p:nvSpPr>
            <p:spPr>
              <a:xfrm>
                <a:off x="882595" y="4234405"/>
                <a:ext cx="8143320" cy="1884555"/>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有了</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𝑋</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定义域和</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𝑌</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值域，表格是映射关系，构成了</a:t>
                </a:r>
                <a:r>
                  <a:rPr kumimoji="1" lang="zh-CN" altLang="en-US" sz="2000" b="1" dirty="0">
                    <a:solidFill>
                      <a:schemeClr val="bg1"/>
                    </a:solidFill>
                    <a:latin typeface="Microsoft YaHei" panose="020B0503020204020204" pitchFamily="34" charset="-122"/>
                    <a:ea typeface="Microsoft YaHei" panose="020B0503020204020204" pitchFamily="34" charset="-122"/>
                  </a:rPr>
                  <a:t>函数（</a:t>
                </a:r>
                <a:r>
                  <a:rPr kumimoji="1" lang="en-US" altLang="zh-CN" sz="2000" b="1" dirty="0">
                    <a:solidFill>
                      <a:schemeClr val="bg1"/>
                    </a:solidFill>
                    <a:latin typeface="Microsoft YaHei" panose="020B0503020204020204" pitchFamily="34" charset="-122"/>
                    <a:ea typeface="Microsoft YaHei" panose="020B0503020204020204" pitchFamily="34" charset="-122"/>
                  </a:rPr>
                  <a:t>Function</a:t>
                </a:r>
                <a:r>
                  <a:rPr kumimoji="1" lang="zh-CN" altLang="en-US" sz="2000" b="1" dirty="0">
                    <a:solidFill>
                      <a:schemeClr val="bg1"/>
                    </a:solidFill>
                    <a:latin typeface="Microsoft YaHei" panose="020B0503020204020204" pitchFamily="34" charset="-122"/>
                    <a:ea typeface="Microsoft YaHei" panose="020B0503020204020204" pitchFamily="34" charset="-122"/>
                  </a:rPr>
                  <a:t>）</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这个函数就叫做</a:t>
                </a:r>
                <a:r>
                  <a:rPr kumimoji="1" lang="zh-CN" altLang="en-US" sz="2000" b="1" dirty="0">
                    <a:solidFill>
                      <a:schemeClr val="bg1"/>
                    </a:solidFill>
                    <a:latin typeface="Microsoft YaHei" panose="020B0503020204020204" pitchFamily="34" charset="-122"/>
                    <a:ea typeface="Microsoft YaHei" panose="020B0503020204020204" pitchFamily="34" charset="-122"/>
                  </a:rPr>
                  <a:t>随机变量（</a:t>
                </a:r>
                <a:r>
                  <a:rPr kumimoji="1" lang="en-US" altLang="zh-CN" sz="2000" b="1" dirty="0">
                    <a:solidFill>
                      <a:schemeClr val="bg1"/>
                    </a:solidFill>
                    <a:latin typeface="Microsoft YaHei" panose="020B0503020204020204" pitchFamily="34" charset="-122"/>
                    <a:ea typeface="Microsoft YaHei" panose="020B0503020204020204" pitchFamily="34" charset="-122"/>
                  </a:rPr>
                  <a:t>Random Variable</a:t>
                </a:r>
                <a:r>
                  <a:rPr kumimoji="1" lang="zh-CN" altLang="en-US" sz="2000" b="1" dirty="0">
                    <a:solidFill>
                      <a:schemeClr val="bg1"/>
                    </a:solidFill>
                    <a:latin typeface="Microsoft YaHei" panose="020B0503020204020204" pitchFamily="34" charset="-122"/>
                    <a:ea typeface="Microsoft YaHei" panose="020B0503020204020204" pitchFamily="34" charset="-122"/>
                  </a:rPr>
                  <a:t>）</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b="1" dirty="0">
                    <a:solidFill>
                      <a:schemeClr val="accent5"/>
                    </a:solidFill>
                    <a:latin typeface="Microsoft YaHei" panose="020B0503020204020204" pitchFamily="34" charset="-122"/>
                    <a:ea typeface="Microsoft YaHei" panose="020B0503020204020204" pitchFamily="34" charset="-122"/>
                  </a:rPr>
                  <a:t>强调：</a:t>
                </a:r>
                <a:r>
                  <a:rPr kumimoji="1" lang="zh-CN" altLang="en-US" sz="2000" b="1" u="sng" dirty="0">
                    <a:solidFill>
                      <a:schemeClr val="accent5"/>
                    </a:solidFill>
                    <a:latin typeface="Microsoft YaHei" panose="020B0503020204020204" pitchFamily="34" charset="-122"/>
                    <a:ea typeface="Microsoft YaHei" panose="020B0503020204020204" pitchFamily="34" charset="-122"/>
                  </a:rPr>
                  <a:t>随机变量</a:t>
                </a:r>
                <a:r>
                  <a:rPr kumimoji="1" lang="zh-CN" altLang="en-US" sz="2000" b="1" dirty="0">
                    <a:solidFill>
                      <a:schemeClr val="accent5"/>
                    </a:solidFill>
                    <a:latin typeface="Microsoft YaHei" panose="020B0503020204020204" pitchFamily="34" charset="-122"/>
                    <a:ea typeface="Microsoft YaHei" panose="020B0503020204020204" pitchFamily="34" charset="-122"/>
                  </a:rPr>
                  <a:t>是一个</a:t>
                </a:r>
                <a:r>
                  <a:rPr kumimoji="1" lang="zh-CN" altLang="en-US" sz="2000" b="1" u="sng" dirty="0">
                    <a:solidFill>
                      <a:schemeClr val="accent5"/>
                    </a:solidFill>
                    <a:latin typeface="Microsoft YaHei" panose="020B0503020204020204" pitchFamily="34" charset="-122"/>
                    <a:ea typeface="Microsoft YaHei" panose="020B0503020204020204" pitchFamily="34" charset="-122"/>
                  </a:rPr>
                  <a:t>函数</a:t>
                </a:r>
                <a:endParaRPr kumimoji="1" lang="en-US" altLang="zh-CN" sz="2000" b="1" u="sng" dirty="0">
                  <a:solidFill>
                    <a:schemeClr val="accent5"/>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随机变量通常使用加粗的英文字母表示，比如</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67975009-2527-B54E-33CF-D7A3A2A97FCF}"/>
                  </a:ext>
                </a:extLst>
              </p:cNvPr>
              <p:cNvSpPr txBox="1">
                <a:spLocks noRot="1" noChangeAspect="1" noMove="1" noResize="1" noEditPoints="1" noAdjustHandles="1" noChangeArrowheads="1" noChangeShapeType="1" noTextEdit="1"/>
              </p:cNvSpPr>
              <p:nvPr/>
            </p:nvSpPr>
            <p:spPr>
              <a:xfrm>
                <a:off x="882595" y="4234405"/>
                <a:ext cx="8143320" cy="1884555"/>
              </a:xfrm>
              <a:prstGeom prst="rect">
                <a:avLst/>
              </a:prstGeom>
              <a:blipFill>
                <a:blip r:embed="rId5"/>
                <a:stretch>
                  <a:fillRect l="-623" b="-53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8915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E8270-B0F1-F46D-06BB-A102DABA366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F981AF5-58AC-5707-B66C-E26B1D01F53F}"/>
              </a:ext>
            </a:extLst>
          </p:cNvPr>
          <p:cNvSpPr>
            <a:spLocks noGrp="1"/>
          </p:cNvSpPr>
          <p:nvPr>
            <p:ph type="title"/>
          </p:nvPr>
        </p:nvSpPr>
        <p:spPr/>
        <p:txBody>
          <a:bodyPr/>
          <a:lstStyle/>
          <a:p>
            <a:r>
              <a:rPr kumimoji="1" lang="en-US" altLang="zh-CN" dirty="0"/>
              <a:t>Preface</a:t>
            </a:r>
            <a:r>
              <a:rPr kumimoji="1" lang="zh-CN" altLang="en-US" dirty="0"/>
              <a:t> </a:t>
            </a:r>
            <a:r>
              <a:rPr kumimoji="1" lang="en-US" altLang="zh-CN" dirty="0"/>
              <a:t>–</a:t>
            </a:r>
            <a:r>
              <a:rPr kumimoji="1" lang="zh-CN" altLang="en-US" dirty="0"/>
              <a:t> </a:t>
            </a:r>
            <a:r>
              <a:rPr kumimoji="1" lang="en-US" altLang="zh-CN" dirty="0"/>
              <a:t>Random Variable </a:t>
            </a:r>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301BA41-9025-9A4A-4155-6E853BE8FC22}"/>
                  </a:ext>
                </a:extLst>
              </p:cNvPr>
              <p:cNvSpPr txBox="1"/>
              <p:nvPr/>
            </p:nvSpPr>
            <p:spPr>
              <a:xfrm>
                <a:off x="882595" y="1582310"/>
                <a:ext cx="10687364" cy="4708981"/>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什么是随机变量（</a:t>
                </a:r>
                <a:r>
                  <a:rPr kumimoji="1" lang="en-US" altLang="zh-CN" sz="2000" dirty="0">
                    <a:solidFill>
                      <a:schemeClr val="bg1"/>
                    </a:solidFill>
                    <a:latin typeface="Microsoft YaHei" panose="020B0503020204020204" pitchFamily="34" charset="-122"/>
                    <a:ea typeface="Microsoft YaHei" panose="020B0503020204020204" pitchFamily="34" charset="-122"/>
                  </a:rPr>
                  <a:t>Random Variable</a:t>
                </a:r>
                <a:r>
                  <a:rPr kumimoji="1" lang="zh-CN" altLang="en-US" sz="2000" dirty="0">
                    <a:solidFill>
                      <a:schemeClr val="bg1"/>
                    </a:solidFill>
                    <a:latin typeface="Microsoft YaHei" panose="020B0503020204020204" pitchFamily="34" charset="-122"/>
                    <a:ea typeface="Microsoft YaHei" panose="020B0503020204020204" pitchFamily="34" charset="-122"/>
                  </a:rPr>
                  <a:t>）</a:t>
                </a:r>
                <a:r>
                  <a:rPr kumimoji="1" lang="en-US" altLang="zh-CN" sz="2000" dirty="0">
                    <a:solidFill>
                      <a:schemeClr val="bg1"/>
                    </a:solidFill>
                    <a:latin typeface="Microsoft YaHei" panose="020B0503020204020204" pitchFamily="34" charset="-122"/>
                    <a:ea typeface="Microsoft YaHei" panose="020B0503020204020204" pitchFamily="34" charset="-122"/>
                  </a:rPr>
                  <a:t>?</a:t>
                </a:r>
              </a:p>
              <a:p>
                <a:pPr marL="342900" indent="-342900" algn="l">
                  <a:lnSpc>
                    <a:spcPct val="150000"/>
                  </a:lnSpc>
                  <a:buFont typeface="Wingdings" pitchFamily="2" charset="2"/>
                  <a:buChar char="l"/>
                </a:pPr>
                <a:r>
                  <a:rPr kumimoji="1" lang="zh-CN" altLang="en-US" sz="2000" b="1" dirty="0">
                    <a:solidFill>
                      <a:schemeClr val="bg1"/>
                    </a:solidFill>
                    <a:latin typeface="Microsoft YaHei" panose="020B0503020204020204" pitchFamily="34" charset="-122"/>
                    <a:ea typeface="Microsoft YaHei" panose="020B0503020204020204" pitchFamily="34" charset="-122"/>
                  </a:rPr>
                  <a:t>随机变量（</a:t>
                </a:r>
                <a:r>
                  <a:rPr kumimoji="1" lang="en-US" altLang="zh-CN" sz="2000" b="1" dirty="0">
                    <a:solidFill>
                      <a:schemeClr val="bg1"/>
                    </a:solidFill>
                    <a:latin typeface="Microsoft YaHei" panose="020B0503020204020204" pitchFamily="34" charset="-122"/>
                    <a:ea typeface="Microsoft YaHei" panose="020B0503020204020204" pitchFamily="34" charset="-122"/>
                  </a:rPr>
                  <a:t>Random Variable</a:t>
                </a:r>
                <a:r>
                  <a:rPr kumimoji="1" lang="zh-CN" altLang="en-US" sz="2000" b="1" dirty="0">
                    <a:solidFill>
                      <a:schemeClr val="bg1"/>
                    </a:solidFill>
                    <a:latin typeface="Microsoft YaHei" panose="020B0503020204020204" pitchFamily="34" charset="-122"/>
                    <a:ea typeface="Microsoft YaHei" panose="020B0503020204020204" pitchFamily="34" charset="-122"/>
                  </a:rPr>
                  <a:t>）</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b="1" dirty="0">
                    <a:solidFill>
                      <a:schemeClr val="accent5"/>
                    </a:solidFill>
                    <a:latin typeface="Microsoft YaHei" panose="020B0503020204020204" pitchFamily="34" charset="-122"/>
                    <a:ea typeface="Microsoft YaHei" panose="020B0503020204020204" pitchFamily="34" charset="-122"/>
                  </a:rPr>
                  <a:t>强调：</a:t>
                </a:r>
                <a:r>
                  <a:rPr kumimoji="1" lang="zh-CN" altLang="en-US" sz="2000" b="1" u="sng" dirty="0">
                    <a:solidFill>
                      <a:schemeClr val="accent5"/>
                    </a:solidFill>
                    <a:latin typeface="Microsoft YaHei" panose="020B0503020204020204" pitchFamily="34" charset="-122"/>
                    <a:ea typeface="Microsoft YaHei" panose="020B0503020204020204" pitchFamily="34" charset="-122"/>
                  </a:rPr>
                  <a:t>随机变量</a:t>
                </a:r>
                <a:r>
                  <a:rPr kumimoji="1" lang="zh-CN" altLang="en-US" sz="2000" b="1" dirty="0">
                    <a:solidFill>
                      <a:schemeClr val="accent5"/>
                    </a:solidFill>
                    <a:latin typeface="Microsoft YaHei" panose="020B0503020204020204" pitchFamily="34" charset="-122"/>
                    <a:ea typeface="Microsoft YaHei" panose="020B0503020204020204" pitchFamily="34" charset="-122"/>
                  </a:rPr>
                  <a:t>是一个</a:t>
                </a:r>
                <a:r>
                  <a:rPr kumimoji="1" lang="zh-CN" altLang="en-US" sz="2000" b="1" u="sng" dirty="0">
                    <a:solidFill>
                      <a:srgbClr val="0070C0"/>
                    </a:solidFill>
                    <a:highlight>
                      <a:srgbClr val="00FFFF"/>
                    </a:highlight>
                    <a:latin typeface="Microsoft YaHei" panose="020B0503020204020204" pitchFamily="34" charset="-122"/>
                    <a:ea typeface="Microsoft YaHei" panose="020B0503020204020204" pitchFamily="34" charset="-122"/>
                  </a:rPr>
                  <a:t>函数</a:t>
                </a:r>
                <a:endParaRPr kumimoji="1" lang="en-US" altLang="zh-CN" sz="2000" b="1" u="sng" dirty="0">
                  <a:solidFill>
                    <a:srgbClr val="0070C0"/>
                  </a:solidFill>
                  <a:highlight>
                    <a:srgbClr val="00FFFF"/>
                  </a:highligh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随机变量通常使用加粗的英文字母表示，比如</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常用的记号：</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ℝ</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ℝ</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这个表示的结果是一个事件（</a:t>
                </a:r>
                <a:r>
                  <a:rPr kumimoji="1" lang="zh-CN" altLang="en-US" sz="2000" b="1" dirty="0">
                    <a:solidFill>
                      <a:schemeClr val="bg1"/>
                    </a:solidFill>
                    <a:latin typeface="Microsoft YaHei" panose="020B0503020204020204" pitchFamily="34" charset="-122"/>
                    <a:ea typeface="Microsoft YaHei" panose="020B0503020204020204" pitchFamily="34" charset="-122"/>
                  </a:rPr>
                  <a:t>事件是样本集合）</a:t>
                </a:r>
                <a:r>
                  <a:rPr kumimoji="1" lang="zh-CN" altLang="en-US" sz="2000" dirty="0">
                    <a:solidFill>
                      <a:schemeClr val="bg1"/>
                    </a:solidFill>
                    <a:latin typeface="Microsoft YaHei" panose="020B0503020204020204" pitchFamily="34" charset="-122"/>
                    <a:ea typeface="Microsoft YaHei" panose="020B0503020204020204" pitchFamily="34" charset="-122"/>
                  </a:rPr>
                  <a:t>，即</a:t>
                </a:r>
                <a14:m>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𝜉</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r>
                          <a:rPr kumimoji="1" lang="en-US" altLang="zh-CN" sz="2000" b="0" i="0"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x</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，简单记作如此。</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在书本中，通常会加上小括号，在后续计算概率的时候，会经常看到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7301BA41-9025-9A4A-4155-6E853BE8FC22}"/>
                  </a:ext>
                </a:extLst>
              </p:cNvPr>
              <p:cNvSpPr txBox="1">
                <a:spLocks noRot="1" noChangeAspect="1" noMove="1" noResize="1" noEditPoints="1" noAdjustHandles="1" noChangeArrowheads="1" noChangeShapeType="1" noTextEdit="1"/>
              </p:cNvSpPr>
              <p:nvPr/>
            </p:nvSpPr>
            <p:spPr>
              <a:xfrm>
                <a:off x="882595" y="1582310"/>
                <a:ext cx="10687364" cy="4708981"/>
              </a:xfrm>
              <a:prstGeom prst="rect">
                <a:avLst/>
              </a:prstGeom>
              <a:blipFill>
                <a:blip r:embed="rId2"/>
                <a:stretch>
                  <a:fillRect l="-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ABD89D7-A8D1-5871-4165-B6CD678536B7}"/>
                  </a:ext>
                </a:extLst>
              </p:cNvPr>
              <p:cNvSpPr/>
              <p:nvPr/>
            </p:nvSpPr>
            <p:spPr>
              <a:xfrm>
                <a:off x="8565502" y="2873829"/>
                <a:ext cx="3153747" cy="179147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itchFamily="2" charset="2"/>
                  <a:buChar char="l"/>
                </a:pPr>
                <a14:m>
                  <m:oMath xmlns:m="http://schemas.openxmlformats.org/officeDocument/2006/math">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𝑥</m:t>
                        </m:r>
                      </m:e>
                      <m:sub>
                        <m:r>
                          <a:rPr kumimoji="1" lang="en-US" altLang="zh-CN" sz="2000" b="0" i="1" smtClean="0">
                            <a:latin typeface="Cambria Math" panose="02040503050406030204" pitchFamily="18" charset="0"/>
                            <a:ea typeface="Microsoft YaHei" panose="020B0503020204020204" pitchFamily="34" charset="-122"/>
                          </a:rPr>
                          <m:t>1</m:t>
                        </m:r>
                      </m:sub>
                    </m:sSub>
                    <m:r>
                      <a:rPr kumimoji="1" lang="en-US" altLang="zh-CN" sz="2000" b="0" i="1" smtClean="0">
                        <a:latin typeface="Cambria Math" panose="02040503050406030204" pitchFamily="18" charset="0"/>
                        <a:ea typeface="Microsoft YaHei" panose="020B0503020204020204" pitchFamily="34" charset="-122"/>
                      </a:rPr>
                      <m:t>&lt;</m:t>
                    </m:r>
                    <m:r>
                      <a:rPr kumimoji="1" lang="en-US" altLang="zh-CN" sz="2000" b="1" i="1" smtClean="0">
                        <a:latin typeface="Cambria Math" panose="02040503050406030204" pitchFamily="18" charset="0"/>
                        <a:ea typeface="Microsoft YaHei" panose="020B0503020204020204" pitchFamily="34" charset="-122"/>
                      </a:rPr>
                      <m:t>𝑿</m:t>
                    </m:r>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𝑥</m:t>
                        </m:r>
                      </m:e>
                      <m:sub>
                        <m:r>
                          <a:rPr kumimoji="1" lang="en-US" altLang="zh-CN" sz="2000" b="0" i="1" smtClean="0">
                            <a:latin typeface="Cambria Math" panose="02040503050406030204" pitchFamily="18" charset="0"/>
                            <a:ea typeface="Microsoft YaHei" panose="020B0503020204020204" pitchFamily="34" charset="-122"/>
                          </a:rPr>
                          <m:t>2</m:t>
                        </m:r>
                      </m:sub>
                    </m:sSub>
                  </m:oMath>
                </a14:m>
                <a:endParaRPr kumimoji="1"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14:m>
                  <m:oMath xmlns:m="http://schemas.openxmlformats.org/officeDocument/2006/math">
                    <m:r>
                      <a:rPr kumimoji="1" lang="en-US" altLang="zh-CN" sz="2000" b="1" i="1" smtClean="0">
                        <a:latin typeface="Cambria Math" panose="02040503050406030204" pitchFamily="18" charset="0"/>
                        <a:ea typeface="Microsoft YaHei" panose="020B0503020204020204" pitchFamily="34" charset="-122"/>
                      </a:rPr>
                      <m:t>𝑿</m:t>
                    </m:r>
                    <m:r>
                      <a:rPr kumimoji="1" lang="en-US" altLang="zh-CN" sz="2000" b="0" i="1" smtClean="0">
                        <a:latin typeface="Cambria Math" panose="02040503050406030204" pitchFamily="18" charset="0"/>
                        <a:ea typeface="Microsoft YaHei" panose="020B0503020204020204" pitchFamily="34" charset="-122"/>
                      </a:rPr>
                      <m:t>=</m:t>
                    </m:r>
                    <m:r>
                      <a:rPr kumimoji="1" lang="en-US" altLang="zh-CN" sz="2000" b="0" i="1" smtClean="0">
                        <a:latin typeface="Cambria Math" panose="02040503050406030204" pitchFamily="18" charset="0"/>
                        <a:ea typeface="Microsoft YaHei" panose="020B0503020204020204" pitchFamily="34" charset="-122"/>
                      </a:rPr>
                      <m:t>𝑥</m:t>
                    </m:r>
                  </m:oMath>
                </a14:m>
                <a:endParaRPr kumimoji="1" lang="en-US" altLang="zh-CN" sz="2000" b="1"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14:m>
                  <m:oMath xmlns:m="http://schemas.openxmlformats.org/officeDocument/2006/math">
                    <m:r>
                      <a:rPr kumimoji="1" lang="en-US" altLang="zh-CN" sz="2000" b="1" i="1" smtClean="0">
                        <a:latin typeface="Cambria Math" panose="02040503050406030204" pitchFamily="18" charset="0"/>
                        <a:ea typeface="Microsoft YaHei" panose="020B0503020204020204" pitchFamily="34" charset="-122"/>
                      </a:rPr>
                      <m:t>𝑿</m:t>
                    </m:r>
                    <m:r>
                      <a:rPr kumimoji="1" lang="en-US" altLang="zh-CN" sz="2000" b="0" i="1" smtClean="0">
                        <a:latin typeface="Cambria Math" panose="02040503050406030204" pitchFamily="18" charset="0"/>
                        <a:ea typeface="Microsoft YaHei" panose="020B0503020204020204" pitchFamily="34" charset="-122"/>
                      </a:rPr>
                      <m:t>∈</m:t>
                    </m:r>
                    <m:r>
                      <a:rPr kumimoji="1" lang="en-US" altLang="zh-CN" sz="2000" b="0" i="1" smtClean="0">
                        <a:latin typeface="Cambria Math" panose="02040503050406030204" pitchFamily="18" charset="0"/>
                        <a:ea typeface="Microsoft YaHei" panose="020B0503020204020204" pitchFamily="34" charset="-122"/>
                      </a:rPr>
                      <m:t>ℝ</m:t>
                    </m:r>
                  </m:oMath>
                </a14:m>
                <a:endParaRPr kumimoji="1" lang="zh-CN" altLang="en-US" sz="2000" b="1" dirty="0" err="1">
                  <a:latin typeface="Microsoft YaHei" panose="020B0503020204020204" pitchFamily="34" charset="-122"/>
                  <a:ea typeface="Microsoft YaHei" panose="020B0503020204020204" pitchFamily="34" charset="-122"/>
                </a:endParaRPr>
              </a:p>
            </p:txBody>
          </p:sp>
        </mc:Choice>
        <mc:Fallback xmlns="">
          <p:sp>
            <p:nvSpPr>
              <p:cNvPr id="3" name="矩形 2">
                <a:extLst>
                  <a:ext uri="{FF2B5EF4-FFF2-40B4-BE49-F238E27FC236}">
                    <a16:creationId xmlns:a16="http://schemas.microsoft.com/office/drawing/2014/main" id="{6ABD89D7-A8D1-5871-4165-B6CD678536B7}"/>
                  </a:ext>
                </a:extLst>
              </p:cNvPr>
              <p:cNvSpPr>
                <a:spLocks noRot="1" noChangeAspect="1" noMove="1" noResize="1" noEditPoints="1" noAdjustHandles="1" noChangeArrowheads="1" noChangeShapeType="1" noTextEdit="1"/>
              </p:cNvSpPr>
              <p:nvPr/>
            </p:nvSpPr>
            <p:spPr>
              <a:xfrm>
                <a:off x="8565502" y="2873829"/>
                <a:ext cx="3153747" cy="1791477"/>
              </a:xfrm>
              <a:prstGeom prst="rect">
                <a:avLst/>
              </a:prstGeom>
              <a:blipFill>
                <a:blip r:embed="rId3"/>
                <a:stretch>
                  <a:fillRect l="-1195"/>
                </a:stretch>
              </a:blipFill>
              <a:ln>
                <a:solidFill>
                  <a:schemeClr val="bg1"/>
                </a:solidFill>
              </a:ln>
            </p:spPr>
            <p:txBody>
              <a:bodyPr/>
              <a:lstStyle/>
              <a:p>
                <a:r>
                  <a:rPr lang="zh-CN" altLang="en-US">
                    <a:noFill/>
                  </a:rPr>
                  <a:t> </a:t>
                </a:r>
              </a:p>
            </p:txBody>
          </p:sp>
        </mc:Fallback>
      </mc:AlternateContent>
    </p:spTree>
    <p:extLst>
      <p:ext uri="{BB962C8B-B14F-4D97-AF65-F5344CB8AC3E}">
        <p14:creationId xmlns:p14="http://schemas.microsoft.com/office/powerpoint/2010/main" val="2991560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C4278-D1F1-C512-7621-81E191EE339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EB85FC9-F3F0-DECB-EF42-F1A8A254AAFD}"/>
              </a:ext>
            </a:extLst>
          </p:cNvPr>
          <p:cNvSpPr>
            <a:spLocks noGrp="1"/>
          </p:cNvSpPr>
          <p:nvPr>
            <p:ph type="title"/>
          </p:nvPr>
        </p:nvSpPr>
        <p:spPr/>
        <p:txBody>
          <a:bodyPr/>
          <a:lstStyle/>
          <a:p>
            <a:r>
              <a:rPr kumimoji="1" lang="en-US" altLang="zh-CN" dirty="0"/>
              <a:t>Preface</a:t>
            </a:r>
            <a:r>
              <a:rPr kumimoji="1" lang="zh-CN" altLang="en-US" dirty="0"/>
              <a:t> </a:t>
            </a:r>
            <a:r>
              <a:rPr kumimoji="1" lang="en-US" altLang="zh-CN" dirty="0"/>
              <a:t>–</a:t>
            </a:r>
            <a:r>
              <a:rPr kumimoji="1" lang="zh-CN" altLang="en-US" dirty="0"/>
              <a:t> </a:t>
            </a:r>
            <a:r>
              <a:rPr kumimoji="1" lang="en-US" altLang="zh-CN" dirty="0"/>
              <a:t>Probability Space </a:t>
            </a:r>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0E43D06-B9C0-9B44-97DE-DE7083A06FFE}"/>
                  </a:ext>
                </a:extLst>
              </p:cNvPr>
              <p:cNvSpPr txBox="1"/>
              <p:nvPr/>
            </p:nvSpPr>
            <p:spPr>
              <a:xfrm>
                <a:off x="882595" y="1582310"/>
                <a:ext cx="10687364" cy="5127301"/>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b="1" dirty="0">
                    <a:solidFill>
                      <a:schemeClr val="bg1"/>
                    </a:solidFill>
                    <a:latin typeface="Microsoft YaHei" panose="020B0503020204020204" pitchFamily="34" charset="-122"/>
                    <a:ea typeface="Microsoft YaHei" panose="020B0503020204020204" pitchFamily="34" charset="-122"/>
                  </a:rPr>
                  <a:t>样本空间（</a:t>
                </a:r>
                <a:r>
                  <a:rPr kumimoji="1" lang="en-US" altLang="zh-CN" sz="2000" b="1" dirty="0">
                    <a:solidFill>
                      <a:schemeClr val="bg1"/>
                    </a:solidFill>
                    <a:latin typeface="Microsoft YaHei" panose="020B0503020204020204" pitchFamily="34" charset="-122"/>
                    <a:ea typeface="Microsoft YaHei" panose="020B0503020204020204" pitchFamily="34" charset="-122"/>
                  </a:rPr>
                  <a:t>Sample Space</a:t>
                </a:r>
                <a:r>
                  <a:rPr kumimoji="1" lang="zh-CN" altLang="en-US" sz="2000" b="1" dirty="0">
                    <a:solidFill>
                      <a:schemeClr val="bg1"/>
                    </a:solidFill>
                    <a:latin typeface="Microsoft YaHei" panose="020B0503020204020204" pitchFamily="34" charset="-122"/>
                    <a:ea typeface="Microsoft YaHei" panose="020B0503020204020204" pitchFamily="34" charset="-122"/>
                  </a:rPr>
                  <a:t>）和概率空间（</a:t>
                </a:r>
                <a:r>
                  <a:rPr kumimoji="1" lang="en-US" altLang="zh-CN" sz="2000" b="1" dirty="0">
                    <a:solidFill>
                      <a:schemeClr val="bg1"/>
                    </a:solidFill>
                    <a:latin typeface="Microsoft YaHei" panose="020B0503020204020204" pitchFamily="34" charset="-122"/>
                    <a:ea typeface="Microsoft YaHei" panose="020B0503020204020204" pitchFamily="34" charset="-122"/>
                  </a:rPr>
                  <a:t>Probability Space</a:t>
                </a:r>
                <a:r>
                  <a:rPr kumimoji="1" lang="zh-CN" altLang="en-US" sz="2000" b="1" dirty="0">
                    <a:solidFill>
                      <a:schemeClr val="bg1"/>
                    </a:solidFill>
                    <a:latin typeface="Microsoft YaHei" panose="020B0503020204020204" pitchFamily="34" charset="-122"/>
                    <a:ea typeface="Microsoft YaHei" panose="020B0503020204020204" pitchFamily="34" charset="-122"/>
                  </a:rPr>
                  <a:t>）</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样本空间：样本空间是比较好理解的，就是所有实验得到的结果组成的一个集合，通常用</a:t>
                </a:r>
                <a14:m>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表示，里面的元素也是上文提到的</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𝜉</m:t>
                    </m:r>
                  </m:oMath>
                </a14:m>
                <a:r>
                  <a:rPr kumimoji="1" lang="zh-CN" altLang="e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或者很多地方使用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𝜔</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表示</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概率空间：概率空间是一个三元组：</a:t>
                </a:r>
                <a14:m>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就是样本空间</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是一个</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𝜎</m:t>
                    </m:r>
                  </m:oMath>
                </a14:m>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代数，它是一个集合，集合的元素是事件，即集合的元素是样本空间的子集，进而也就是说</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是样本空间的幂集的非空子集：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e>
                        <m:sup>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sup>
                      </m:sSup>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样本空间必须在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中，即</a:t>
                </a:r>
                <a14:m>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有“负元”，即若</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，那么一定有</a:t>
                </a:r>
                <a14:m>
                  <m:oMath xmlns:m="http://schemas.openxmlformats.org/officeDocument/2006/math">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acc>
                    <m:r>
                      <a:rPr kumimoji="1" lang="en-US" altLang="zh-CN" sz="2000" b="1" i="1" dirty="0" smtClean="0">
                        <a:solidFill>
                          <a:schemeClr val="bg1"/>
                        </a:solidFill>
                        <a:latin typeface="Cambria Math" panose="02040503050406030204" pitchFamily="18" charset="0"/>
                        <a:ea typeface="Microsoft YaHei" panose="020B0503020204020204" pitchFamily="34" charset="-122"/>
                      </a:rPr>
                      <m:t>∈</m:t>
                    </m:r>
                    <m:r>
                      <a:rPr kumimoji="1" lang="en-US" altLang="zh-CN" sz="2000" b="1" i="1" dirty="0" smtClean="0">
                        <a:solidFill>
                          <a:schemeClr val="bg1"/>
                        </a:solidFill>
                        <a:latin typeface="Cambria Math" panose="02040503050406030204" pitchFamily="18" charset="0"/>
                        <a:ea typeface="Microsoft YaHei" panose="020B0503020204020204" pitchFamily="34" charset="-122"/>
                      </a:rPr>
                      <m:t>ℱ</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可数且封闭，若</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，则</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50E43D06-B9C0-9B44-97DE-DE7083A06FFE}"/>
                  </a:ext>
                </a:extLst>
              </p:cNvPr>
              <p:cNvSpPr txBox="1">
                <a:spLocks noRot="1" noChangeAspect="1" noMove="1" noResize="1" noEditPoints="1" noAdjustHandles="1" noChangeArrowheads="1" noChangeShapeType="1" noTextEdit="1"/>
              </p:cNvSpPr>
              <p:nvPr/>
            </p:nvSpPr>
            <p:spPr>
              <a:xfrm>
                <a:off x="882595" y="1582310"/>
                <a:ext cx="10687364" cy="5127301"/>
              </a:xfrm>
              <a:prstGeom prst="rect">
                <a:avLst/>
              </a:prstGeom>
              <a:blipFill>
                <a:blip r:embed="rId2"/>
                <a:stretch>
                  <a:fillRect l="-474" r="-2966" b="-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7282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509E3-AA02-A6FA-B58E-B1765CF7711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B474AE3-99FA-2B79-D9B7-D95CAB212EE1}"/>
              </a:ext>
            </a:extLst>
          </p:cNvPr>
          <p:cNvSpPr>
            <a:spLocks noGrp="1"/>
          </p:cNvSpPr>
          <p:nvPr>
            <p:ph type="title"/>
          </p:nvPr>
        </p:nvSpPr>
        <p:spPr/>
        <p:txBody>
          <a:bodyPr/>
          <a:lstStyle/>
          <a:p>
            <a:r>
              <a:rPr kumimoji="1" lang="en-US" altLang="zh-CN" dirty="0"/>
              <a:t>Preface</a:t>
            </a:r>
            <a:r>
              <a:rPr kumimoji="1" lang="zh-CN" altLang="en-US" dirty="0"/>
              <a:t> </a:t>
            </a:r>
            <a:r>
              <a:rPr kumimoji="1" lang="en-US" altLang="zh-CN" dirty="0"/>
              <a:t>–</a:t>
            </a:r>
            <a:r>
              <a:rPr kumimoji="1" lang="zh-CN" altLang="en-US" dirty="0"/>
              <a:t> </a:t>
            </a:r>
            <a:r>
              <a:rPr kumimoji="1" lang="en-US" altLang="zh-CN" dirty="0"/>
              <a:t>Probability Space </a:t>
            </a:r>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482B069-EA9C-8C21-E5E3-EC6CD1ADD61D}"/>
                  </a:ext>
                </a:extLst>
              </p:cNvPr>
              <p:cNvSpPr txBox="1"/>
              <p:nvPr/>
            </p:nvSpPr>
            <p:spPr>
              <a:xfrm>
                <a:off x="882595" y="1582310"/>
                <a:ext cx="10687364" cy="5164362"/>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b="1" dirty="0">
                    <a:solidFill>
                      <a:schemeClr val="bg1"/>
                    </a:solidFill>
                    <a:latin typeface="Microsoft YaHei" panose="020B0503020204020204" pitchFamily="34" charset="-122"/>
                    <a:ea typeface="Microsoft YaHei" panose="020B0503020204020204" pitchFamily="34" charset="-122"/>
                  </a:rPr>
                  <a:t>样本空间（</a:t>
                </a:r>
                <a:r>
                  <a:rPr kumimoji="1" lang="en-US" altLang="zh-CN" sz="2000" b="1" dirty="0">
                    <a:solidFill>
                      <a:schemeClr val="bg1"/>
                    </a:solidFill>
                    <a:latin typeface="Microsoft YaHei" panose="020B0503020204020204" pitchFamily="34" charset="-122"/>
                    <a:ea typeface="Microsoft YaHei" panose="020B0503020204020204" pitchFamily="34" charset="-122"/>
                  </a:rPr>
                  <a:t>Sample Space</a:t>
                </a:r>
                <a:r>
                  <a:rPr kumimoji="1" lang="zh-CN" altLang="en-US" sz="2000" b="1" dirty="0">
                    <a:solidFill>
                      <a:schemeClr val="bg1"/>
                    </a:solidFill>
                    <a:latin typeface="Microsoft YaHei" panose="020B0503020204020204" pitchFamily="34" charset="-122"/>
                    <a:ea typeface="Microsoft YaHei" panose="020B0503020204020204" pitchFamily="34" charset="-122"/>
                  </a:rPr>
                  <a:t>）和概率空间（</a:t>
                </a:r>
                <a:r>
                  <a:rPr kumimoji="1" lang="en-US" altLang="zh-CN" sz="2000" b="1" dirty="0">
                    <a:solidFill>
                      <a:schemeClr val="bg1"/>
                    </a:solidFill>
                    <a:latin typeface="Microsoft YaHei" panose="020B0503020204020204" pitchFamily="34" charset="-122"/>
                    <a:ea typeface="Microsoft YaHei" panose="020B0503020204020204" pitchFamily="34" charset="-122"/>
                  </a:rPr>
                  <a:t>Probability Space</a:t>
                </a:r>
                <a:r>
                  <a:rPr kumimoji="1" lang="zh-CN" altLang="en-US" sz="2000" b="1" dirty="0">
                    <a:solidFill>
                      <a:schemeClr val="bg1"/>
                    </a:solidFill>
                    <a:latin typeface="Microsoft YaHei" panose="020B0503020204020204" pitchFamily="34" charset="-122"/>
                    <a:ea typeface="Microsoft YaHei" panose="020B0503020204020204" pitchFamily="34" charset="-122"/>
                  </a:rPr>
                  <a:t>）</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概率空间：概率空间是一个三元组：</a:t>
                </a:r>
                <a14:m>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就是样本空间</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是一个</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𝜎</m:t>
                    </m:r>
                  </m:oMath>
                </a14:m>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代数，它是一个集合，集合的元素是事件，即集合的元素是样本空间的子集，进而也就是说</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是样本空间的幂集的非空子集：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e>
                        <m:sup>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sup>
                      </m:sSup>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样本空间必须在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中，即</a:t>
                </a:r>
                <a14:m>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有“负元”，即若</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，那么一定有</a:t>
                </a:r>
                <a14:m>
                  <m:oMath xmlns:m="http://schemas.openxmlformats.org/officeDocument/2006/math">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acc>
                    <m:r>
                      <a:rPr kumimoji="1" lang="en-US" altLang="zh-CN" sz="2000" b="1" i="1" dirty="0" smtClean="0">
                        <a:solidFill>
                          <a:schemeClr val="bg1"/>
                        </a:solidFill>
                        <a:latin typeface="Cambria Math" panose="02040503050406030204" pitchFamily="18" charset="0"/>
                        <a:ea typeface="Microsoft YaHei" panose="020B0503020204020204" pitchFamily="34" charset="-122"/>
                      </a:rPr>
                      <m:t>∈</m:t>
                    </m:r>
                    <m:r>
                      <a:rPr kumimoji="1" lang="en-US" altLang="zh-CN" sz="2000" b="1" i="1" dirty="0" smtClean="0">
                        <a:solidFill>
                          <a:schemeClr val="bg1"/>
                        </a:solidFill>
                        <a:latin typeface="Cambria Math" panose="02040503050406030204" pitchFamily="18" charset="0"/>
                        <a:ea typeface="Microsoft YaHei" panose="020B0503020204020204" pitchFamily="34" charset="-122"/>
                      </a:rPr>
                      <m:t>ℱ</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可数且封闭，若</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，则</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2">
                  <a:lnSpc>
                    <a:spcPct val="150000"/>
                  </a:lnSpc>
                </a:pPr>
                <a14:m>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构成了可测空间</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概率测度</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，是一个函数，即</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ℝ</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，并且满足可数可加性</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8482B069-EA9C-8C21-E5E3-EC6CD1ADD61D}"/>
                  </a:ext>
                </a:extLst>
              </p:cNvPr>
              <p:cNvSpPr txBox="1">
                <a:spLocks noRot="1" noChangeAspect="1" noMove="1" noResize="1" noEditPoints="1" noAdjustHandles="1" noChangeArrowheads="1" noChangeShapeType="1" noTextEdit="1"/>
              </p:cNvSpPr>
              <p:nvPr/>
            </p:nvSpPr>
            <p:spPr>
              <a:xfrm>
                <a:off x="882595" y="1582310"/>
                <a:ext cx="10687364" cy="5164362"/>
              </a:xfrm>
              <a:prstGeom prst="rect">
                <a:avLst/>
              </a:prstGeom>
              <a:blipFill>
                <a:blip r:embed="rId2"/>
                <a:stretch>
                  <a:fillRect l="-474" r="-2966" b="-12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253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6F6A2-D8DE-E336-81F1-364C41371AC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D93D6AC-758F-39B4-0D2E-AC4FA409DFD5}"/>
              </a:ext>
            </a:extLst>
          </p:cNvPr>
          <p:cNvSpPr>
            <a:spLocks noGrp="1"/>
          </p:cNvSpPr>
          <p:nvPr>
            <p:ph type="title"/>
          </p:nvPr>
        </p:nvSpPr>
        <p:spPr/>
        <p:txBody>
          <a:bodyPr/>
          <a:lstStyle/>
          <a:p>
            <a:r>
              <a:rPr kumimoji="1" lang="en-US" altLang="zh-CN" dirty="0"/>
              <a:t>Preface</a:t>
            </a:r>
            <a:r>
              <a:rPr kumimoji="1" lang="zh-CN" altLang="en-US" dirty="0"/>
              <a:t> </a:t>
            </a:r>
            <a:r>
              <a:rPr kumimoji="1" lang="en-US" altLang="zh-CN" dirty="0"/>
              <a:t>–</a:t>
            </a:r>
            <a:r>
              <a:rPr kumimoji="1" lang="zh-CN" altLang="en-US" dirty="0"/>
              <a:t> </a:t>
            </a:r>
            <a:r>
              <a:rPr kumimoji="1" lang="en-US" altLang="zh-CN" dirty="0"/>
              <a:t>Probability Space </a:t>
            </a:r>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C0BE6C5-9395-36D7-1323-68DBA5F50725}"/>
                  </a:ext>
                </a:extLst>
              </p:cNvPr>
              <p:cNvSpPr txBox="1"/>
              <p:nvPr/>
            </p:nvSpPr>
            <p:spPr>
              <a:xfrm>
                <a:off x="882595" y="1582310"/>
                <a:ext cx="10687364" cy="4574394"/>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b="1" dirty="0">
                    <a:solidFill>
                      <a:schemeClr val="bg1"/>
                    </a:solidFill>
                    <a:latin typeface="Microsoft YaHei" panose="020B0503020204020204" pitchFamily="34" charset="-122"/>
                    <a:ea typeface="Microsoft YaHei" panose="020B0503020204020204" pitchFamily="34" charset="-122"/>
                  </a:rPr>
                  <a:t>样本空间（</a:t>
                </a:r>
                <a:r>
                  <a:rPr kumimoji="1" lang="en-US" altLang="zh-CN" sz="2000" b="1" dirty="0">
                    <a:solidFill>
                      <a:schemeClr val="bg1"/>
                    </a:solidFill>
                    <a:latin typeface="Microsoft YaHei" panose="020B0503020204020204" pitchFamily="34" charset="-122"/>
                    <a:ea typeface="Microsoft YaHei" panose="020B0503020204020204" pitchFamily="34" charset="-122"/>
                  </a:rPr>
                  <a:t>Sample Space</a:t>
                </a:r>
                <a:r>
                  <a:rPr kumimoji="1" lang="zh-CN" altLang="en-US" sz="2000" b="1" dirty="0">
                    <a:solidFill>
                      <a:schemeClr val="bg1"/>
                    </a:solidFill>
                    <a:latin typeface="Microsoft YaHei" panose="020B0503020204020204" pitchFamily="34" charset="-122"/>
                    <a:ea typeface="Microsoft YaHei" panose="020B0503020204020204" pitchFamily="34" charset="-122"/>
                  </a:rPr>
                  <a:t>）和概率空间（</a:t>
                </a:r>
                <a:r>
                  <a:rPr kumimoji="1" lang="en-US" altLang="zh-CN" sz="2000" b="1" dirty="0">
                    <a:solidFill>
                      <a:schemeClr val="bg1"/>
                    </a:solidFill>
                    <a:latin typeface="Microsoft YaHei" panose="020B0503020204020204" pitchFamily="34" charset="-122"/>
                    <a:ea typeface="Microsoft YaHei" panose="020B0503020204020204" pitchFamily="34" charset="-122"/>
                  </a:rPr>
                  <a:t>Probability Space</a:t>
                </a:r>
                <a:r>
                  <a:rPr kumimoji="1" lang="zh-CN" altLang="en-US" sz="2000" b="1" dirty="0">
                    <a:solidFill>
                      <a:schemeClr val="bg1"/>
                    </a:solidFill>
                    <a:latin typeface="Microsoft YaHei" panose="020B0503020204020204" pitchFamily="34" charset="-122"/>
                    <a:ea typeface="Microsoft YaHei" panose="020B0503020204020204" pitchFamily="34" charset="-122"/>
                  </a:rPr>
                  <a:t>）</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概率空间：概率空间是一个三元组：</a:t>
                </a:r>
                <a14:m>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就是样本空间</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ℱ</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是一个</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𝜎</m:t>
                    </m:r>
                  </m:oMath>
                </a14:m>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代数，它是一个集合，集合的元素是事件，即集合的元素是样本空间的子集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概率测度</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，是一个函数，即</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ℱ</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ℝ</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，并且满足可数可加性，若将样本空间进行划分，即</a:t>
                </a:r>
                <a14:m>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sup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e>
                    </m:nary>
                  </m:oMath>
                </a14:m>
                <a:r>
                  <a:rPr kumimoji="1" lang="zh-CN" altLang="en-US" sz="2000" dirty="0">
                    <a:solidFill>
                      <a:schemeClr val="bg1"/>
                    </a:solidFill>
                    <a:latin typeface="Microsoft YaHei" panose="020B0503020204020204" pitchFamily="34" charset="-122"/>
                    <a:ea typeface="Microsoft YaHei" panose="020B0503020204020204" pitchFamily="34" charset="-122"/>
                  </a:rPr>
                  <a:t>，且</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，都有</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d>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全概率为</a:t>
                </a:r>
                <a:r>
                  <a:rPr kumimoji="1" lang="en-US" altLang="zh-CN" sz="2000" dirty="0">
                    <a:solidFill>
                      <a:schemeClr val="bg1"/>
                    </a:solidFill>
                    <a:latin typeface="Microsoft YaHei" panose="020B0503020204020204" pitchFamily="34" charset="-122"/>
                    <a:ea typeface="Microsoft YaHei" panose="020B0503020204020204" pitchFamily="34" charset="-122"/>
                  </a:rPr>
                  <a:t>1</a:t>
                </a:r>
                <a:r>
                  <a:rPr kumimoji="1" lang="zh-CN" altLang="en-US" sz="2000" dirty="0">
                    <a:solidFill>
                      <a:schemeClr val="bg1"/>
                    </a:solidFill>
                    <a:latin typeface="Microsoft YaHei" panose="020B0503020204020204" pitchFamily="34" charset="-122"/>
                    <a:ea typeface="Microsoft YaHei" panose="020B0503020204020204" pitchFamily="34" charset="-122"/>
                  </a:rPr>
                  <a:t>，即</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9C0BE6C5-9395-36D7-1323-68DBA5F50725}"/>
                  </a:ext>
                </a:extLst>
              </p:cNvPr>
              <p:cNvSpPr txBox="1">
                <a:spLocks noRot="1" noChangeAspect="1" noMove="1" noResize="1" noEditPoints="1" noAdjustHandles="1" noChangeArrowheads="1" noChangeShapeType="1" noTextEdit="1"/>
              </p:cNvSpPr>
              <p:nvPr/>
            </p:nvSpPr>
            <p:spPr>
              <a:xfrm>
                <a:off x="882595" y="1582310"/>
                <a:ext cx="10687364" cy="4574394"/>
              </a:xfrm>
              <a:prstGeom prst="rect">
                <a:avLst/>
              </a:prstGeom>
              <a:blipFill>
                <a:blip r:embed="rId2"/>
                <a:stretch>
                  <a:fillRect l="-474" r="-2966" b="-241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3098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33837-841E-6D91-89C2-C164BF770F6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8B69423-1BB9-E442-4D0A-F6219F3047AC}"/>
              </a:ext>
            </a:extLst>
          </p:cNvPr>
          <p:cNvSpPr>
            <a:spLocks noGrp="1"/>
          </p:cNvSpPr>
          <p:nvPr>
            <p:ph type="title"/>
          </p:nvPr>
        </p:nvSpPr>
        <p:spPr/>
        <p:txBody>
          <a:bodyPr/>
          <a:lstStyle/>
          <a:p>
            <a:r>
              <a:rPr kumimoji="1" lang="en-US" altLang="zh-CN" dirty="0"/>
              <a:t>Preface</a:t>
            </a:r>
            <a:r>
              <a:rPr kumimoji="1" lang="zh-CN" altLang="en-US" dirty="0"/>
              <a:t> </a:t>
            </a:r>
            <a:r>
              <a:rPr kumimoji="1" lang="en-US" altLang="zh-CN" dirty="0"/>
              <a:t>–</a:t>
            </a:r>
            <a:r>
              <a:rPr kumimoji="1" lang="zh-CN" altLang="en-US" dirty="0"/>
              <a:t> </a:t>
            </a:r>
            <a:r>
              <a:rPr kumimoji="1" lang="en-US" altLang="zh-CN" dirty="0"/>
              <a:t>Distribution</a:t>
            </a:r>
            <a:endParaRPr kumimoji="1" lang="zh-CN" altLang="en-US" dirty="0"/>
          </a:p>
        </p:txBody>
      </p:sp>
      <p:sp>
        <p:nvSpPr>
          <p:cNvPr id="5" name="文本框 4">
            <a:extLst>
              <a:ext uri="{FF2B5EF4-FFF2-40B4-BE49-F238E27FC236}">
                <a16:creationId xmlns:a16="http://schemas.microsoft.com/office/drawing/2014/main" id="{7B171FB6-B67F-0656-FFD4-B9C1A2C929AC}"/>
              </a:ext>
            </a:extLst>
          </p:cNvPr>
          <p:cNvSpPr txBox="1"/>
          <p:nvPr/>
        </p:nvSpPr>
        <p:spPr>
          <a:xfrm>
            <a:off x="882595" y="1582310"/>
            <a:ext cx="10687364" cy="96122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b="1" dirty="0">
                <a:solidFill>
                  <a:schemeClr val="bg1"/>
                </a:solidFill>
                <a:latin typeface="Microsoft YaHei" panose="020B0503020204020204" pitchFamily="34" charset="-122"/>
                <a:ea typeface="Microsoft YaHei" panose="020B0503020204020204" pitchFamily="34" charset="-122"/>
              </a:rPr>
              <a:t>概率分布函数（</a:t>
            </a:r>
            <a:r>
              <a:rPr kumimoji="1" lang="en-US" altLang="zh-CN" sz="2000" b="1" dirty="0">
                <a:solidFill>
                  <a:schemeClr val="bg1"/>
                </a:solidFill>
                <a:latin typeface="Microsoft YaHei" panose="020B0503020204020204" pitchFamily="34" charset="-122"/>
                <a:ea typeface="Microsoft YaHei" panose="020B0503020204020204" pitchFamily="34" charset="-122"/>
              </a:rPr>
              <a:t>Probability Distribution</a:t>
            </a:r>
            <a:r>
              <a:rPr kumimoji="1" lang="zh-CN" altLang="en-US" sz="2000" b="1" dirty="0">
                <a:solidFill>
                  <a:schemeClr val="bg1"/>
                </a:solidFill>
                <a:latin typeface="Microsoft YaHei" panose="020B0503020204020204" pitchFamily="34" charset="-122"/>
                <a:ea typeface="Microsoft YaHei" panose="020B0503020204020204" pitchFamily="34" charset="-122"/>
              </a:rPr>
              <a:t>）和概率密度函数（</a:t>
            </a:r>
            <a:r>
              <a:rPr kumimoji="1" lang="en-US" altLang="zh-CN" sz="2000" b="1" dirty="0">
                <a:solidFill>
                  <a:schemeClr val="bg1"/>
                </a:solidFill>
                <a:latin typeface="Microsoft YaHei" panose="020B0503020204020204" pitchFamily="34" charset="-122"/>
                <a:ea typeface="Microsoft YaHei" panose="020B0503020204020204" pitchFamily="34" charset="-122"/>
              </a:rPr>
              <a:t>Probability Density Function, </a:t>
            </a:r>
            <a:r>
              <a:rPr kumimoji="1" lang="en-US" altLang="zh-CN" sz="2000" b="1" dirty="0" err="1">
                <a:solidFill>
                  <a:schemeClr val="bg1"/>
                </a:solidFill>
                <a:latin typeface="Microsoft YaHei" panose="020B0503020204020204" pitchFamily="34" charset="-122"/>
                <a:ea typeface="Microsoft YaHei" panose="020B0503020204020204" pitchFamily="34" charset="-122"/>
              </a:rPr>
              <a:t>p.d.f.</a:t>
            </a:r>
            <a:r>
              <a:rPr kumimoji="1" lang="zh-CN" altLang="en-US" sz="2000" b="1" dirty="0">
                <a:solidFill>
                  <a:schemeClr val="bg1"/>
                </a:solidFill>
                <a:latin typeface="Microsoft YaHei" panose="020B0503020204020204" pitchFamily="34" charset="-122"/>
                <a:ea typeface="Microsoft YaHei" panose="020B0503020204020204" pitchFamily="34" charset="-122"/>
              </a:rPr>
              <a:t>）</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
        <p:nvSpPr>
          <p:cNvPr id="3" name="圆角矩形 2">
            <a:extLst>
              <a:ext uri="{FF2B5EF4-FFF2-40B4-BE49-F238E27FC236}">
                <a16:creationId xmlns:a16="http://schemas.microsoft.com/office/drawing/2014/main" id="{F6F96B6E-68D0-11AE-C5C3-D225D8FBC251}"/>
              </a:ext>
            </a:extLst>
          </p:cNvPr>
          <p:cNvSpPr/>
          <p:nvPr/>
        </p:nvSpPr>
        <p:spPr>
          <a:xfrm>
            <a:off x="447989" y="2924070"/>
            <a:ext cx="5546690" cy="3456633"/>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4" name="圆角矩形 3">
            <a:extLst>
              <a:ext uri="{FF2B5EF4-FFF2-40B4-BE49-F238E27FC236}">
                <a16:creationId xmlns:a16="http://schemas.microsoft.com/office/drawing/2014/main" id="{BFEC15CF-AE07-39B2-72A6-2617B96A31F2}"/>
              </a:ext>
            </a:extLst>
          </p:cNvPr>
          <p:cNvSpPr/>
          <p:nvPr/>
        </p:nvSpPr>
        <p:spPr>
          <a:xfrm>
            <a:off x="6197321" y="2924069"/>
            <a:ext cx="5546690" cy="3456633"/>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6D8B40D2-2EC4-6F98-5BFB-81F7B4E1C8CA}"/>
              </a:ext>
            </a:extLst>
          </p:cNvPr>
          <p:cNvSpPr txBox="1"/>
          <p:nvPr/>
        </p:nvSpPr>
        <p:spPr>
          <a:xfrm>
            <a:off x="2359560" y="2965440"/>
            <a:ext cx="1723549" cy="499560"/>
          </a:xfrm>
          <a:prstGeom prst="rect">
            <a:avLst/>
          </a:prstGeom>
          <a:noFill/>
        </p:spPr>
        <p:txBody>
          <a:bodyPr wrap="none" rtlCol="0">
            <a:spAutoFit/>
          </a:bodyPr>
          <a:lstStyle/>
          <a:p>
            <a:pPr algn="ctr">
              <a:lnSpc>
                <a:spcPct val="150000"/>
              </a:lnSpc>
            </a:pPr>
            <a:r>
              <a:rPr kumimoji="1" lang="zh-CN" altLang="en-US" sz="2000" b="1" dirty="0">
                <a:solidFill>
                  <a:schemeClr val="bg1"/>
                </a:solidFill>
                <a:latin typeface="Microsoft YaHei" panose="020B0503020204020204" pitchFamily="34" charset="-122"/>
                <a:ea typeface="Microsoft YaHei" panose="020B0503020204020204" pitchFamily="34" charset="-122"/>
              </a:rPr>
              <a:t>概率分布函数</a:t>
            </a:r>
          </a:p>
        </p:txBody>
      </p:sp>
      <p:sp>
        <p:nvSpPr>
          <p:cNvPr id="8" name="文本框 7">
            <a:extLst>
              <a:ext uri="{FF2B5EF4-FFF2-40B4-BE49-F238E27FC236}">
                <a16:creationId xmlns:a16="http://schemas.microsoft.com/office/drawing/2014/main" id="{8A0C572D-1BF1-7205-83C4-B90DAE94BBF0}"/>
              </a:ext>
            </a:extLst>
          </p:cNvPr>
          <p:cNvSpPr txBox="1"/>
          <p:nvPr/>
        </p:nvSpPr>
        <p:spPr>
          <a:xfrm>
            <a:off x="8087153" y="2965440"/>
            <a:ext cx="1723549" cy="499560"/>
          </a:xfrm>
          <a:prstGeom prst="rect">
            <a:avLst/>
          </a:prstGeom>
          <a:noFill/>
        </p:spPr>
        <p:txBody>
          <a:bodyPr wrap="none" rtlCol="0">
            <a:spAutoFit/>
          </a:bodyPr>
          <a:lstStyle/>
          <a:p>
            <a:pPr algn="ctr">
              <a:lnSpc>
                <a:spcPct val="150000"/>
              </a:lnSpc>
            </a:pPr>
            <a:r>
              <a:rPr kumimoji="1" lang="zh-CN" altLang="en-US" sz="2000" b="1" dirty="0">
                <a:solidFill>
                  <a:schemeClr val="bg1"/>
                </a:solidFill>
                <a:latin typeface="Microsoft YaHei" panose="020B0503020204020204" pitchFamily="34" charset="-122"/>
                <a:ea typeface="Microsoft YaHei" panose="020B0503020204020204" pitchFamily="34" charset="-122"/>
              </a:rPr>
              <a:t>概率密度函数</a:t>
            </a:r>
          </a:p>
        </p:txBody>
      </p:sp>
      <p:cxnSp>
        <p:nvCxnSpPr>
          <p:cNvPr id="10" name="直线箭头连接符 9">
            <a:extLst>
              <a:ext uri="{FF2B5EF4-FFF2-40B4-BE49-F238E27FC236}">
                <a16:creationId xmlns:a16="http://schemas.microsoft.com/office/drawing/2014/main" id="{31AADC89-8EEE-388D-B8AF-AD0125055CF7}"/>
              </a:ext>
            </a:extLst>
          </p:cNvPr>
          <p:cNvCxnSpPr/>
          <p:nvPr/>
        </p:nvCxnSpPr>
        <p:spPr>
          <a:xfrm>
            <a:off x="1143000" y="5818909"/>
            <a:ext cx="4416136"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0">
            <a:extLst>
              <a:ext uri="{FF2B5EF4-FFF2-40B4-BE49-F238E27FC236}">
                <a16:creationId xmlns:a16="http://schemas.microsoft.com/office/drawing/2014/main" id="{AB1C6D08-A865-0866-1EAB-5D25EC8E101B}"/>
              </a:ext>
            </a:extLst>
          </p:cNvPr>
          <p:cNvCxnSpPr>
            <a:cxnSpLocks/>
          </p:cNvCxnSpPr>
          <p:nvPr/>
        </p:nvCxnSpPr>
        <p:spPr>
          <a:xfrm flipV="1">
            <a:off x="1295400" y="3730336"/>
            <a:ext cx="0" cy="224097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线箭头连接符 13">
            <a:extLst>
              <a:ext uri="{FF2B5EF4-FFF2-40B4-BE49-F238E27FC236}">
                <a16:creationId xmlns:a16="http://schemas.microsoft.com/office/drawing/2014/main" id="{7E9D2743-9E53-8BD0-745E-67026D3E680C}"/>
              </a:ext>
            </a:extLst>
          </p:cNvPr>
          <p:cNvCxnSpPr/>
          <p:nvPr/>
        </p:nvCxnSpPr>
        <p:spPr>
          <a:xfrm>
            <a:off x="6896100" y="5818909"/>
            <a:ext cx="4416136"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2444231B-9368-A60C-2114-8168BF80E367}"/>
              </a:ext>
            </a:extLst>
          </p:cNvPr>
          <p:cNvCxnSpPr>
            <a:cxnSpLocks/>
          </p:cNvCxnSpPr>
          <p:nvPr/>
        </p:nvCxnSpPr>
        <p:spPr>
          <a:xfrm flipV="1">
            <a:off x="7048500" y="3730336"/>
            <a:ext cx="0" cy="224097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33D16519-07A3-B07D-2C81-1E1D43F5E2D2}"/>
              </a:ext>
            </a:extLst>
          </p:cNvPr>
          <p:cNvSpPr txBox="1"/>
          <p:nvPr/>
        </p:nvSpPr>
        <p:spPr>
          <a:xfrm>
            <a:off x="2231319" y="5811584"/>
            <a:ext cx="1980029" cy="499560"/>
          </a:xfrm>
          <a:prstGeom prst="rect">
            <a:avLst/>
          </a:prstGeom>
          <a:noFill/>
        </p:spPr>
        <p:txBody>
          <a:bodyPr wrap="non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随机变量的值域</a:t>
            </a:r>
          </a:p>
        </p:txBody>
      </p:sp>
      <p:sp>
        <p:nvSpPr>
          <p:cNvPr id="17" name="文本框 16">
            <a:extLst>
              <a:ext uri="{FF2B5EF4-FFF2-40B4-BE49-F238E27FC236}">
                <a16:creationId xmlns:a16="http://schemas.microsoft.com/office/drawing/2014/main" id="{5B79E3BE-2BF0-C1DE-4A35-C53A5348234B}"/>
              </a:ext>
            </a:extLst>
          </p:cNvPr>
          <p:cNvSpPr txBox="1"/>
          <p:nvPr/>
        </p:nvSpPr>
        <p:spPr>
          <a:xfrm rot="16200000">
            <a:off x="-643905" y="4343665"/>
            <a:ext cx="2492990" cy="499560"/>
          </a:xfrm>
          <a:prstGeom prst="rect">
            <a:avLst/>
          </a:prstGeom>
          <a:noFill/>
        </p:spPr>
        <p:txBody>
          <a:bodyPr wrap="non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概率测度函数的值域</a:t>
            </a:r>
          </a:p>
        </p:txBody>
      </p:sp>
      <p:sp>
        <p:nvSpPr>
          <p:cNvPr id="18" name="文本框 17">
            <a:extLst>
              <a:ext uri="{FF2B5EF4-FFF2-40B4-BE49-F238E27FC236}">
                <a16:creationId xmlns:a16="http://schemas.microsoft.com/office/drawing/2014/main" id="{AC731A47-E05E-2584-3BC6-9999043E3151}"/>
              </a:ext>
            </a:extLst>
          </p:cNvPr>
          <p:cNvSpPr txBox="1"/>
          <p:nvPr/>
        </p:nvSpPr>
        <p:spPr>
          <a:xfrm>
            <a:off x="1021229" y="5376120"/>
            <a:ext cx="335348" cy="499560"/>
          </a:xfrm>
          <a:prstGeom prst="rect">
            <a:avLst/>
          </a:prstGeom>
          <a:noFill/>
        </p:spPr>
        <p:txBody>
          <a:bodyPr wrap="none" rtlCol="0">
            <a:spAutoFit/>
          </a:bodyPr>
          <a:lstStyle/>
          <a:p>
            <a:pPr algn="l">
              <a:lnSpc>
                <a:spcPct val="150000"/>
              </a:lnSpc>
            </a:pPr>
            <a:r>
              <a:rPr kumimoji="1" lang="en-US" altLang="zh-CN" sz="2000" dirty="0">
                <a:solidFill>
                  <a:schemeClr val="bg1"/>
                </a:solidFill>
                <a:latin typeface="Microsoft YaHei" panose="020B0503020204020204" pitchFamily="34" charset="-122"/>
                <a:ea typeface="Microsoft YaHei" panose="020B0503020204020204" pitchFamily="34" charset="-122"/>
              </a:rPr>
              <a:t>0</a:t>
            </a:r>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DA625D34-E29E-F5B6-3EA7-F07788158882}"/>
              </a:ext>
            </a:extLst>
          </p:cNvPr>
          <p:cNvSpPr txBox="1"/>
          <p:nvPr/>
        </p:nvSpPr>
        <p:spPr>
          <a:xfrm>
            <a:off x="1021289" y="3694596"/>
            <a:ext cx="335348" cy="499560"/>
          </a:xfrm>
          <a:prstGeom prst="rect">
            <a:avLst/>
          </a:prstGeom>
          <a:noFill/>
        </p:spPr>
        <p:txBody>
          <a:bodyPr wrap="none" rtlCol="0">
            <a:spAutoFit/>
          </a:bodyPr>
          <a:lstStyle/>
          <a:p>
            <a:pPr algn="l">
              <a:lnSpc>
                <a:spcPct val="150000"/>
              </a:lnSpc>
            </a:pPr>
            <a:r>
              <a:rPr kumimoji="1" lang="en-US" altLang="zh-CN" sz="2000" dirty="0">
                <a:solidFill>
                  <a:schemeClr val="bg1"/>
                </a:solidFill>
                <a:latin typeface="Microsoft YaHei" panose="020B0503020204020204" pitchFamily="34" charset="-122"/>
                <a:ea typeface="Microsoft YaHei" panose="020B0503020204020204" pitchFamily="34" charset="-122"/>
              </a:rPr>
              <a:t>1</a:t>
            </a:r>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p:cxnSp>
        <p:nvCxnSpPr>
          <p:cNvPr id="21" name="直线连接符 20">
            <a:extLst>
              <a:ext uri="{FF2B5EF4-FFF2-40B4-BE49-F238E27FC236}">
                <a16:creationId xmlns:a16="http://schemas.microsoft.com/office/drawing/2014/main" id="{ED473D3B-8007-EF34-BFFB-3DA55E03C282}"/>
              </a:ext>
            </a:extLst>
          </p:cNvPr>
          <p:cNvCxnSpPr>
            <a:cxnSpLocks/>
          </p:cNvCxnSpPr>
          <p:nvPr/>
        </p:nvCxnSpPr>
        <p:spPr>
          <a:xfrm>
            <a:off x="1301687" y="3944376"/>
            <a:ext cx="4257449"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43AA0A8D-CD42-3273-0EB1-17182EF247B2}"/>
              </a:ext>
            </a:extLst>
          </p:cNvPr>
          <p:cNvSpPr txBox="1"/>
          <p:nvPr/>
        </p:nvSpPr>
        <p:spPr>
          <a:xfrm>
            <a:off x="3635544" y="3874133"/>
            <a:ext cx="2024913" cy="499560"/>
          </a:xfrm>
          <a:prstGeom prst="rect">
            <a:avLst/>
          </a:prstGeom>
          <a:noFill/>
        </p:spPr>
        <p:txBody>
          <a:bodyPr wrap="non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从</a:t>
            </a:r>
            <a:r>
              <a:rPr kumimoji="1" lang="en-US" altLang="zh-CN" sz="2000" dirty="0">
                <a:solidFill>
                  <a:schemeClr val="bg1"/>
                </a:solidFill>
                <a:latin typeface="Microsoft YaHei" panose="020B0503020204020204" pitchFamily="34" charset="-122"/>
                <a:ea typeface="Microsoft YaHei" panose="020B0503020204020204" pitchFamily="34" charset="-122"/>
              </a:rPr>
              <a:t>0</a:t>
            </a:r>
            <a:r>
              <a:rPr kumimoji="1" lang="zh-CN" altLang="en-US" sz="2000" dirty="0">
                <a:solidFill>
                  <a:schemeClr val="bg1"/>
                </a:solidFill>
                <a:latin typeface="Microsoft YaHei" panose="020B0503020204020204" pitchFamily="34" charset="-122"/>
                <a:ea typeface="Microsoft YaHei" panose="020B0503020204020204" pitchFamily="34" charset="-122"/>
              </a:rPr>
              <a:t>到</a:t>
            </a:r>
            <a:r>
              <a:rPr kumimoji="1" lang="en-US" altLang="zh-CN" sz="2000" dirty="0">
                <a:solidFill>
                  <a:schemeClr val="bg1"/>
                </a:solidFill>
                <a:latin typeface="Microsoft YaHei" panose="020B0503020204020204" pitchFamily="34" charset="-122"/>
                <a:ea typeface="Microsoft YaHei" panose="020B0503020204020204" pitchFamily="34" charset="-122"/>
              </a:rPr>
              <a:t>1</a:t>
            </a:r>
            <a:r>
              <a:rPr kumimoji="1" lang="zh-CN" altLang="en-US" sz="2000" dirty="0">
                <a:solidFill>
                  <a:schemeClr val="bg1"/>
                </a:solidFill>
                <a:latin typeface="Microsoft YaHei" panose="020B0503020204020204" pitchFamily="34" charset="-122"/>
                <a:ea typeface="Microsoft YaHei" panose="020B0503020204020204" pitchFamily="34" charset="-122"/>
              </a:rPr>
              <a:t>，不递减</a:t>
            </a:r>
          </a:p>
        </p:txBody>
      </p:sp>
      <p:sp>
        <p:nvSpPr>
          <p:cNvPr id="24" name="任意形状 23">
            <a:extLst>
              <a:ext uri="{FF2B5EF4-FFF2-40B4-BE49-F238E27FC236}">
                <a16:creationId xmlns:a16="http://schemas.microsoft.com/office/drawing/2014/main" id="{BFDF41CC-8B98-7E41-523D-7732C3BA3580}"/>
              </a:ext>
            </a:extLst>
          </p:cNvPr>
          <p:cNvSpPr/>
          <p:nvPr/>
        </p:nvSpPr>
        <p:spPr>
          <a:xfrm>
            <a:off x="1308607" y="3944376"/>
            <a:ext cx="4198721" cy="1867144"/>
          </a:xfrm>
          <a:custGeom>
            <a:avLst/>
            <a:gdLst>
              <a:gd name="connsiteX0" fmla="*/ 0 w 4169668"/>
              <a:gd name="connsiteY0" fmla="*/ 1836928 h 1836928"/>
              <a:gd name="connsiteX1" fmla="*/ 20320 w 4169668"/>
              <a:gd name="connsiteY1" fmla="*/ 1804416 h 1836928"/>
              <a:gd name="connsiteX2" fmla="*/ 93472 w 4169668"/>
              <a:gd name="connsiteY2" fmla="*/ 1719072 h 1836928"/>
              <a:gd name="connsiteX3" fmla="*/ 154432 w 4169668"/>
              <a:gd name="connsiteY3" fmla="*/ 1649984 h 1836928"/>
              <a:gd name="connsiteX4" fmla="*/ 182880 w 4169668"/>
              <a:gd name="connsiteY4" fmla="*/ 1621536 h 1836928"/>
              <a:gd name="connsiteX5" fmla="*/ 207264 w 4169668"/>
              <a:gd name="connsiteY5" fmla="*/ 1589024 h 1836928"/>
              <a:gd name="connsiteX6" fmla="*/ 235712 w 4169668"/>
              <a:gd name="connsiteY6" fmla="*/ 1564640 h 1836928"/>
              <a:gd name="connsiteX7" fmla="*/ 264160 w 4169668"/>
              <a:gd name="connsiteY7" fmla="*/ 1536192 h 1836928"/>
              <a:gd name="connsiteX8" fmla="*/ 296672 w 4169668"/>
              <a:gd name="connsiteY8" fmla="*/ 1507744 h 1836928"/>
              <a:gd name="connsiteX9" fmla="*/ 325120 w 4169668"/>
              <a:gd name="connsiteY9" fmla="*/ 1479296 h 1836928"/>
              <a:gd name="connsiteX10" fmla="*/ 361696 w 4169668"/>
              <a:gd name="connsiteY10" fmla="*/ 1454912 h 1836928"/>
              <a:gd name="connsiteX11" fmla="*/ 447040 w 4169668"/>
              <a:gd name="connsiteY11" fmla="*/ 1385824 h 1836928"/>
              <a:gd name="connsiteX12" fmla="*/ 479552 w 4169668"/>
              <a:gd name="connsiteY12" fmla="*/ 1361440 h 1836928"/>
              <a:gd name="connsiteX13" fmla="*/ 508000 w 4169668"/>
              <a:gd name="connsiteY13" fmla="*/ 1341120 h 1836928"/>
              <a:gd name="connsiteX14" fmla="*/ 560832 w 4169668"/>
              <a:gd name="connsiteY14" fmla="*/ 1296416 h 1836928"/>
              <a:gd name="connsiteX15" fmla="*/ 581152 w 4169668"/>
              <a:gd name="connsiteY15" fmla="*/ 1284224 h 1836928"/>
              <a:gd name="connsiteX16" fmla="*/ 629920 w 4169668"/>
              <a:gd name="connsiteY16" fmla="*/ 1247648 h 1836928"/>
              <a:gd name="connsiteX17" fmla="*/ 678688 w 4169668"/>
              <a:gd name="connsiteY17" fmla="*/ 1211072 h 1836928"/>
              <a:gd name="connsiteX18" fmla="*/ 845312 w 4169668"/>
              <a:gd name="connsiteY18" fmla="*/ 1089152 h 1836928"/>
              <a:gd name="connsiteX19" fmla="*/ 890016 w 4169668"/>
              <a:gd name="connsiteY19" fmla="*/ 1056640 h 1836928"/>
              <a:gd name="connsiteX20" fmla="*/ 979424 w 4169668"/>
              <a:gd name="connsiteY20" fmla="*/ 1007872 h 1836928"/>
              <a:gd name="connsiteX21" fmla="*/ 1028192 w 4169668"/>
              <a:gd name="connsiteY21" fmla="*/ 983488 h 1836928"/>
              <a:gd name="connsiteX22" fmla="*/ 1076960 w 4169668"/>
              <a:gd name="connsiteY22" fmla="*/ 959104 h 1836928"/>
              <a:gd name="connsiteX23" fmla="*/ 1162304 w 4169668"/>
              <a:gd name="connsiteY23" fmla="*/ 918464 h 1836928"/>
              <a:gd name="connsiteX24" fmla="*/ 1215136 w 4169668"/>
              <a:gd name="connsiteY24" fmla="*/ 898144 h 1836928"/>
              <a:gd name="connsiteX25" fmla="*/ 1272032 w 4169668"/>
              <a:gd name="connsiteY25" fmla="*/ 873760 h 1836928"/>
              <a:gd name="connsiteX26" fmla="*/ 1377696 w 4169668"/>
              <a:gd name="connsiteY26" fmla="*/ 845312 h 1836928"/>
              <a:gd name="connsiteX27" fmla="*/ 1410208 w 4169668"/>
              <a:gd name="connsiteY27" fmla="*/ 841248 h 1836928"/>
              <a:gd name="connsiteX28" fmla="*/ 1820672 w 4169668"/>
              <a:gd name="connsiteY28" fmla="*/ 837184 h 1836928"/>
              <a:gd name="connsiteX29" fmla="*/ 1845056 w 4169668"/>
              <a:gd name="connsiteY29" fmla="*/ 824992 h 1836928"/>
              <a:gd name="connsiteX30" fmla="*/ 1861312 w 4169668"/>
              <a:gd name="connsiteY30" fmla="*/ 812800 h 1836928"/>
              <a:gd name="connsiteX31" fmla="*/ 1877568 w 4169668"/>
              <a:gd name="connsiteY31" fmla="*/ 808736 h 1836928"/>
              <a:gd name="connsiteX32" fmla="*/ 1889760 w 4169668"/>
              <a:gd name="connsiteY32" fmla="*/ 804672 h 1836928"/>
              <a:gd name="connsiteX33" fmla="*/ 1934464 w 4169668"/>
              <a:gd name="connsiteY33" fmla="*/ 792480 h 1836928"/>
              <a:gd name="connsiteX34" fmla="*/ 1999488 w 4169668"/>
              <a:gd name="connsiteY34" fmla="*/ 764032 h 1836928"/>
              <a:gd name="connsiteX35" fmla="*/ 2027936 w 4169668"/>
              <a:gd name="connsiteY35" fmla="*/ 751840 h 1836928"/>
              <a:gd name="connsiteX36" fmla="*/ 2092960 w 4169668"/>
              <a:gd name="connsiteY36" fmla="*/ 719328 h 1836928"/>
              <a:gd name="connsiteX37" fmla="*/ 2157984 w 4169668"/>
              <a:gd name="connsiteY37" fmla="*/ 694944 h 1836928"/>
              <a:gd name="connsiteX38" fmla="*/ 2194560 w 4169668"/>
              <a:gd name="connsiteY38" fmla="*/ 674624 h 1836928"/>
              <a:gd name="connsiteX39" fmla="*/ 2227072 w 4169668"/>
              <a:gd name="connsiteY39" fmla="*/ 658368 h 1836928"/>
              <a:gd name="connsiteX40" fmla="*/ 2279904 w 4169668"/>
              <a:gd name="connsiteY40" fmla="*/ 629920 h 1836928"/>
              <a:gd name="connsiteX41" fmla="*/ 2296160 w 4169668"/>
              <a:gd name="connsiteY41" fmla="*/ 625856 h 1836928"/>
              <a:gd name="connsiteX42" fmla="*/ 2324608 w 4169668"/>
              <a:gd name="connsiteY42" fmla="*/ 613664 h 1836928"/>
              <a:gd name="connsiteX43" fmla="*/ 2348992 w 4169668"/>
              <a:gd name="connsiteY43" fmla="*/ 605536 h 1836928"/>
              <a:gd name="connsiteX44" fmla="*/ 2373376 w 4169668"/>
              <a:gd name="connsiteY44" fmla="*/ 597408 h 1836928"/>
              <a:gd name="connsiteX45" fmla="*/ 2414016 w 4169668"/>
              <a:gd name="connsiteY45" fmla="*/ 585216 h 1836928"/>
              <a:gd name="connsiteX46" fmla="*/ 2470912 w 4169668"/>
              <a:gd name="connsiteY46" fmla="*/ 560832 h 1836928"/>
              <a:gd name="connsiteX47" fmla="*/ 2503424 w 4169668"/>
              <a:gd name="connsiteY47" fmla="*/ 548640 h 1836928"/>
              <a:gd name="connsiteX48" fmla="*/ 2527808 w 4169668"/>
              <a:gd name="connsiteY48" fmla="*/ 540512 h 1836928"/>
              <a:gd name="connsiteX49" fmla="*/ 2548128 w 4169668"/>
              <a:gd name="connsiteY49" fmla="*/ 532384 h 1836928"/>
              <a:gd name="connsiteX50" fmla="*/ 2572512 w 4169668"/>
              <a:gd name="connsiteY50" fmla="*/ 524256 h 1836928"/>
              <a:gd name="connsiteX51" fmla="*/ 2613152 w 4169668"/>
              <a:gd name="connsiteY51" fmla="*/ 508000 h 1836928"/>
              <a:gd name="connsiteX52" fmla="*/ 2637536 w 4169668"/>
              <a:gd name="connsiteY52" fmla="*/ 499872 h 1836928"/>
              <a:gd name="connsiteX53" fmla="*/ 2674112 w 4169668"/>
              <a:gd name="connsiteY53" fmla="*/ 483616 h 1836928"/>
              <a:gd name="connsiteX54" fmla="*/ 2698496 w 4169668"/>
              <a:gd name="connsiteY54" fmla="*/ 475488 h 1836928"/>
              <a:gd name="connsiteX55" fmla="*/ 2710688 w 4169668"/>
              <a:gd name="connsiteY55" fmla="*/ 471424 h 1836928"/>
              <a:gd name="connsiteX56" fmla="*/ 2751328 w 4169668"/>
              <a:gd name="connsiteY56" fmla="*/ 455168 h 1836928"/>
              <a:gd name="connsiteX57" fmla="*/ 2791968 w 4169668"/>
              <a:gd name="connsiteY57" fmla="*/ 442976 h 1836928"/>
              <a:gd name="connsiteX58" fmla="*/ 2808224 w 4169668"/>
              <a:gd name="connsiteY58" fmla="*/ 434848 h 1836928"/>
              <a:gd name="connsiteX59" fmla="*/ 2820416 w 4169668"/>
              <a:gd name="connsiteY59" fmla="*/ 430784 h 1836928"/>
              <a:gd name="connsiteX60" fmla="*/ 2836672 w 4169668"/>
              <a:gd name="connsiteY60" fmla="*/ 418592 h 1836928"/>
              <a:gd name="connsiteX61" fmla="*/ 2852928 w 4169668"/>
              <a:gd name="connsiteY61" fmla="*/ 414528 h 1836928"/>
              <a:gd name="connsiteX62" fmla="*/ 2869184 w 4169668"/>
              <a:gd name="connsiteY62" fmla="*/ 406400 h 1836928"/>
              <a:gd name="connsiteX63" fmla="*/ 2901696 w 4169668"/>
              <a:gd name="connsiteY63" fmla="*/ 398272 h 1836928"/>
              <a:gd name="connsiteX64" fmla="*/ 2917952 w 4169668"/>
              <a:gd name="connsiteY64" fmla="*/ 402336 h 1836928"/>
              <a:gd name="connsiteX65" fmla="*/ 2954528 w 4169668"/>
              <a:gd name="connsiteY65" fmla="*/ 386080 h 1836928"/>
              <a:gd name="connsiteX66" fmla="*/ 2978912 w 4169668"/>
              <a:gd name="connsiteY66" fmla="*/ 377952 h 1836928"/>
              <a:gd name="connsiteX67" fmla="*/ 3027680 w 4169668"/>
              <a:gd name="connsiteY67" fmla="*/ 353568 h 1836928"/>
              <a:gd name="connsiteX68" fmla="*/ 3072384 w 4169668"/>
              <a:gd name="connsiteY68" fmla="*/ 333248 h 1836928"/>
              <a:gd name="connsiteX69" fmla="*/ 3092704 w 4169668"/>
              <a:gd name="connsiteY69" fmla="*/ 325120 h 1836928"/>
              <a:gd name="connsiteX70" fmla="*/ 3108960 w 4169668"/>
              <a:gd name="connsiteY70" fmla="*/ 316992 h 1836928"/>
              <a:gd name="connsiteX71" fmla="*/ 3141472 w 4169668"/>
              <a:gd name="connsiteY71" fmla="*/ 308864 h 1836928"/>
              <a:gd name="connsiteX72" fmla="*/ 3153664 w 4169668"/>
              <a:gd name="connsiteY72" fmla="*/ 304800 h 1836928"/>
              <a:gd name="connsiteX73" fmla="*/ 3173984 w 4169668"/>
              <a:gd name="connsiteY73" fmla="*/ 300736 h 1836928"/>
              <a:gd name="connsiteX74" fmla="*/ 3186176 w 4169668"/>
              <a:gd name="connsiteY74" fmla="*/ 296672 h 1836928"/>
              <a:gd name="connsiteX75" fmla="*/ 3218688 w 4169668"/>
              <a:gd name="connsiteY75" fmla="*/ 288544 h 1836928"/>
              <a:gd name="connsiteX76" fmla="*/ 3230880 w 4169668"/>
              <a:gd name="connsiteY76" fmla="*/ 284480 h 1836928"/>
              <a:gd name="connsiteX77" fmla="*/ 3259328 w 4169668"/>
              <a:gd name="connsiteY77" fmla="*/ 280416 h 1836928"/>
              <a:gd name="connsiteX78" fmla="*/ 3279648 w 4169668"/>
              <a:gd name="connsiteY78" fmla="*/ 276352 h 1836928"/>
              <a:gd name="connsiteX79" fmla="*/ 3312160 w 4169668"/>
              <a:gd name="connsiteY79" fmla="*/ 268224 h 1836928"/>
              <a:gd name="connsiteX80" fmla="*/ 3344672 w 4169668"/>
              <a:gd name="connsiteY80" fmla="*/ 264160 h 1836928"/>
              <a:gd name="connsiteX81" fmla="*/ 3377184 w 4169668"/>
              <a:gd name="connsiteY81" fmla="*/ 256032 h 1836928"/>
              <a:gd name="connsiteX82" fmla="*/ 3413760 w 4169668"/>
              <a:gd name="connsiteY82" fmla="*/ 251968 h 1836928"/>
              <a:gd name="connsiteX83" fmla="*/ 3450336 w 4169668"/>
              <a:gd name="connsiteY83" fmla="*/ 243840 h 1836928"/>
              <a:gd name="connsiteX84" fmla="*/ 3482848 w 4169668"/>
              <a:gd name="connsiteY84" fmla="*/ 235712 h 1836928"/>
              <a:gd name="connsiteX85" fmla="*/ 3499104 w 4169668"/>
              <a:gd name="connsiteY85" fmla="*/ 231648 h 1836928"/>
              <a:gd name="connsiteX86" fmla="*/ 3527552 w 4169668"/>
              <a:gd name="connsiteY86" fmla="*/ 227584 h 1836928"/>
              <a:gd name="connsiteX87" fmla="*/ 3608832 w 4169668"/>
              <a:gd name="connsiteY87" fmla="*/ 219456 h 1836928"/>
              <a:gd name="connsiteX88" fmla="*/ 3702304 w 4169668"/>
              <a:gd name="connsiteY88" fmla="*/ 211328 h 1836928"/>
              <a:gd name="connsiteX89" fmla="*/ 3730752 w 4169668"/>
              <a:gd name="connsiteY89" fmla="*/ 207264 h 1836928"/>
              <a:gd name="connsiteX90" fmla="*/ 3759200 w 4169668"/>
              <a:gd name="connsiteY90" fmla="*/ 199136 h 1836928"/>
              <a:gd name="connsiteX91" fmla="*/ 3775456 w 4169668"/>
              <a:gd name="connsiteY91" fmla="*/ 195072 h 1836928"/>
              <a:gd name="connsiteX92" fmla="*/ 3816096 w 4169668"/>
              <a:gd name="connsiteY92" fmla="*/ 178816 h 1836928"/>
              <a:gd name="connsiteX93" fmla="*/ 3832352 w 4169668"/>
              <a:gd name="connsiteY93" fmla="*/ 170688 h 1836928"/>
              <a:gd name="connsiteX94" fmla="*/ 3852672 w 4169668"/>
              <a:gd name="connsiteY94" fmla="*/ 166624 h 1836928"/>
              <a:gd name="connsiteX95" fmla="*/ 3889248 w 4169668"/>
              <a:gd name="connsiteY95" fmla="*/ 154432 h 1836928"/>
              <a:gd name="connsiteX96" fmla="*/ 3901440 w 4169668"/>
              <a:gd name="connsiteY96" fmla="*/ 150368 h 1836928"/>
              <a:gd name="connsiteX97" fmla="*/ 3921760 w 4169668"/>
              <a:gd name="connsiteY97" fmla="*/ 138176 h 1836928"/>
              <a:gd name="connsiteX98" fmla="*/ 3958336 w 4169668"/>
              <a:gd name="connsiteY98" fmla="*/ 125984 h 1836928"/>
              <a:gd name="connsiteX99" fmla="*/ 3970528 w 4169668"/>
              <a:gd name="connsiteY99" fmla="*/ 121920 h 1836928"/>
              <a:gd name="connsiteX100" fmla="*/ 3982720 w 4169668"/>
              <a:gd name="connsiteY100" fmla="*/ 117856 h 1836928"/>
              <a:gd name="connsiteX101" fmla="*/ 4007104 w 4169668"/>
              <a:gd name="connsiteY101" fmla="*/ 105664 h 1836928"/>
              <a:gd name="connsiteX102" fmla="*/ 4043680 w 4169668"/>
              <a:gd name="connsiteY102" fmla="*/ 85344 h 1836928"/>
              <a:gd name="connsiteX103" fmla="*/ 4055872 w 4169668"/>
              <a:gd name="connsiteY103" fmla="*/ 77216 h 1836928"/>
              <a:gd name="connsiteX104" fmla="*/ 4080256 w 4169668"/>
              <a:gd name="connsiteY104" fmla="*/ 69088 h 1836928"/>
              <a:gd name="connsiteX105" fmla="*/ 4104640 w 4169668"/>
              <a:gd name="connsiteY105" fmla="*/ 52832 h 1836928"/>
              <a:gd name="connsiteX106" fmla="*/ 4116832 w 4169668"/>
              <a:gd name="connsiteY106" fmla="*/ 44704 h 1836928"/>
              <a:gd name="connsiteX107" fmla="*/ 4129024 w 4169668"/>
              <a:gd name="connsiteY107" fmla="*/ 40640 h 1836928"/>
              <a:gd name="connsiteX108" fmla="*/ 4153408 w 4169668"/>
              <a:gd name="connsiteY108" fmla="*/ 28448 h 1836928"/>
              <a:gd name="connsiteX109" fmla="*/ 4169664 w 4169668"/>
              <a:gd name="connsiteY109" fmla="*/ 0 h 183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169668" h="1836928">
                <a:moveTo>
                  <a:pt x="0" y="1836928"/>
                </a:moveTo>
                <a:cubicBezTo>
                  <a:pt x="6773" y="1826091"/>
                  <a:pt x="12528" y="1814546"/>
                  <a:pt x="20320" y="1804416"/>
                </a:cubicBezTo>
                <a:cubicBezTo>
                  <a:pt x="163259" y="1618596"/>
                  <a:pt x="44658" y="1773310"/>
                  <a:pt x="93472" y="1719072"/>
                </a:cubicBezTo>
                <a:cubicBezTo>
                  <a:pt x="114018" y="1696244"/>
                  <a:pt x="132715" y="1671701"/>
                  <a:pt x="154432" y="1649984"/>
                </a:cubicBezTo>
                <a:cubicBezTo>
                  <a:pt x="163915" y="1640501"/>
                  <a:pt x="174097" y="1631670"/>
                  <a:pt x="182880" y="1621536"/>
                </a:cubicBezTo>
                <a:cubicBezTo>
                  <a:pt x="191752" y="1611299"/>
                  <a:pt x="198046" y="1598951"/>
                  <a:pt x="207264" y="1589024"/>
                </a:cubicBezTo>
                <a:cubicBezTo>
                  <a:pt x="215762" y="1579872"/>
                  <a:pt x="226560" y="1573138"/>
                  <a:pt x="235712" y="1564640"/>
                </a:cubicBezTo>
                <a:cubicBezTo>
                  <a:pt x="245539" y="1555515"/>
                  <a:pt x="254356" y="1545342"/>
                  <a:pt x="264160" y="1536192"/>
                </a:cubicBezTo>
                <a:cubicBezTo>
                  <a:pt x="274687" y="1526366"/>
                  <a:pt x="286145" y="1517570"/>
                  <a:pt x="296672" y="1507744"/>
                </a:cubicBezTo>
                <a:cubicBezTo>
                  <a:pt x="306476" y="1498594"/>
                  <a:pt x="314712" y="1487753"/>
                  <a:pt x="325120" y="1479296"/>
                </a:cubicBezTo>
                <a:cubicBezTo>
                  <a:pt x="336492" y="1470056"/>
                  <a:pt x="350067" y="1463827"/>
                  <a:pt x="361696" y="1454912"/>
                </a:cubicBezTo>
                <a:cubicBezTo>
                  <a:pt x="390743" y="1432643"/>
                  <a:pt x="418363" y="1408568"/>
                  <a:pt x="447040" y="1385824"/>
                </a:cubicBezTo>
                <a:cubicBezTo>
                  <a:pt x="457654" y="1377406"/>
                  <a:pt x="468628" y="1369451"/>
                  <a:pt x="479552" y="1361440"/>
                </a:cubicBezTo>
                <a:cubicBezTo>
                  <a:pt x="488949" y="1354549"/>
                  <a:pt x="499760" y="1349360"/>
                  <a:pt x="508000" y="1341120"/>
                </a:cubicBezTo>
                <a:cubicBezTo>
                  <a:pt x="527246" y="1321874"/>
                  <a:pt x="535723" y="1311482"/>
                  <a:pt x="560832" y="1296416"/>
                </a:cubicBezTo>
                <a:cubicBezTo>
                  <a:pt x="567605" y="1292352"/>
                  <a:pt x="574699" y="1288779"/>
                  <a:pt x="581152" y="1284224"/>
                </a:cubicBezTo>
                <a:cubicBezTo>
                  <a:pt x="597753" y="1272506"/>
                  <a:pt x="613664" y="1259840"/>
                  <a:pt x="629920" y="1247648"/>
                </a:cubicBezTo>
                <a:cubicBezTo>
                  <a:pt x="646176" y="1235456"/>
                  <a:pt x="663176" y="1224198"/>
                  <a:pt x="678688" y="1211072"/>
                </a:cubicBezTo>
                <a:cubicBezTo>
                  <a:pt x="793909" y="1113577"/>
                  <a:pt x="657994" y="1225383"/>
                  <a:pt x="845312" y="1089152"/>
                </a:cubicBezTo>
                <a:cubicBezTo>
                  <a:pt x="860213" y="1078315"/>
                  <a:pt x="874259" y="1066190"/>
                  <a:pt x="890016" y="1056640"/>
                </a:cubicBezTo>
                <a:cubicBezTo>
                  <a:pt x="919048" y="1039045"/>
                  <a:pt x="949421" y="1023756"/>
                  <a:pt x="979424" y="1007872"/>
                </a:cubicBezTo>
                <a:cubicBezTo>
                  <a:pt x="995487" y="999368"/>
                  <a:pt x="1011936" y="991616"/>
                  <a:pt x="1028192" y="983488"/>
                </a:cubicBezTo>
                <a:lnTo>
                  <a:pt x="1076960" y="959104"/>
                </a:lnTo>
                <a:cubicBezTo>
                  <a:pt x="1099439" y="947864"/>
                  <a:pt x="1139262" y="927326"/>
                  <a:pt x="1162304" y="918464"/>
                </a:cubicBezTo>
                <a:cubicBezTo>
                  <a:pt x="1179915" y="911691"/>
                  <a:pt x="1197662" y="905263"/>
                  <a:pt x="1215136" y="898144"/>
                </a:cubicBezTo>
                <a:cubicBezTo>
                  <a:pt x="1234245" y="890359"/>
                  <a:pt x="1252600" y="880700"/>
                  <a:pt x="1272032" y="873760"/>
                </a:cubicBezTo>
                <a:cubicBezTo>
                  <a:pt x="1286422" y="868621"/>
                  <a:pt x="1359590" y="848933"/>
                  <a:pt x="1377696" y="845312"/>
                </a:cubicBezTo>
                <a:cubicBezTo>
                  <a:pt x="1388406" y="843170"/>
                  <a:pt x="1399288" y="841448"/>
                  <a:pt x="1410208" y="841248"/>
                </a:cubicBezTo>
                <a:lnTo>
                  <a:pt x="1820672" y="837184"/>
                </a:lnTo>
                <a:cubicBezTo>
                  <a:pt x="1884389" y="794706"/>
                  <a:pt x="1786166" y="858643"/>
                  <a:pt x="1845056" y="824992"/>
                </a:cubicBezTo>
                <a:cubicBezTo>
                  <a:pt x="1850937" y="821631"/>
                  <a:pt x="1855254" y="815829"/>
                  <a:pt x="1861312" y="812800"/>
                </a:cubicBezTo>
                <a:cubicBezTo>
                  <a:pt x="1866308" y="810302"/>
                  <a:pt x="1872197" y="810270"/>
                  <a:pt x="1877568" y="808736"/>
                </a:cubicBezTo>
                <a:cubicBezTo>
                  <a:pt x="1881687" y="807559"/>
                  <a:pt x="1885641" y="805849"/>
                  <a:pt x="1889760" y="804672"/>
                </a:cubicBezTo>
                <a:cubicBezTo>
                  <a:pt x="1910149" y="798846"/>
                  <a:pt x="1910241" y="801029"/>
                  <a:pt x="1934464" y="792480"/>
                </a:cubicBezTo>
                <a:cubicBezTo>
                  <a:pt x="1983561" y="775152"/>
                  <a:pt x="1962042" y="781315"/>
                  <a:pt x="1999488" y="764032"/>
                </a:cubicBezTo>
                <a:cubicBezTo>
                  <a:pt x="2008855" y="759709"/>
                  <a:pt x="2018629" y="756291"/>
                  <a:pt x="2027936" y="751840"/>
                </a:cubicBezTo>
                <a:cubicBezTo>
                  <a:pt x="2049797" y="741385"/>
                  <a:pt x="2070270" y="727837"/>
                  <a:pt x="2092960" y="719328"/>
                </a:cubicBezTo>
                <a:cubicBezTo>
                  <a:pt x="2114635" y="711200"/>
                  <a:pt x="2137749" y="706186"/>
                  <a:pt x="2157984" y="694944"/>
                </a:cubicBezTo>
                <a:cubicBezTo>
                  <a:pt x="2170176" y="688171"/>
                  <a:pt x="2182234" y="681150"/>
                  <a:pt x="2194560" y="674624"/>
                </a:cubicBezTo>
                <a:cubicBezTo>
                  <a:pt x="2205268" y="668955"/>
                  <a:pt x="2216381" y="664070"/>
                  <a:pt x="2227072" y="658368"/>
                </a:cubicBezTo>
                <a:cubicBezTo>
                  <a:pt x="2243008" y="649869"/>
                  <a:pt x="2262727" y="636791"/>
                  <a:pt x="2279904" y="629920"/>
                </a:cubicBezTo>
                <a:cubicBezTo>
                  <a:pt x="2285090" y="627846"/>
                  <a:pt x="2290741" y="627211"/>
                  <a:pt x="2296160" y="625856"/>
                </a:cubicBezTo>
                <a:cubicBezTo>
                  <a:pt x="2315503" y="612961"/>
                  <a:pt x="2300751" y="620821"/>
                  <a:pt x="2324608" y="613664"/>
                </a:cubicBezTo>
                <a:cubicBezTo>
                  <a:pt x="2332814" y="611202"/>
                  <a:pt x="2340864" y="608245"/>
                  <a:pt x="2348992" y="605536"/>
                </a:cubicBezTo>
                <a:cubicBezTo>
                  <a:pt x="2357120" y="602827"/>
                  <a:pt x="2365064" y="599486"/>
                  <a:pt x="2373376" y="597408"/>
                </a:cubicBezTo>
                <a:cubicBezTo>
                  <a:pt x="2389343" y="593416"/>
                  <a:pt x="2397526" y="591812"/>
                  <a:pt x="2414016" y="585216"/>
                </a:cubicBezTo>
                <a:cubicBezTo>
                  <a:pt x="2433174" y="577553"/>
                  <a:pt x="2451592" y="568077"/>
                  <a:pt x="2470912" y="560832"/>
                </a:cubicBezTo>
                <a:lnTo>
                  <a:pt x="2503424" y="548640"/>
                </a:lnTo>
                <a:cubicBezTo>
                  <a:pt x="2511493" y="545758"/>
                  <a:pt x="2519756" y="543440"/>
                  <a:pt x="2527808" y="540512"/>
                </a:cubicBezTo>
                <a:cubicBezTo>
                  <a:pt x="2534664" y="538019"/>
                  <a:pt x="2541272" y="534877"/>
                  <a:pt x="2548128" y="532384"/>
                </a:cubicBezTo>
                <a:cubicBezTo>
                  <a:pt x="2556180" y="529456"/>
                  <a:pt x="2564490" y="527264"/>
                  <a:pt x="2572512" y="524256"/>
                </a:cubicBezTo>
                <a:cubicBezTo>
                  <a:pt x="2586173" y="519133"/>
                  <a:pt x="2599311" y="512614"/>
                  <a:pt x="2613152" y="508000"/>
                </a:cubicBezTo>
                <a:cubicBezTo>
                  <a:pt x="2621280" y="505291"/>
                  <a:pt x="2629484" y="502800"/>
                  <a:pt x="2637536" y="499872"/>
                </a:cubicBezTo>
                <a:cubicBezTo>
                  <a:pt x="2712974" y="472440"/>
                  <a:pt x="2610230" y="509169"/>
                  <a:pt x="2674112" y="483616"/>
                </a:cubicBezTo>
                <a:cubicBezTo>
                  <a:pt x="2682067" y="480434"/>
                  <a:pt x="2690368" y="478197"/>
                  <a:pt x="2698496" y="475488"/>
                </a:cubicBezTo>
                <a:cubicBezTo>
                  <a:pt x="2702560" y="474133"/>
                  <a:pt x="2706856" y="473340"/>
                  <a:pt x="2710688" y="471424"/>
                </a:cubicBezTo>
                <a:cubicBezTo>
                  <a:pt x="2748811" y="452362"/>
                  <a:pt x="2701109" y="475256"/>
                  <a:pt x="2751328" y="455168"/>
                </a:cubicBezTo>
                <a:cubicBezTo>
                  <a:pt x="2778061" y="444475"/>
                  <a:pt x="2764495" y="448471"/>
                  <a:pt x="2791968" y="442976"/>
                </a:cubicBezTo>
                <a:cubicBezTo>
                  <a:pt x="2797387" y="440267"/>
                  <a:pt x="2802656" y="437234"/>
                  <a:pt x="2808224" y="434848"/>
                </a:cubicBezTo>
                <a:cubicBezTo>
                  <a:pt x="2812161" y="433161"/>
                  <a:pt x="2816697" y="432909"/>
                  <a:pt x="2820416" y="430784"/>
                </a:cubicBezTo>
                <a:cubicBezTo>
                  <a:pt x="2826297" y="427423"/>
                  <a:pt x="2830614" y="421621"/>
                  <a:pt x="2836672" y="418592"/>
                </a:cubicBezTo>
                <a:cubicBezTo>
                  <a:pt x="2841668" y="416094"/>
                  <a:pt x="2847698" y="416489"/>
                  <a:pt x="2852928" y="414528"/>
                </a:cubicBezTo>
                <a:cubicBezTo>
                  <a:pt x="2858601" y="412401"/>
                  <a:pt x="2863616" y="408786"/>
                  <a:pt x="2869184" y="406400"/>
                </a:cubicBezTo>
                <a:cubicBezTo>
                  <a:pt x="2880119" y="401714"/>
                  <a:pt x="2889769" y="400657"/>
                  <a:pt x="2901696" y="398272"/>
                </a:cubicBezTo>
                <a:cubicBezTo>
                  <a:pt x="2907115" y="399627"/>
                  <a:pt x="2912401" y="402953"/>
                  <a:pt x="2917952" y="402336"/>
                </a:cubicBezTo>
                <a:cubicBezTo>
                  <a:pt x="2927448" y="401281"/>
                  <a:pt x="2945407" y="389728"/>
                  <a:pt x="2954528" y="386080"/>
                </a:cubicBezTo>
                <a:cubicBezTo>
                  <a:pt x="2962483" y="382898"/>
                  <a:pt x="2971083" y="381432"/>
                  <a:pt x="2978912" y="377952"/>
                </a:cubicBezTo>
                <a:cubicBezTo>
                  <a:pt x="2995520" y="370571"/>
                  <a:pt x="3010805" y="360318"/>
                  <a:pt x="3027680" y="353568"/>
                </a:cubicBezTo>
                <a:cubicBezTo>
                  <a:pt x="3077115" y="333794"/>
                  <a:pt x="3015718" y="359005"/>
                  <a:pt x="3072384" y="333248"/>
                </a:cubicBezTo>
                <a:cubicBezTo>
                  <a:pt x="3079025" y="330229"/>
                  <a:pt x="3086038" y="328083"/>
                  <a:pt x="3092704" y="325120"/>
                </a:cubicBezTo>
                <a:cubicBezTo>
                  <a:pt x="3098240" y="322660"/>
                  <a:pt x="3103213" y="318908"/>
                  <a:pt x="3108960" y="316992"/>
                </a:cubicBezTo>
                <a:cubicBezTo>
                  <a:pt x="3119558" y="313459"/>
                  <a:pt x="3130874" y="312397"/>
                  <a:pt x="3141472" y="308864"/>
                </a:cubicBezTo>
                <a:cubicBezTo>
                  <a:pt x="3145536" y="307509"/>
                  <a:pt x="3149508" y="305839"/>
                  <a:pt x="3153664" y="304800"/>
                </a:cubicBezTo>
                <a:cubicBezTo>
                  <a:pt x="3160365" y="303125"/>
                  <a:pt x="3167283" y="302411"/>
                  <a:pt x="3173984" y="300736"/>
                </a:cubicBezTo>
                <a:cubicBezTo>
                  <a:pt x="3178140" y="299697"/>
                  <a:pt x="3182043" y="297799"/>
                  <a:pt x="3186176" y="296672"/>
                </a:cubicBezTo>
                <a:cubicBezTo>
                  <a:pt x="3196953" y="293733"/>
                  <a:pt x="3208090" y="292077"/>
                  <a:pt x="3218688" y="288544"/>
                </a:cubicBezTo>
                <a:cubicBezTo>
                  <a:pt x="3222752" y="287189"/>
                  <a:pt x="3226679" y="285320"/>
                  <a:pt x="3230880" y="284480"/>
                </a:cubicBezTo>
                <a:cubicBezTo>
                  <a:pt x="3240273" y="282601"/>
                  <a:pt x="3249879" y="281991"/>
                  <a:pt x="3259328" y="280416"/>
                </a:cubicBezTo>
                <a:cubicBezTo>
                  <a:pt x="3266141" y="279280"/>
                  <a:pt x="3272917" y="277905"/>
                  <a:pt x="3279648" y="276352"/>
                </a:cubicBezTo>
                <a:cubicBezTo>
                  <a:pt x="3290533" y="273840"/>
                  <a:pt x="3301075" y="269610"/>
                  <a:pt x="3312160" y="268224"/>
                </a:cubicBezTo>
                <a:cubicBezTo>
                  <a:pt x="3322997" y="266869"/>
                  <a:pt x="3333937" y="266173"/>
                  <a:pt x="3344672" y="264160"/>
                </a:cubicBezTo>
                <a:cubicBezTo>
                  <a:pt x="3355652" y="262101"/>
                  <a:pt x="3366081" y="257266"/>
                  <a:pt x="3377184" y="256032"/>
                </a:cubicBezTo>
                <a:lnTo>
                  <a:pt x="3413760" y="251968"/>
                </a:lnTo>
                <a:cubicBezTo>
                  <a:pt x="3470093" y="237885"/>
                  <a:pt x="3383264" y="259318"/>
                  <a:pt x="3450336" y="243840"/>
                </a:cubicBezTo>
                <a:cubicBezTo>
                  <a:pt x="3461221" y="241328"/>
                  <a:pt x="3472011" y="238421"/>
                  <a:pt x="3482848" y="235712"/>
                </a:cubicBezTo>
                <a:cubicBezTo>
                  <a:pt x="3488267" y="234357"/>
                  <a:pt x="3493575" y="232438"/>
                  <a:pt x="3499104" y="231648"/>
                </a:cubicBezTo>
                <a:cubicBezTo>
                  <a:pt x="3508587" y="230293"/>
                  <a:pt x="3518032" y="228642"/>
                  <a:pt x="3527552" y="227584"/>
                </a:cubicBezTo>
                <a:cubicBezTo>
                  <a:pt x="3554614" y="224577"/>
                  <a:pt x="3581814" y="222833"/>
                  <a:pt x="3608832" y="219456"/>
                </a:cubicBezTo>
                <a:cubicBezTo>
                  <a:pt x="3661552" y="212866"/>
                  <a:pt x="3630447" y="216118"/>
                  <a:pt x="3702304" y="211328"/>
                </a:cubicBezTo>
                <a:cubicBezTo>
                  <a:pt x="3711787" y="209973"/>
                  <a:pt x="3721328" y="208978"/>
                  <a:pt x="3730752" y="207264"/>
                </a:cubicBezTo>
                <a:cubicBezTo>
                  <a:pt x="3748221" y="204088"/>
                  <a:pt x="3743966" y="203488"/>
                  <a:pt x="3759200" y="199136"/>
                </a:cubicBezTo>
                <a:cubicBezTo>
                  <a:pt x="3764571" y="197602"/>
                  <a:pt x="3770196" y="196951"/>
                  <a:pt x="3775456" y="195072"/>
                </a:cubicBezTo>
                <a:cubicBezTo>
                  <a:pt x="3789196" y="190165"/>
                  <a:pt x="3803046" y="185341"/>
                  <a:pt x="3816096" y="178816"/>
                </a:cubicBezTo>
                <a:cubicBezTo>
                  <a:pt x="3821515" y="176107"/>
                  <a:pt x="3826605" y="172604"/>
                  <a:pt x="3832352" y="170688"/>
                </a:cubicBezTo>
                <a:cubicBezTo>
                  <a:pt x="3838905" y="168504"/>
                  <a:pt x="3846008" y="168441"/>
                  <a:pt x="3852672" y="166624"/>
                </a:cubicBezTo>
                <a:lnTo>
                  <a:pt x="3889248" y="154432"/>
                </a:lnTo>
                <a:cubicBezTo>
                  <a:pt x="3893312" y="153077"/>
                  <a:pt x="3897767" y="152572"/>
                  <a:pt x="3901440" y="150368"/>
                </a:cubicBezTo>
                <a:cubicBezTo>
                  <a:pt x="3908213" y="146304"/>
                  <a:pt x="3914569" y="141445"/>
                  <a:pt x="3921760" y="138176"/>
                </a:cubicBezTo>
                <a:lnTo>
                  <a:pt x="3958336" y="125984"/>
                </a:lnTo>
                <a:lnTo>
                  <a:pt x="3970528" y="121920"/>
                </a:lnTo>
                <a:cubicBezTo>
                  <a:pt x="3974592" y="120565"/>
                  <a:pt x="3979156" y="120232"/>
                  <a:pt x="3982720" y="117856"/>
                </a:cubicBezTo>
                <a:cubicBezTo>
                  <a:pt x="3998476" y="107352"/>
                  <a:pt x="3990278" y="111273"/>
                  <a:pt x="4007104" y="105664"/>
                </a:cubicBezTo>
                <a:cubicBezTo>
                  <a:pt x="4045369" y="67399"/>
                  <a:pt x="3984007" y="125126"/>
                  <a:pt x="4043680" y="85344"/>
                </a:cubicBezTo>
                <a:cubicBezTo>
                  <a:pt x="4047744" y="82635"/>
                  <a:pt x="4051409" y="79200"/>
                  <a:pt x="4055872" y="77216"/>
                </a:cubicBezTo>
                <a:cubicBezTo>
                  <a:pt x="4063701" y="73736"/>
                  <a:pt x="4073127" y="73840"/>
                  <a:pt x="4080256" y="69088"/>
                </a:cubicBezTo>
                <a:lnTo>
                  <a:pt x="4104640" y="52832"/>
                </a:lnTo>
                <a:cubicBezTo>
                  <a:pt x="4108704" y="50123"/>
                  <a:pt x="4112198" y="46249"/>
                  <a:pt x="4116832" y="44704"/>
                </a:cubicBezTo>
                <a:cubicBezTo>
                  <a:pt x="4120896" y="43349"/>
                  <a:pt x="4125192" y="42556"/>
                  <a:pt x="4129024" y="40640"/>
                </a:cubicBezTo>
                <a:cubicBezTo>
                  <a:pt x="4160537" y="24884"/>
                  <a:pt x="4122763" y="38663"/>
                  <a:pt x="4153408" y="28448"/>
                </a:cubicBezTo>
                <a:cubicBezTo>
                  <a:pt x="4170415" y="2937"/>
                  <a:pt x="4169664" y="13833"/>
                  <a:pt x="4169664" y="0"/>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连接符 25">
            <a:extLst>
              <a:ext uri="{FF2B5EF4-FFF2-40B4-BE49-F238E27FC236}">
                <a16:creationId xmlns:a16="http://schemas.microsoft.com/office/drawing/2014/main" id="{DC500DFE-5D5E-38A6-872F-BE1EB5613B96}"/>
              </a:ext>
            </a:extLst>
          </p:cNvPr>
          <p:cNvCxnSpPr>
            <a:stCxn id="24" idx="16"/>
          </p:cNvCxnSpPr>
          <p:nvPr/>
        </p:nvCxnSpPr>
        <p:spPr>
          <a:xfrm>
            <a:off x="1942916" y="5212547"/>
            <a:ext cx="32467" cy="598973"/>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27" name="直线连接符 26">
            <a:extLst>
              <a:ext uri="{FF2B5EF4-FFF2-40B4-BE49-F238E27FC236}">
                <a16:creationId xmlns:a16="http://schemas.microsoft.com/office/drawing/2014/main" id="{0C60ACAB-0DE7-D5A5-35DE-7FEA79D682D2}"/>
              </a:ext>
            </a:extLst>
          </p:cNvPr>
          <p:cNvCxnSpPr>
            <a:cxnSpLocks/>
          </p:cNvCxnSpPr>
          <p:nvPr/>
        </p:nvCxnSpPr>
        <p:spPr>
          <a:xfrm>
            <a:off x="2535071" y="4877948"/>
            <a:ext cx="26651" cy="919931"/>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31" name="左大括号 30">
            <a:extLst>
              <a:ext uri="{FF2B5EF4-FFF2-40B4-BE49-F238E27FC236}">
                <a16:creationId xmlns:a16="http://schemas.microsoft.com/office/drawing/2014/main" id="{7C4B0D09-1A7C-6CE7-EDEF-20A0B0BA63E6}"/>
              </a:ext>
            </a:extLst>
          </p:cNvPr>
          <p:cNvSpPr/>
          <p:nvPr/>
        </p:nvSpPr>
        <p:spPr>
          <a:xfrm rot="5400000">
            <a:off x="2209194" y="5457501"/>
            <a:ext cx="114764" cy="551302"/>
          </a:xfrm>
          <a:prstGeom prst="leftBrace">
            <a:avLst>
              <a:gd name="adj1" fmla="val 0"/>
              <a:gd name="adj2"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74BD4D8E-A554-B7BC-13BF-6E291C5726BD}"/>
                  </a:ext>
                </a:extLst>
              </p:cNvPr>
              <p:cNvSpPr txBox="1"/>
              <p:nvPr/>
            </p:nvSpPr>
            <p:spPr>
              <a:xfrm>
                <a:off x="1675709" y="5346641"/>
                <a:ext cx="1181734" cy="4154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4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1400" b="0" i="1" smtClean="0">
                          <a:solidFill>
                            <a:schemeClr val="bg1"/>
                          </a:solidFill>
                          <a:latin typeface="Cambria Math" panose="02040503050406030204" pitchFamily="18" charset="0"/>
                          <a:ea typeface="Microsoft YaHei" panose="020B0503020204020204" pitchFamily="34" charset="-122"/>
                        </a:rPr>
                        <m:t>&lt;</m:t>
                      </m:r>
                      <m:r>
                        <a:rPr kumimoji="1" lang="en-US" altLang="zh-CN" sz="1400" b="1" i="1" smtClean="0">
                          <a:solidFill>
                            <a:schemeClr val="bg1"/>
                          </a:solidFill>
                          <a:latin typeface="Cambria Math" panose="02040503050406030204" pitchFamily="18" charset="0"/>
                          <a:ea typeface="Microsoft YaHei" panose="020B0503020204020204" pitchFamily="34" charset="-122"/>
                        </a:rPr>
                        <m:t>𝑿</m:t>
                      </m:r>
                      <m:r>
                        <a:rPr kumimoji="1" lang="en-US" altLang="zh-CN" sz="14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4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2" name="文本框 31">
                <a:extLst>
                  <a:ext uri="{FF2B5EF4-FFF2-40B4-BE49-F238E27FC236}">
                    <a16:creationId xmlns:a16="http://schemas.microsoft.com/office/drawing/2014/main" id="{74BD4D8E-A554-B7BC-13BF-6E291C5726BD}"/>
                  </a:ext>
                </a:extLst>
              </p:cNvPr>
              <p:cNvSpPr txBox="1">
                <a:spLocks noRot="1" noChangeAspect="1" noMove="1" noResize="1" noEditPoints="1" noAdjustHandles="1" noChangeArrowheads="1" noChangeShapeType="1" noTextEdit="1"/>
              </p:cNvSpPr>
              <p:nvPr/>
            </p:nvSpPr>
            <p:spPr>
              <a:xfrm>
                <a:off x="1675709" y="5346641"/>
                <a:ext cx="1181734" cy="415498"/>
              </a:xfrm>
              <a:prstGeom prst="rect">
                <a:avLst/>
              </a:prstGeom>
              <a:blipFill>
                <a:blip r:embed="rId2"/>
                <a:stretch>
                  <a:fillRect/>
                </a:stretch>
              </a:blipFill>
            </p:spPr>
            <p:txBody>
              <a:bodyPr/>
              <a:lstStyle/>
              <a:p>
                <a:r>
                  <a:rPr lang="zh-CN" altLang="en-US">
                    <a:noFill/>
                  </a:rPr>
                  <a:t> </a:t>
                </a:r>
              </a:p>
            </p:txBody>
          </p:sp>
        </mc:Fallback>
      </mc:AlternateContent>
      <p:sp>
        <p:nvSpPr>
          <p:cNvPr id="33" name="椭圆 32">
            <a:extLst>
              <a:ext uri="{FF2B5EF4-FFF2-40B4-BE49-F238E27FC236}">
                <a16:creationId xmlns:a16="http://schemas.microsoft.com/office/drawing/2014/main" id="{5FCFA747-C4AE-775E-91B9-EAD5E2D6BAD6}"/>
              </a:ext>
            </a:extLst>
          </p:cNvPr>
          <p:cNvSpPr/>
          <p:nvPr/>
        </p:nvSpPr>
        <p:spPr>
          <a:xfrm>
            <a:off x="1953075" y="5784719"/>
            <a:ext cx="51491" cy="51491"/>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34" name="椭圆 33">
            <a:extLst>
              <a:ext uri="{FF2B5EF4-FFF2-40B4-BE49-F238E27FC236}">
                <a16:creationId xmlns:a16="http://schemas.microsoft.com/office/drawing/2014/main" id="{1971AE25-DAD3-4679-D594-AC74E30EDF87}"/>
              </a:ext>
            </a:extLst>
          </p:cNvPr>
          <p:cNvSpPr/>
          <p:nvPr/>
        </p:nvSpPr>
        <p:spPr>
          <a:xfrm>
            <a:off x="1917170" y="5180742"/>
            <a:ext cx="51491" cy="51491"/>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cxnSp>
        <p:nvCxnSpPr>
          <p:cNvPr id="36" name="直线连接符 35">
            <a:extLst>
              <a:ext uri="{FF2B5EF4-FFF2-40B4-BE49-F238E27FC236}">
                <a16:creationId xmlns:a16="http://schemas.microsoft.com/office/drawing/2014/main" id="{2E797316-7697-26D0-D1C3-3A20C980CA23}"/>
              </a:ext>
            </a:extLst>
          </p:cNvPr>
          <p:cNvCxnSpPr>
            <a:stCxn id="34" idx="2"/>
          </p:cNvCxnSpPr>
          <p:nvPr/>
        </p:nvCxnSpPr>
        <p:spPr>
          <a:xfrm flipH="1">
            <a:off x="1308607" y="5206488"/>
            <a:ext cx="608563" cy="6059"/>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7" name="直线连接符 36">
            <a:extLst>
              <a:ext uri="{FF2B5EF4-FFF2-40B4-BE49-F238E27FC236}">
                <a16:creationId xmlns:a16="http://schemas.microsoft.com/office/drawing/2014/main" id="{D3948D56-7FD0-D935-3720-AA8CB2642B2A}"/>
              </a:ext>
            </a:extLst>
          </p:cNvPr>
          <p:cNvCxnSpPr>
            <a:cxnSpLocks/>
          </p:cNvCxnSpPr>
          <p:nvPr/>
        </p:nvCxnSpPr>
        <p:spPr>
          <a:xfrm flipH="1">
            <a:off x="1301687" y="4869250"/>
            <a:ext cx="1217275" cy="8698"/>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3EDDDC4C-91D4-EEFC-2D7F-66EA1579E07F}"/>
                  </a:ext>
                </a:extLst>
              </p:cNvPr>
              <p:cNvSpPr txBox="1"/>
              <p:nvPr/>
            </p:nvSpPr>
            <p:spPr>
              <a:xfrm>
                <a:off x="1278421" y="4797094"/>
                <a:ext cx="1067280" cy="4154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4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14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400" b="0" i="1" smtClean="0">
                                  <a:solidFill>
                                    <a:schemeClr val="bg1"/>
                                  </a:solidFill>
                                  <a:latin typeface="Cambria Math" panose="02040503050406030204" pitchFamily="18" charset="0"/>
                                  <a:ea typeface="Microsoft YaHei" panose="020B0503020204020204" pitchFamily="34" charset="-122"/>
                                </a:rPr>
                                <m:t>1</m:t>
                              </m:r>
                            </m:sub>
                          </m:sSub>
                        </m:e>
                      </m:d>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1" name="文本框 40">
                <a:extLst>
                  <a:ext uri="{FF2B5EF4-FFF2-40B4-BE49-F238E27FC236}">
                    <a16:creationId xmlns:a16="http://schemas.microsoft.com/office/drawing/2014/main" id="{3EDDDC4C-91D4-EEFC-2D7F-66EA1579E07F}"/>
                  </a:ext>
                </a:extLst>
              </p:cNvPr>
              <p:cNvSpPr txBox="1">
                <a:spLocks noRot="1" noChangeAspect="1" noMove="1" noResize="1" noEditPoints="1" noAdjustHandles="1" noChangeArrowheads="1" noChangeShapeType="1" noTextEdit="1"/>
              </p:cNvSpPr>
              <p:nvPr/>
            </p:nvSpPr>
            <p:spPr>
              <a:xfrm>
                <a:off x="1278421" y="4797094"/>
                <a:ext cx="1067280" cy="4154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C1BFC343-D963-04F0-BC9D-477AA928D2DD}"/>
                  </a:ext>
                </a:extLst>
              </p:cNvPr>
              <p:cNvSpPr txBox="1"/>
              <p:nvPr/>
            </p:nvSpPr>
            <p:spPr>
              <a:xfrm>
                <a:off x="791070" y="5147239"/>
                <a:ext cx="859018" cy="346249"/>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11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11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100" b="1" i="1" smtClean="0">
                              <a:solidFill>
                                <a:schemeClr val="bg1"/>
                              </a:solidFill>
                              <a:latin typeface="Cambria Math" panose="02040503050406030204" pitchFamily="18" charset="0"/>
                              <a:ea typeface="Microsoft YaHei" panose="020B0503020204020204" pitchFamily="34" charset="-122"/>
                            </a:rPr>
                            <m:t>𝑿</m:t>
                          </m:r>
                          <m:r>
                            <a:rPr kumimoji="1" lang="en-US" altLang="zh-CN" sz="11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1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1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100" b="0" i="1" smtClean="0">
                                  <a:solidFill>
                                    <a:schemeClr val="bg1"/>
                                  </a:solidFill>
                                  <a:latin typeface="Cambria Math" panose="02040503050406030204" pitchFamily="18" charset="0"/>
                                  <a:ea typeface="Microsoft YaHei" panose="020B0503020204020204" pitchFamily="34" charset="-122"/>
                                </a:rPr>
                                <m:t>1</m:t>
                              </m:r>
                            </m:sub>
                          </m:sSub>
                        </m:e>
                      </m:d>
                    </m:oMath>
                  </m:oMathPara>
                </a14:m>
                <a:endParaRPr kumimoji="1" lang="zh-CN" altLang="en-US" sz="11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42" name="文本框 41">
                <a:extLst>
                  <a:ext uri="{FF2B5EF4-FFF2-40B4-BE49-F238E27FC236}">
                    <a16:creationId xmlns:a16="http://schemas.microsoft.com/office/drawing/2014/main" id="{C1BFC343-D963-04F0-BC9D-477AA928D2DD}"/>
                  </a:ext>
                </a:extLst>
              </p:cNvPr>
              <p:cNvSpPr txBox="1">
                <a:spLocks noRot="1" noChangeAspect="1" noMove="1" noResize="1" noEditPoints="1" noAdjustHandles="1" noChangeArrowheads="1" noChangeShapeType="1" noTextEdit="1"/>
              </p:cNvSpPr>
              <p:nvPr/>
            </p:nvSpPr>
            <p:spPr>
              <a:xfrm>
                <a:off x="791070" y="5147239"/>
                <a:ext cx="859018" cy="3462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AD92B9A-CAF3-A412-EED0-F6793D16C9CE}"/>
                  </a:ext>
                </a:extLst>
              </p:cNvPr>
              <p:cNvSpPr txBox="1"/>
              <p:nvPr/>
            </p:nvSpPr>
            <p:spPr>
              <a:xfrm>
                <a:off x="791070" y="4556945"/>
                <a:ext cx="862287" cy="346249"/>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11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11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100" b="1" i="1" smtClean="0">
                              <a:solidFill>
                                <a:schemeClr val="bg1"/>
                              </a:solidFill>
                              <a:latin typeface="Cambria Math" panose="02040503050406030204" pitchFamily="18" charset="0"/>
                              <a:ea typeface="Microsoft YaHei" panose="020B0503020204020204" pitchFamily="34" charset="-122"/>
                            </a:rPr>
                            <m:t>𝑿</m:t>
                          </m:r>
                          <m:r>
                            <a:rPr kumimoji="1" lang="en-US" altLang="zh-CN" sz="11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1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1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100" b="0" i="1" smtClean="0">
                                  <a:solidFill>
                                    <a:schemeClr val="bg1"/>
                                  </a:solidFill>
                                  <a:latin typeface="Cambria Math" panose="02040503050406030204" pitchFamily="18" charset="0"/>
                                  <a:ea typeface="Microsoft YaHei" panose="020B0503020204020204" pitchFamily="34" charset="-122"/>
                                </a:rPr>
                                <m:t>2</m:t>
                              </m:r>
                            </m:sub>
                          </m:sSub>
                        </m:e>
                      </m:d>
                    </m:oMath>
                  </m:oMathPara>
                </a14:m>
                <a:endParaRPr kumimoji="1" lang="zh-CN" altLang="en-US" sz="11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43" name="文本框 42">
                <a:extLst>
                  <a:ext uri="{FF2B5EF4-FFF2-40B4-BE49-F238E27FC236}">
                    <a16:creationId xmlns:a16="http://schemas.microsoft.com/office/drawing/2014/main" id="{0AD92B9A-CAF3-A412-EED0-F6793D16C9CE}"/>
                  </a:ext>
                </a:extLst>
              </p:cNvPr>
              <p:cNvSpPr txBox="1">
                <a:spLocks noRot="1" noChangeAspect="1" noMove="1" noResize="1" noEditPoints="1" noAdjustHandles="1" noChangeArrowheads="1" noChangeShapeType="1" noTextEdit="1"/>
              </p:cNvSpPr>
              <p:nvPr/>
            </p:nvSpPr>
            <p:spPr>
              <a:xfrm>
                <a:off x="791070" y="4556945"/>
                <a:ext cx="862287" cy="3462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05FDC5A8-E484-4B1F-8BD4-DE15A688EF63}"/>
                  </a:ext>
                </a:extLst>
              </p:cNvPr>
              <p:cNvSpPr txBox="1"/>
              <p:nvPr/>
            </p:nvSpPr>
            <p:spPr>
              <a:xfrm>
                <a:off x="1832183" y="5732390"/>
                <a:ext cx="362215" cy="346249"/>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11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1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1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11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44" name="文本框 43">
                <a:extLst>
                  <a:ext uri="{FF2B5EF4-FFF2-40B4-BE49-F238E27FC236}">
                    <a16:creationId xmlns:a16="http://schemas.microsoft.com/office/drawing/2014/main" id="{05FDC5A8-E484-4B1F-8BD4-DE15A688EF63}"/>
                  </a:ext>
                </a:extLst>
              </p:cNvPr>
              <p:cNvSpPr txBox="1">
                <a:spLocks noRot="1" noChangeAspect="1" noMove="1" noResize="1" noEditPoints="1" noAdjustHandles="1" noChangeArrowheads="1" noChangeShapeType="1" noTextEdit="1"/>
              </p:cNvSpPr>
              <p:nvPr/>
            </p:nvSpPr>
            <p:spPr>
              <a:xfrm>
                <a:off x="1832183" y="5732390"/>
                <a:ext cx="362215" cy="3462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9515326-28A3-8F2A-9568-C1CE20D0A6FE}"/>
                  </a:ext>
                </a:extLst>
              </p:cNvPr>
              <p:cNvSpPr txBox="1"/>
              <p:nvPr/>
            </p:nvSpPr>
            <p:spPr>
              <a:xfrm>
                <a:off x="2388079" y="5732390"/>
                <a:ext cx="365485" cy="346249"/>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11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1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1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zh-CN" altLang="en-US" sz="11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45" name="文本框 44">
                <a:extLst>
                  <a:ext uri="{FF2B5EF4-FFF2-40B4-BE49-F238E27FC236}">
                    <a16:creationId xmlns:a16="http://schemas.microsoft.com/office/drawing/2014/main" id="{19515326-28A3-8F2A-9568-C1CE20D0A6FE}"/>
                  </a:ext>
                </a:extLst>
              </p:cNvPr>
              <p:cNvSpPr txBox="1">
                <a:spLocks noRot="1" noChangeAspect="1" noMove="1" noResize="1" noEditPoints="1" noAdjustHandles="1" noChangeArrowheads="1" noChangeShapeType="1" noTextEdit="1"/>
              </p:cNvSpPr>
              <p:nvPr/>
            </p:nvSpPr>
            <p:spPr>
              <a:xfrm>
                <a:off x="2388079" y="5732390"/>
                <a:ext cx="365485" cy="3462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B61617AA-6A54-8A69-A50A-99816982DDC2}"/>
                  </a:ext>
                </a:extLst>
              </p:cNvPr>
              <p:cNvSpPr txBox="1"/>
              <p:nvPr/>
            </p:nvSpPr>
            <p:spPr>
              <a:xfrm>
                <a:off x="1260841" y="3937674"/>
                <a:ext cx="1572161" cy="4154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1400" b="0" i="1" smtClean="0">
                          <a:solidFill>
                            <a:schemeClr val="bg1"/>
                          </a:solidFill>
                          <a:latin typeface="Cambria Math" panose="02040503050406030204" pitchFamily="18" charset="0"/>
                          <a:ea typeface="Microsoft YaHei" panose="020B0503020204020204" pitchFamily="34" charset="-122"/>
                        </a:rPr>
                        <m:t>=</m:t>
                      </m:r>
                      <m:r>
                        <a:rPr kumimoji="1" lang="en-US" altLang="zh-CN" sz="14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400" b="1" i="1" smtClean="0">
                              <a:solidFill>
                                <a:schemeClr val="bg1"/>
                              </a:solidFill>
                              <a:latin typeface="Cambria Math" panose="02040503050406030204" pitchFamily="18" charset="0"/>
                              <a:ea typeface="Microsoft YaHei" panose="020B0503020204020204" pitchFamily="34" charset="-122"/>
                            </a:rPr>
                            <m:t>𝑿</m:t>
                          </m:r>
                          <m:r>
                            <a:rPr kumimoji="1" lang="en-US" altLang="zh-CN" sz="1400" b="0" i="1" smtClean="0">
                              <a:solidFill>
                                <a:schemeClr val="bg1"/>
                              </a:solidFill>
                              <a:latin typeface="Cambria Math" panose="02040503050406030204" pitchFamily="18" charset="0"/>
                              <a:ea typeface="Microsoft YaHei" panose="020B0503020204020204" pitchFamily="34" charset="-122"/>
                            </a:rPr>
                            <m:t>≤</m:t>
                          </m:r>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d>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6" name="文本框 45">
                <a:extLst>
                  <a:ext uri="{FF2B5EF4-FFF2-40B4-BE49-F238E27FC236}">
                    <a16:creationId xmlns:a16="http://schemas.microsoft.com/office/drawing/2014/main" id="{B61617AA-6A54-8A69-A50A-99816982DDC2}"/>
                  </a:ext>
                </a:extLst>
              </p:cNvPr>
              <p:cNvSpPr txBox="1">
                <a:spLocks noRot="1" noChangeAspect="1" noMove="1" noResize="1" noEditPoints="1" noAdjustHandles="1" noChangeArrowheads="1" noChangeShapeType="1" noTextEdit="1"/>
              </p:cNvSpPr>
              <p:nvPr/>
            </p:nvSpPr>
            <p:spPr>
              <a:xfrm>
                <a:off x="1260841" y="3937674"/>
                <a:ext cx="1572161" cy="41549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939AD15-A108-B9F2-0DE3-09BF931FC716}"/>
                  </a:ext>
                </a:extLst>
              </p:cNvPr>
              <p:cNvSpPr txBox="1"/>
              <p:nvPr/>
            </p:nvSpPr>
            <p:spPr>
              <a:xfrm>
                <a:off x="1269472" y="4207153"/>
                <a:ext cx="2613601" cy="4154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4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1400" b="0" i="1" smtClean="0">
                              <a:solidFill>
                                <a:schemeClr val="bg1"/>
                              </a:solidFill>
                              <a:latin typeface="Cambria Math" panose="02040503050406030204" pitchFamily="18" charset="0"/>
                              <a:ea typeface="Microsoft YaHei" panose="020B0503020204020204" pitchFamily="34" charset="-122"/>
                            </a:rPr>
                            <m:t>&lt;</m:t>
                          </m:r>
                          <m:r>
                            <a:rPr kumimoji="1" lang="en-US" altLang="zh-CN" sz="1400" b="1" i="1" smtClean="0">
                              <a:solidFill>
                                <a:schemeClr val="bg1"/>
                              </a:solidFill>
                              <a:latin typeface="Cambria Math" panose="02040503050406030204" pitchFamily="18" charset="0"/>
                              <a:ea typeface="Microsoft YaHei" panose="020B0503020204020204" pitchFamily="34" charset="-122"/>
                            </a:rPr>
                            <m:t>𝑿</m:t>
                          </m:r>
                          <m:r>
                            <a:rPr kumimoji="1" lang="en-US" altLang="zh-CN" sz="14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4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1400" b="0" i="1" smtClean="0">
                          <a:solidFill>
                            <a:schemeClr val="bg1"/>
                          </a:solidFill>
                          <a:latin typeface="Cambria Math" panose="02040503050406030204" pitchFamily="18" charset="0"/>
                          <a:ea typeface="Microsoft YaHei" panose="020B0503020204020204" pitchFamily="34" charset="-122"/>
                        </a:rPr>
                        <m:t>=</m:t>
                      </m:r>
                      <m:r>
                        <a:rPr kumimoji="1" lang="en-US" altLang="zh-CN" sz="14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4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14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400" b="0" i="1" smtClean="0">
                                  <a:solidFill>
                                    <a:schemeClr val="bg1"/>
                                  </a:solidFill>
                                  <a:latin typeface="Cambria Math" panose="02040503050406030204" pitchFamily="18" charset="0"/>
                                  <a:ea typeface="Microsoft YaHei" panose="020B0503020204020204" pitchFamily="34" charset="-122"/>
                                </a:rPr>
                                <m:t>1</m:t>
                              </m:r>
                            </m:sub>
                          </m:sSub>
                        </m:e>
                      </m:d>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7" name="文本框 46">
                <a:extLst>
                  <a:ext uri="{FF2B5EF4-FFF2-40B4-BE49-F238E27FC236}">
                    <a16:creationId xmlns:a16="http://schemas.microsoft.com/office/drawing/2014/main" id="{8939AD15-A108-B9F2-0DE3-09BF931FC716}"/>
                  </a:ext>
                </a:extLst>
              </p:cNvPr>
              <p:cNvSpPr txBox="1">
                <a:spLocks noRot="1" noChangeAspect="1" noMove="1" noResize="1" noEditPoints="1" noAdjustHandles="1" noChangeArrowheads="1" noChangeShapeType="1" noTextEdit="1"/>
              </p:cNvSpPr>
              <p:nvPr/>
            </p:nvSpPr>
            <p:spPr>
              <a:xfrm>
                <a:off x="1269472" y="4207153"/>
                <a:ext cx="2613601" cy="41549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90DFF2B6-7CCD-7F94-306E-5D189C8637C6}"/>
                  </a:ext>
                </a:extLst>
              </p:cNvPr>
              <p:cNvSpPr txBox="1"/>
              <p:nvPr/>
            </p:nvSpPr>
            <p:spPr>
              <a:xfrm>
                <a:off x="4140395" y="5732390"/>
                <a:ext cx="365485" cy="346249"/>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11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1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100" b="0" i="1" smtClean="0">
                              <a:solidFill>
                                <a:schemeClr val="bg1"/>
                              </a:solidFill>
                              <a:latin typeface="Cambria Math" panose="02040503050406030204" pitchFamily="18" charset="0"/>
                              <a:ea typeface="Microsoft YaHei" panose="020B0503020204020204" pitchFamily="34" charset="-122"/>
                            </a:rPr>
                            <m:t>3</m:t>
                          </m:r>
                        </m:sub>
                      </m:sSub>
                    </m:oMath>
                  </m:oMathPara>
                </a14:m>
                <a:endParaRPr kumimoji="1" lang="zh-CN" altLang="en-US" sz="11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48" name="文本框 47">
                <a:extLst>
                  <a:ext uri="{FF2B5EF4-FFF2-40B4-BE49-F238E27FC236}">
                    <a16:creationId xmlns:a16="http://schemas.microsoft.com/office/drawing/2014/main" id="{90DFF2B6-7CCD-7F94-306E-5D189C8637C6}"/>
                  </a:ext>
                </a:extLst>
              </p:cNvPr>
              <p:cNvSpPr txBox="1">
                <a:spLocks noRot="1" noChangeAspect="1" noMove="1" noResize="1" noEditPoints="1" noAdjustHandles="1" noChangeArrowheads="1" noChangeShapeType="1" noTextEdit="1"/>
              </p:cNvSpPr>
              <p:nvPr/>
            </p:nvSpPr>
            <p:spPr>
              <a:xfrm>
                <a:off x="4140395" y="5732390"/>
                <a:ext cx="365485" cy="34624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62F9B870-8AB4-F181-31AD-8A5C00A38912}"/>
                  </a:ext>
                </a:extLst>
              </p:cNvPr>
              <p:cNvSpPr txBox="1"/>
              <p:nvPr/>
            </p:nvSpPr>
            <p:spPr>
              <a:xfrm>
                <a:off x="2540479" y="5884790"/>
                <a:ext cx="365485" cy="346249"/>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11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1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100" b="0" i="1" smtClean="0">
                              <a:solidFill>
                                <a:schemeClr val="bg1"/>
                              </a:solidFill>
                              <a:latin typeface="Cambria Math" panose="02040503050406030204" pitchFamily="18" charset="0"/>
                              <a:ea typeface="Microsoft YaHei" panose="020B0503020204020204" pitchFamily="34" charset="-122"/>
                            </a:rPr>
                            <m:t>2</m:t>
                          </m:r>
                        </m:sub>
                      </m:sSub>
                    </m:oMath>
                  </m:oMathPara>
                </a14:m>
                <a:endParaRPr kumimoji="1" lang="zh-CN" altLang="en-US" sz="11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49" name="文本框 48">
                <a:extLst>
                  <a:ext uri="{FF2B5EF4-FFF2-40B4-BE49-F238E27FC236}">
                    <a16:creationId xmlns:a16="http://schemas.microsoft.com/office/drawing/2014/main" id="{62F9B870-8AB4-F181-31AD-8A5C00A38912}"/>
                  </a:ext>
                </a:extLst>
              </p:cNvPr>
              <p:cNvSpPr txBox="1">
                <a:spLocks noRot="1" noChangeAspect="1" noMove="1" noResize="1" noEditPoints="1" noAdjustHandles="1" noChangeArrowheads="1" noChangeShapeType="1" noTextEdit="1"/>
              </p:cNvSpPr>
              <p:nvPr/>
            </p:nvSpPr>
            <p:spPr>
              <a:xfrm>
                <a:off x="2540479" y="5884790"/>
                <a:ext cx="365485" cy="346249"/>
              </a:xfrm>
              <a:prstGeom prst="rect">
                <a:avLst/>
              </a:prstGeom>
              <a:blipFill>
                <a:blip r:embed="rId7"/>
                <a:stretch>
                  <a:fillRect/>
                </a:stretch>
              </a:blipFill>
            </p:spPr>
            <p:txBody>
              <a:bodyPr/>
              <a:lstStyle/>
              <a:p>
                <a:r>
                  <a:rPr lang="zh-CN" altLang="en-US">
                    <a:noFill/>
                  </a:rPr>
                  <a:t> </a:t>
                </a:r>
              </a:p>
            </p:txBody>
          </p:sp>
        </mc:Fallback>
      </mc:AlternateContent>
      <p:sp>
        <p:nvSpPr>
          <p:cNvPr id="50" name="椭圆 49">
            <a:extLst>
              <a:ext uri="{FF2B5EF4-FFF2-40B4-BE49-F238E27FC236}">
                <a16:creationId xmlns:a16="http://schemas.microsoft.com/office/drawing/2014/main" id="{E0865783-1F4A-C652-7E37-6CF106168FB9}"/>
              </a:ext>
            </a:extLst>
          </p:cNvPr>
          <p:cNvSpPr/>
          <p:nvPr/>
        </p:nvSpPr>
        <p:spPr>
          <a:xfrm>
            <a:off x="4275194" y="5784718"/>
            <a:ext cx="51491" cy="51491"/>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cxnSp>
        <p:nvCxnSpPr>
          <p:cNvPr id="54" name="肘形连接符 53">
            <a:extLst>
              <a:ext uri="{FF2B5EF4-FFF2-40B4-BE49-F238E27FC236}">
                <a16:creationId xmlns:a16="http://schemas.microsoft.com/office/drawing/2014/main" id="{F4890620-AE14-C48B-2D37-EBAC3AA17041}"/>
              </a:ext>
            </a:extLst>
          </p:cNvPr>
          <p:cNvCxnSpPr>
            <a:stCxn id="50" idx="0"/>
          </p:cNvCxnSpPr>
          <p:nvPr/>
        </p:nvCxnSpPr>
        <p:spPr>
          <a:xfrm rot="5400000" flipH="1" flipV="1">
            <a:off x="4779553" y="5033421"/>
            <a:ext cx="272685" cy="1229910"/>
          </a:xfrm>
          <a:prstGeom prst="bentConnector2">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55" name="矩形 54">
            <a:extLst>
              <a:ext uri="{FF2B5EF4-FFF2-40B4-BE49-F238E27FC236}">
                <a16:creationId xmlns:a16="http://schemas.microsoft.com/office/drawing/2014/main" id="{65DBBE43-D944-8E6D-FDE0-8D13D4FCE361}"/>
              </a:ext>
            </a:extLst>
          </p:cNvPr>
          <p:cNvSpPr/>
          <p:nvPr/>
        </p:nvSpPr>
        <p:spPr>
          <a:xfrm>
            <a:off x="4300939" y="5512033"/>
            <a:ext cx="1206389" cy="298430"/>
          </a:xfrm>
          <a:prstGeom prst="rect">
            <a:avLst/>
          </a:prstGeom>
          <a:solidFill>
            <a:schemeClr val="accent4">
              <a:lumMod val="40000"/>
              <a:lumOff val="6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F38576BC-E049-CA03-8D5B-2111C84F1E26}"/>
                  </a:ext>
                </a:extLst>
              </p:cNvPr>
              <p:cNvSpPr txBox="1"/>
              <p:nvPr/>
            </p:nvSpPr>
            <p:spPr>
              <a:xfrm>
                <a:off x="2526024" y="5081621"/>
                <a:ext cx="3485634" cy="4154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14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400" b="1" i="1" smtClean="0">
                              <a:solidFill>
                                <a:schemeClr val="bg1"/>
                              </a:solidFill>
                              <a:latin typeface="Cambria Math" panose="02040503050406030204" pitchFamily="18" charset="0"/>
                              <a:ea typeface="Microsoft YaHei" panose="020B0503020204020204" pitchFamily="34" charset="-122"/>
                            </a:rPr>
                            <m:t>𝑿</m:t>
                          </m:r>
                          <m:r>
                            <a:rPr kumimoji="1" lang="en-US" altLang="zh-CN" sz="1400" b="0" i="1" smtClean="0">
                              <a:solidFill>
                                <a:schemeClr val="bg1"/>
                              </a:solidFill>
                              <a:latin typeface="Cambria Math" panose="02040503050406030204" pitchFamily="18" charset="0"/>
                              <a:ea typeface="Microsoft YaHei" panose="020B0503020204020204" pitchFamily="34" charset="-122"/>
                            </a:rPr>
                            <m:t>&gt;</m:t>
                          </m:r>
                          <m:sSub>
                            <m:sSub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400" b="0" i="1" smtClean="0">
                                  <a:solidFill>
                                    <a:schemeClr val="bg1"/>
                                  </a:solidFill>
                                  <a:latin typeface="Cambria Math" panose="02040503050406030204" pitchFamily="18" charset="0"/>
                                  <a:ea typeface="Microsoft YaHei" panose="020B0503020204020204" pitchFamily="34" charset="-122"/>
                                </a:rPr>
                                <m:t>3</m:t>
                              </m:r>
                            </m:sub>
                          </m:sSub>
                        </m:e>
                      </m:d>
                      <m:r>
                        <a:rPr kumimoji="1" lang="en-US" altLang="zh-CN" sz="1400" b="0" i="1" smtClean="0">
                          <a:solidFill>
                            <a:schemeClr val="bg1"/>
                          </a:solidFill>
                          <a:latin typeface="Cambria Math" panose="02040503050406030204" pitchFamily="18" charset="0"/>
                          <a:ea typeface="Microsoft YaHei" panose="020B0503020204020204" pitchFamily="34" charset="-122"/>
                        </a:rPr>
                        <m:t>=1−</m:t>
                      </m:r>
                      <m:r>
                        <a:rPr kumimoji="1" lang="en-US" altLang="zh-CN" sz="14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400" b="1" i="1" smtClean="0">
                              <a:solidFill>
                                <a:schemeClr val="bg1"/>
                              </a:solidFill>
                              <a:latin typeface="Cambria Math" panose="02040503050406030204" pitchFamily="18" charset="0"/>
                              <a:ea typeface="Microsoft YaHei" panose="020B0503020204020204" pitchFamily="34" charset="-122"/>
                            </a:rPr>
                            <m:t>𝑿</m:t>
                          </m:r>
                          <m:r>
                            <a:rPr kumimoji="1" lang="en-US" altLang="zh-CN" sz="14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400" b="0" i="1" smtClean="0">
                                  <a:solidFill>
                                    <a:schemeClr val="bg1"/>
                                  </a:solidFill>
                                  <a:latin typeface="Cambria Math" panose="02040503050406030204" pitchFamily="18" charset="0"/>
                                  <a:ea typeface="Microsoft YaHei" panose="020B0503020204020204" pitchFamily="34" charset="-122"/>
                                </a:rPr>
                                <m:t>3</m:t>
                              </m:r>
                            </m:sub>
                          </m:sSub>
                        </m:e>
                      </m:d>
                      <m:r>
                        <a:rPr kumimoji="1" lang="en-US" altLang="zh-CN" sz="1400" b="0" i="1" smtClean="0">
                          <a:solidFill>
                            <a:schemeClr val="bg1"/>
                          </a:solidFill>
                          <a:latin typeface="Cambria Math" panose="02040503050406030204" pitchFamily="18" charset="0"/>
                          <a:ea typeface="Microsoft YaHei" panose="020B0503020204020204" pitchFamily="34" charset="-122"/>
                        </a:rPr>
                        <m:t>=1−</m:t>
                      </m:r>
                      <m:r>
                        <a:rPr kumimoji="1" lang="en-US" altLang="zh-CN" sz="14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1400" b="0" i="1" smtClean="0">
                                  <a:solidFill>
                                    <a:schemeClr val="bg1"/>
                                  </a:solidFill>
                                  <a:latin typeface="Cambria Math" panose="02040503050406030204" pitchFamily="18" charset="0"/>
                                  <a:ea typeface="Microsoft YaHei" panose="020B0503020204020204" pitchFamily="34" charset="-122"/>
                                </a:rPr>
                                <m:t>3</m:t>
                              </m:r>
                            </m:sub>
                          </m:sSub>
                        </m:e>
                      </m:d>
                    </m:oMath>
                  </m:oMathPara>
                </a14:m>
                <a:endParaRPr kumimoji="1"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6" name="文本框 55">
                <a:extLst>
                  <a:ext uri="{FF2B5EF4-FFF2-40B4-BE49-F238E27FC236}">
                    <a16:creationId xmlns:a16="http://schemas.microsoft.com/office/drawing/2014/main" id="{F38576BC-E049-CA03-8D5B-2111C84F1E26}"/>
                  </a:ext>
                </a:extLst>
              </p:cNvPr>
              <p:cNvSpPr txBox="1">
                <a:spLocks noRot="1" noChangeAspect="1" noMove="1" noResize="1" noEditPoints="1" noAdjustHandles="1" noChangeArrowheads="1" noChangeShapeType="1" noTextEdit="1"/>
              </p:cNvSpPr>
              <p:nvPr/>
            </p:nvSpPr>
            <p:spPr>
              <a:xfrm>
                <a:off x="2526024" y="5081621"/>
                <a:ext cx="3485634" cy="415498"/>
              </a:xfrm>
              <a:prstGeom prst="rect">
                <a:avLst/>
              </a:prstGeom>
              <a:blipFill>
                <a:blip r:embed="rId11"/>
                <a:stretch>
                  <a:fillRect/>
                </a:stretch>
              </a:blipFill>
            </p:spPr>
            <p:txBody>
              <a:bodyPr/>
              <a:lstStyle/>
              <a:p>
                <a:r>
                  <a:rPr lang="zh-CN" altLang="en-US">
                    <a:noFill/>
                  </a:rPr>
                  <a:t> </a:t>
                </a:r>
              </a:p>
            </p:txBody>
          </p:sp>
        </mc:Fallback>
      </mc:AlternateContent>
      <p:sp>
        <p:nvSpPr>
          <p:cNvPr id="57" name="矩形 56">
            <a:extLst>
              <a:ext uri="{FF2B5EF4-FFF2-40B4-BE49-F238E27FC236}">
                <a16:creationId xmlns:a16="http://schemas.microsoft.com/office/drawing/2014/main" id="{216BE208-6D75-AA69-057B-0B997FEE76DE}"/>
              </a:ext>
            </a:extLst>
          </p:cNvPr>
          <p:cNvSpPr/>
          <p:nvPr/>
        </p:nvSpPr>
        <p:spPr>
          <a:xfrm>
            <a:off x="5032375" y="5147239"/>
            <a:ext cx="876300" cy="313761"/>
          </a:xfrm>
          <a:prstGeom prst="rect">
            <a:avLst/>
          </a:prstGeom>
          <a:no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58" name="右箭头 57">
            <a:extLst>
              <a:ext uri="{FF2B5EF4-FFF2-40B4-BE49-F238E27FC236}">
                <a16:creationId xmlns:a16="http://schemas.microsoft.com/office/drawing/2014/main" id="{3D92A37A-894F-A5B7-6210-7A411317053C}"/>
              </a:ext>
            </a:extLst>
          </p:cNvPr>
          <p:cNvSpPr/>
          <p:nvPr/>
        </p:nvSpPr>
        <p:spPr>
          <a:xfrm>
            <a:off x="4190264" y="3064588"/>
            <a:ext cx="3875805" cy="370380"/>
          </a:xfrm>
          <a:prstGeom prst="rightArrow">
            <a:avLst/>
          </a:prstGeom>
          <a:solidFill>
            <a:srgbClr val="02050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71960385-5E98-524D-44BA-D8D23B84D410}"/>
                  </a:ext>
                </a:extLst>
              </p:cNvPr>
              <p:cNvSpPr txBox="1"/>
              <p:nvPr/>
            </p:nvSpPr>
            <p:spPr>
              <a:xfrm>
                <a:off x="5620413" y="2106067"/>
                <a:ext cx="1119858" cy="968920"/>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9" name="文本框 58">
                <a:extLst>
                  <a:ext uri="{FF2B5EF4-FFF2-40B4-BE49-F238E27FC236}">
                    <a16:creationId xmlns:a16="http://schemas.microsoft.com/office/drawing/2014/main" id="{71960385-5E98-524D-44BA-D8D23B84D410}"/>
                  </a:ext>
                </a:extLst>
              </p:cNvPr>
              <p:cNvSpPr txBox="1">
                <a:spLocks noRot="1" noChangeAspect="1" noMove="1" noResize="1" noEditPoints="1" noAdjustHandles="1" noChangeArrowheads="1" noChangeShapeType="1" noTextEdit="1"/>
              </p:cNvSpPr>
              <p:nvPr/>
            </p:nvSpPr>
            <p:spPr>
              <a:xfrm>
                <a:off x="5620413" y="2106067"/>
                <a:ext cx="1119858" cy="968920"/>
              </a:xfrm>
              <a:prstGeom prst="rect">
                <a:avLst/>
              </a:prstGeom>
              <a:blipFill>
                <a:blip r:embed="rId12"/>
                <a:stretch>
                  <a:fillRect/>
                </a:stretch>
              </a:blipFill>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822F31D9-C050-1478-59E0-9A1C27A0C8AC}"/>
              </a:ext>
            </a:extLst>
          </p:cNvPr>
          <p:cNvSpPr txBox="1"/>
          <p:nvPr/>
        </p:nvSpPr>
        <p:spPr>
          <a:xfrm>
            <a:off x="7958912" y="5811584"/>
            <a:ext cx="1980029" cy="499560"/>
          </a:xfrm>
          <a:prstGeom prst="rect">
            <a:avLst/>
          </a:prstGeom>
          <a:noFill/>
        </p:spPr>
        <p:txBody>
          <a:bodyPr wrap="non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随机变量的值域</a:t>
            </a:r>
          </a:p>
        </p:txBody>
      </p:sp>
      <p:sp>
        <p:nvSpPr>
          <p:cNvPr id="61" name="文本框 60">
            <a:extLst>
              <a:ext uri="{FF2B5EF4-FFF2-40B4-BE49-F238E27FC236}">
                <a16:creationId xmlns:a16="http://schemas.microsoft.com/office/drawing/2014/main" id="{EAB8D5B0-34D9-6DF4-78E9-E7FA3614F917}"/>
              </a:ext>
            </a:extLst>
          </p:cNvPr>
          <p:cNvSpPr txBox="1"/>
          <p:nvPr/>
        </p:nvSpPr>
        <p:spPr>
          <a:xfrm rot="16200000">
            <a:off x="6056267" y="4373496"/>
            <a:ext cx="1210588" cy="499560"/>
          </a:xfrm>
          <a:prstGeom prst="rect">
            <a:avLst/>
          </a:prstGeom>
          <a:noFill/>
        </p:spPr>
        <p:txBody>
          <a:bodyPr wrap="non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概率密度</a:t>
            </a:r>
          </a:p>
        </p:txBody>
      </p:sp>
      <p:sp>
        <p:nvSpPr>
          <p:cNvPr id="63" name="任意形状 62">
            <a:extLst>
              <a:ext uri="{FF2B5EF4-FFF2-40B4-BE49-F238E27FC236}">
                <a16:creationId xmlns:a16="http://schemas.microsoft.com/office/drawing/2014/main" id="{911A60F5-4328-9703-26F8-6D89FED4F003}"/>
              </a:ext>
            </a:extLst>
          </p:cNvPr>
          <p:cNvSpPr/>
          <p:nvPr/>
        </p:nvSpPr>
        <p:spPr>
          <a:xfrm>
            <a:off x="7151615" y="4067829"/>
            <a:ext cx="2966085" cy="1737360"/>
          </a:xfrm>
          <a:custGeom>
            <a:avLst/>
            <a:gdLst>
              <a:gd name="connsiteX0" fmla="*/ 0 w 2966085"/>
              <a:gd name="connsiteY0" fmla="*/ 1737360 h 1737360"/>
              <a:gd name="connsiteX1" fmla="*/ 28575 w 2966085"/>
              <a:gd name="connsiteY1" fmla="*/ 1583055 h 1737360"/>
              <a:gd name="connsiteX2" fmla="*/ 131445 w 2966085"/>
              <a:gd name="connsiteY2" fmla="*/ 1285875 h 1737360"/>
              <a:gd name="connsiteX3" fmla="*/ 354330 w 2966085"/>
              <a:gd name="connsiteY3" fmla="*/ 828675 h 1737360"/>
              <a:gd name="connsiteX4" fmla="*/ 491490 w 2966085"/>
              <a:gd name="connsiteY4" fmla="*/ 640080 h 1737360"/>
              <a:gd name="connsiteX5" fmla="*/ 622935 w 2966085"/>
              <a:gd name="connsiteY5" fmla="*/ 480060 h 1737360"/>
              <a:gd name="connsiteX6" fmla="*/ 1017270 w 2966085"/>
              <a:gd name="connsiteY6" fmla="*/ 142875 h 1737360"/>
              <a:gd name="connsiteX7" fmla="*/ 1131570 w 2966085"/>
              <a:gd name="connsiteY7" fmla="*/ 85725 h 1737360"/>
              <a:gd name="connsiteX8" fmla="*/ 1468755 w 2966085"/>
              <a:gd name="connsiteY8" fmla="*/ 5715 h 1737360"/>
              <a:gd name="connsiteX9" fmla="*/ 1600200 w 2966085"/>
              <a:gd name="connsiteY9" fmla="*/ 0 h 1737360"/>
              <a:gd name="connsiteX10" fmla="*/ 1834515 w 2966085"/>
              <a:gd name="connsiteY10" fmla="*/ 5715 h 1737360"/>
              <a:gd name="connsiteX11" fmla="*/ 1931670 w 2966085"/>
              <a:gd name="connsiteY11" fmla="*/ 28575 h 1737360"/>
              <a:gd name="connsiteX12" fmla="*/ 2034540 w 2966085"/>
              <a:gd name="connsiteY12" fmla="*/ 68580 h 1737360"/>
              <a:gd name="connsiteX13" fmla="*/ 2194560 w 2966085"/>
              <a:gd name="connsiteY13" fmla="*/ 182880 h 1737360"/>
              <a:gd name="connsiteX14" fmla="*/ 2326005 w 2966085"/>
              <a:gd name="connsiteY14" fmla="*/ 348615 h 1737360"/>
              <a:gd name="connsiteX15" fmla="*/ 2480310 w 2966085"/>
              <a:gd name="connsiteY15" fmla="*/ 634365 h 1737360"/>
              <a:gd name="connsiteX16" fmla="*/ 2577465 w 2966085"/>
              <a:gd name="connsiteY16" fmla="*/ 765810 h 1737360"/>
              <a:gd name="connsiteX17" fmla="*/ 2668905 w 2966085"/>
              <a:gd name="connsiteY17" fmla="*/ 834390 h 1737360"/>
              <a:gd name="connsiteX18" fmla="*/ 2840355 w 2966085"/>
              <a:gd name="connsiteY18" fmla="*/ 902970 h 1737360"/>
              <a:gd name="connsiteX19" fmla="*/ 2886075 w 2966085"/>
              <a:gd name="connsiteY19" fmla="*/ 914400 h 1737360"/>
              <a:gd name="connsiteX20" fmla="*/ 2966085 w 2966085"/>
              <a:gd name="connsiteY20" fmla="*/ 91440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6085" h="1737360">
                <a:moveTo>
                  <a:pt x="0" y="1737360"/>
                </a:moveTo>
                <a:cubicBezTo>
                  <a:pt x="9525" y="1685925"/>
                  <a:pt x="13953" y="1633279"/>
                  <a:pt x="28575" y="1583055"/>
                </a:cubicBezTo>
                <a:cubicBezTo>
                  <a:pt x="57878" y="1482407"/>
                  <a:pt x="89428" y="1381913"/>
                  <a:pt x="131445" y="1285875"/>
                </a:cubicBezTo>
                <a:cubicBezTo>
                  <a:pt x="211945" y="1101875"/>
                  <a:pt x="249864" y="990348"/>
                  <a:pt x="354330" y="828675"/>
                </a:cubicBezTo>
                <a:cubicBezTo>
                  <a:pt x="396517" y="763386"/>
                  <a:pt x="444047" y="701655"/>
                  <a:pt x="491490" y="640080"/>
                </a:cubicBezTo>
                <a:cubicBezTo>
                  <a:pt x="533621" y="585400"/>
                  <a:pt x="574467" y="529211"/>
                  <a:pt x="622935" y="480060"/>
                </a:cubicBezTo>
                <a:cubicBezTo>
                  <a:pt x="714540" y="387165"/>
                  <a:pt x="883094" y="224690"/>
                  <a:pt x="1017270" y="142875"/>
                </a:cubicBezTo>
                <a:cubicBezTo>
                  <a:pt x="1053639" y="120699"/>
                  <a:pt x="1092367" y="102386"/>
                  <a:pt x="1131570" y="85725"/>
                </a:cubicBezTo>
                <a:cubicBezTo>
                  <a:pt x="1238476" y="40290"/>
                  <a:pt x="1353415" y="15967"/>
                  <a:pt x="1468755" y="5715"/>
                </a:cubicBezTo>
                <a:cubicBezTo>
                  <a:pt x="1512439" y="1832"/>
                  <a:pt x="1556385" y="1905"/>
                  <a:pt x="1600200" y="0"/>
                </a:cubicBezTo>
                <a:cubicBezTo>
                  <a:pt x="1678305" y="1905"/>
                  <a:pt x="1756675" y="-995"/>
                  <a:pt x="1834515" y="5715"/>
                </a:cubicBezTo>
                <a:cubicBezTo>
                  <a:pt x="1867661" y="8572"/>
                  <a:pt x="1899931" y="18600"/>
                  <a:pt x="1931670" y="28575"/>
                </a:cubicBezTo>
                <a:cubicBezTo>
                  <a:pt x="1966769" y="39606"/>
                  <a:pt x="2001434" y="52529"/>
                  <a:pt x="2034540" y="68580"/>
                </a:cubicBezTo>
                <a:cubicBezTo>
                  <a:pt x="2092107" y="96491"/>
                  <a:pt x="2149319" y="137639"/>
                  <a:pt x="2194560" y="182880"/>
                </a:cubicBezTo>
                <a:cubicBezTo>
                  <a:pt x="2223834" y="212154"/>
                  <a:pt x="2305282" y="312886"/>
                  <a:pt x="2326005" y="348615"/>
                </a:cubicBezTo>
                <a:cubicBezTo>
                  <a:pt x="2385011" y="450350"/>
                  <a:pt x="2416570" y="541206"/>
                  <a:pt x="2480310" y="634365"/>
                </a:cubicBezTo>
                <a:cubicBezTo>
                  <a:pt x="2511076" y="679331"/>
                  <a:pt x="2533878" y="733119"/>
                  <a:pt x="2577465" y="765810"/>
                </a:cubicBezTo>
                <a:cubicBezTo>
                  <a:pt x="2607945" y="788670"/>
                  <a:pt x="2634161" y="818755"/>
                  <a:pt x="2668905" y="834390"/>
                </a:cubicBezTo>
                <a:cubicBezTo>
                  <a:pt x="2775004" y="882135"/>
                  <a:pt x="2755725" y="879462"/>
                  <a:pt x="2840355" y="902970"/>
                </a:cubicBezTo>
                <a:cubicBezTo>
                  <a:pt x="2855491" y="907174"/>
                  <a:pt x="2870430" y="912978"/>
                  <a:pt x="2886075" y="914400"/>
                </a:cubicBezTo>
                <a:cubicBezTo>
                  <a:pt x="2912635" y="916815"/>
                  <a:pt x="2939415" y="914400"/>
                  <a:pt x="2966085" y="914400"/>
                </a:cubicBezTo>
              </a:path>
            </a:pathLst>
          </a:custGeom>
          <a:solidFill>
            <a:schemeClr val="accent1">
              <a:lumMod val="75000"/>
              <a:alpha val="62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直角三角形 63">
            <a:extLst>
              <a:ext uri="{FF2B5EF4-FFF2-40B4-BE49-F238E27FC236}">
                <a16:creationId xmlns:a16="http://schemas.microsoft.com/office/drawing/2014/main" id="{A2F31584-7BF5-C5C4-F5B8-31ECACD5EBC1}"/>
              </a:ext>
            </a:extLst>
          </p:cNvPr>
          <p:cNvSpPr/>
          <p:nvPr/>
        </p:nvSpPr>
        <p:spPr>
          <a:xfrm flipH="1">
            <a:off x="7097004" y="4979065"/>
            <a:ext cx="3016699" cy="830802"/>
          </a:xfrm>
          <a:prstGeom prst="rtTriangle">
            <a:avLst/>
          </a:prstGeom>
          <a:solidFill>
            <a:schemeClr val="accent1">
              <a:lumMod val="75000"/>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4D25841-15FF-4F9E-C63D-7E8023ACFE12}"/>
                  </a:ext>
                </a:extLst>
              </p:cNvPr>
              <p:cNvSpPr txBox="1"/>
              <p:nvPr/>
            </p:nvSpPr>
            <p:spPr>
              <a:xfrm>
                <a:off x="7743799" y="4315226"/>
                <a:ext cx="1864100" cy="505459"/>
              </a:xfrm>
              <a:prstGeom prst="rect">
                <a:avLst/>
              </a:prstGeom>
              <a:noFill/>
            </p:spPr>
            <p:txBody>
              <a:bodyPr wrap="none" rtlCol="0">
                <a:spAutoFit/>
              </a:bodyPr>
              <a:lstStyle/>
              <a:p>
                <a:pPr algn="l">
                  <a:lnSpc>
                    <a:spcPct val="150000"/>
                  </a:lnSpc>
                </a:pPr>
                <a:r>
                  <a:rPr kumimoji="1" lang="en-US" altLang="zh-CN" sz="2000" b="0" dirty="0">
                    <a:solidFill>
                      <a:schemeClr val="bg1"/>
                    </a:solidFill>
                    <a:ea typeface="Microsoft YaHei" panose="020B0503020204020204" pitchFamily="34" charset="-122"/>
                  </a:rPr>
                  <a:t>Area: </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Ω</m:t>
                        </m:r>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65" name="文本框 64">
                <a:extLst>
                  <a:ext uri="{FF2B5EF4-FFF2-40B4-BE49-F238E27FC236}">
                    <a16:creationId xmlns:a16="http://schemas.microsoft.com/office/drawing/2014/main" id="{B4D25841-15FF-4F9E-C63D-7E8023ACFE12}"/>
                  </a:ext>
                </a:extLst>
              </p:cNvPr>
              <p:cNvSpPr txBox="1">
                <a:spLocks noRot="1" noChangeAspect="1" noMove="1" noResize="1" noEditPoints="1" noAdjustHandles="1" noChangeArrowheads="1" noChangeShapeType="1" noTextEdit="1"/>
              </p:cNvSpPr>
              <p:nvPr/>
            </p:nvSpPr>
            <p:spPr>
              <a:xfrm>
                <a:off x="7743799" y="4315226"/>
                <a:ext cx="1864100" cy="505459"/>
              </a:xfrm>
              <a:prstGeom prst="rect">
                <a:avLst/>
              </a:prstGeom>
              <a:blipFill>
                <a:blip r:embed="rId13"/>
                <a:stretch>
                  <a:fillRect l="-3378" b="-19512"/>
                </a:stretch>
              </a:blipFill>
            </p:spPr>
            <p:txBody>
              <a:bodyPr/>
              <a:lstStyle/>
              <a:p>
                <a:r>
                  <a:rPr lang="zh-CN" altLang="en-US">
                    <a:noFill/>
                  </a:rPr>
                  <a:t> </a:t>
                </a:r>
              </a:p>
            </p:txBody>
          </p:sp>
        </mc:Fallback>
      </mc:AlternateContent>
      <p:cxnSp>
        <p:nvCxnSpPr>
          <p:cNvPr id="69" name="直线连接符 68">
            <a:extLst>
              <a:ext uri="{FF2B5EF4-FFF2-40B4-BE49-F238E27FC236}">
                <a16:creationId xmlns:a16="http://schemas.microsoft.com/office/drawing/2014/main" id="{0CFFBE9D-57EC-4B50-B703-338780649B34}"/>
              </a:ext>
            </a:extLst>
          </p:cNvPr>
          <p:cNvCxnSpPr>
            <a:cxnSpLocks/>
          </p:cNvCxnSpPr>
          <p:nvPr/>
        </p:nvCxnSpPr>
        <p:spPr>
          <a:xfrm>
            <a:off x="9640277" y="4710725"/>
            <a:ext cx="0" cy="1100859"/>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1" name="直线连接符 70">
            <a:extLst>
              <a:ext uri="{FF2B5EF4-FFF2-40B4-BE49-F238E27FC236}">
                <a16:creationId xmlns:a16="http://schemas.microsoft.com/office/drawing/2014/main" id="{6E627D4A-518C-BF1B-B52D-6F3B6E2AF406}"/>
              </a:ext>
            </a:extLst>
          </p:cNvPr>
          <p:cNvCxnSpPr>
            <a:cxnSpLocks/>
            <a:stCxn id="64" idx="0"/>
          </p:cNvCxnSpPr>
          <p:nvPr/>
        </p:nvCxnSpPr>
        <p:spPr>
          <a:xfrm>
            <a:off x="10113703" y="4979065"/>
            <a:ext cx="0" cy="839844"/>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74" name="任意形状 73">
            <a:extLst>
              <a:ext uri="{FF2B5EF4-FFF2-40B4-BE49-F238E27FC236}">
                <a16:creationId xmlns:a16="http://schemas.microsoft.com/office/drawing/2014/main" id="{2D1E359C-859E-CDDD-1D90-576E8B1F09FF}"/>
              </a:ext>
            </a:extLst>
          </p:cNvPr>
          <p:cNvSpPr/>
          <p:nvPr/>
        </p:nvSpPr>
        <p:spPr>
          <a:xfrm>
            <a:off x="9652000" y="4743450"/>
            <a:ext cx="448121" cy="250825"/>
          </a:xfrm>
          <a:custGeom>
            <a:avLst/>
            <a:gdLst>
              <a:gd name="connsiteX0" fmla="*/ 0 w 448121"/>
              <a:gd name="connsiteY0" fmla="*/ 0 h 250825"/>
              <a:gd name="connsiteX1" fmla="*/ 31750 w 448121"/>
              <a:gd name="connsiteY1" fmla="*/ 38100 h 250825"/>
              <a:gd name="connsiteX2" fmla="*/ 38100 w 448121"/>
              <a:gd name="connsiteY2" fmla="*/ 47625 h 250825"/>
              <a:gd name="connsiteX3" fmla="*/ 47625 w 448121"/>
              <a:gd name="connsiteY3" fmla="*/ 53975 h 250825"/>
              <a:gd name="connsiteX4" fmla="*/ 50800 w 448121"/>
              <a:gd name="connsiteY4" fmla="*/ 63500 h 250825"/>
              <a:gd name="connsiteX5" fmla="*/ 66675 w 448121"/>
              <a:gd name="connsiteY5" fmla="*/ 79375 h 250825"/>
              <a:gd name="connsiteX6" fmla="*/ 82550 w 448121"/>
              <a:gd name="connsiteY6" fmla="*/ 98425 h 250825"/>
              <a:gd name="connsiteX7" fmla="*/ 104775 w 448121"/>
              <a:gd name="connsiteY7" fmla="*/ 127000 h 250825"/>
              <a:gd name="connsiteX8" fmla="*/ 133350 w 448121"/>
              <a:gd name="connsiteY8" fmla="*/ 146050 h 250825"/>
              <a:gd name="connsiteX9" fmla="*/ 142875 w 448121"/>
              <a:gd name="connsiteY9" fmla="*/ 152400 h 250825"/>
              <a:gd name="connsiteX10" fmla="*/ 149225 w 448121"/>
              <a:gd name="connsiteY10" fmla="*/ 161925 h 250825"/>
              <a:gd name="connsiteX11" fmla="*/ 177800 w 448121"/>
              <a:gd name="connsiteY11" fmla="*/ 184150 h 250825"/>
              <a:gd name="connsiteX12" fmla="*/ 187325 w 448121"/>
              <a:gd name="connsiteY12" fmla="*/ 190500 h 250825"/>
              <a:gd name="connsiteX13" fmla="*/ 196850 w 448121"/>
              <a:gd name="connsiteY13" fmla="*/ 193675 h 250825"/>
              <a:gd name="connsiteX14" fmla="*/ 225425 w 448121"/>
              <a:gd name="connsiteY14" fmla="*/ 206375 h 250825"/>
              <a:gd name="connsiteX15" fmla="*/ 234950 w 448121"/>
              <a:gd name="connsiteY15" fmla="*/ 209550 h 250825"/>
              <a:gd name="connsiteX16" fmla="*/ 352425 w 448121"/>
              <a:gd name="connsiteY16" fmla="*/ 212725 h 250825"/>
              <a:gd name="connsiteX17" fmla="*/ 371475 w 448121"/>
              <a:gd name="connsiteY17" fmla="*/ 225425 h 250825"/>
              <a:gd name="connsiteX18" fmla="*/ 390525 w 448121"/>
              <a:gd name="connsiteY18" fmla="*/ 231775 h 250825"/>
              <a:gd name="connsiteX19" fmla="*/ 412750 w 448121"/>
              <a:gd name="connsiteY19" fmla="*/ 241300 h 250825"/>
              <a:gd name="connsiteX20" fmla="*/ 428625 w 448121"/>
              <a:gd name="connsiteY20" fmla="*/ 244475 h 250825"/>
              <a:gd name="connsiteX21" fmla="*/ 447675 w 448121"/>
              <a:gd name="connsiteY21" fmla="*/ 247650 h 250825"/>
              <a:gd name="connsiteX22" fmla="*/ 447675 w 448121"/>
              <a:gd name="connsiteY22" fmla="*/ 250825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8121" h="250825">
                <a:moveTo>
                  <a:pt x="0" y="0"/>
                </a:moveTo>
                <a:cubicBezTo>
                  <a:pt x="24413" y="34876"/>
                  <a:pt x="11476" y="24584"/>
                  <a:pt x="31750" y="38100"/>
                </a:cubicBezTo>
                <a:cubicBezTo>
                  <a:pt x="33867" y="41275"/>
                  <a:pt x="35402" y="44927"/>
                  <a:pt x="38100" y="47625"/>
                </a:cubicBezTo>
                <a:cubicBezTo>
                  <a:pt x="40798" y="50323"/>
                  <a:pt x="45241" y="50995"/>
                  <a:pt x="47625" y="53975"/>
                </a:cubicBezTo>
                <a:cubicBezTo>
                  <a:pt x="49716" y="56588"/>
                  <a:pt x="49303" y="60507"/>
                  <a:pt x="50800" y="63500"/>
                </a:cubicBezTo>
                <a:cubicBezTo>
                  <a:pt x="56092" y="74083"/>
                  <a:pt x="57150" y="73025"/>
                  <a:pt x="66675" y="79375"/>
                </a:cubicBezTo>
                <a:cubicBezTo>
                  <a:pt x="89366" y="113412"/>
                  <a:pt x="54029" y="61755"/>
                  <a:pt x="82550" y="98425"/>
                </a:cubicBezTo>
                <a:cubicBezTo>
                  <a:pt x="93054" y="111930"/>
                  <a:pt x="92611" y="117539"/>
                  <a:pt x="104775" y="127000"/>
                </a:cubicBezTo>
                <a:lnTo>
                  <a:pt x="133350" y="146050"/>
                </a:lnTo>
                <a:lnTo>
                  <a:pt x="142875" y="152400"/>
                </a:lnTo>
                <a:cubicBezTo>
                  <a:pt x="144992" y="155575"/>
                  <a:pt x="146782" y="158994"/>
                  <a:pt x="149225" y="161925"/>
                </a:cubicBezTo>
                <a:cubicBezTo>
                  <a:pt x="158551" y="173116"/>
                  <a:pt x="164525" y="175300"/>
                  <a:pt x="177800" y="184150"/>
                </a:cubicBezTo>
                <a:cubicBezTo>
                  <a:pt x="180975" y="186267"/>
                  <a:pt x="183705" y="189293"/>
                  <a:pt x="187325" y="190500"/>
                </a:cubicBezTo>
                <a:cubicBezTo>
                  <a:pt x="190500" y="191558"/>
                  <a:pt x="193857" y="192178"/>
                  <a:pt x="196850" y="193675"/>
                </a:cubicBezTo>
                <a:cubicBezTo>
                  <a:pt x="227039" y="208769"/>
                  <a:pt x="176278" y="189993"/>
                  <a:pt x="225425" y="206375"/>
                </a:cubicBezTo>
                <a:cubicBezTo>
                  <a:pt x="228600" y="207433"/>
                  <a:pt x="231604" y="209460"/>
                  <a:pt x="234950" y="209550"/>
                </a:cubicBezTo>
                <a:lnTo>
                  <a:pt x="352425" y="212725"/>
                </a:lnTo>
                <a:cubicBezTo>
                  <a:pt x="358775" y="216958"/>
                  <a:pt x="364235" y="223012"/>
                  <a:pt x="371475" y="225425"/>
                </a:cubicBezTo>
                <a:cubicBezTo>
                  <a:pt x="377825" y="227542"/>
                  <a:pt x="384956" y="228062"/>
                  <a:pt x="390525" y="231775"/>
                </a:cubicBezTo>
                <a:cubicBezTo>
                  <a:pt x="402784" y="239948"/>
                  <a:pt x="397373" y="237883"/>
                  <a:pt x="412750" y="241300"/>
                </a:cubicBezTo>
                <a:cubicBezTo>
                  <a:pt x="418018" y="242471"/>
                  <a:pt x="423316" y="243510"/>
                  <a:pt x="428625" y="244475"/>
                </a:cubicBezTo>
                <a:cubicBezTo>
                  <a:pt x="434959" y="245627"/>
                  <a:pt x="441568" y="245614"/>
                  <a:pt x="447675" y="247650"/>
                </a:cubicBezTo>
                <a:cubicBezTo>
                  <a:pt x="448679" y="247985"/>
                  <a:pt x="447675" y="249767"/>
                  <a:pt x="447675" y="250825"/>
                </a:cubicBezTo>
              </a:path>
            </a:pathLst>
          </a:custGeom>
          <a:solidFill>
            <a:schemeClr val="accent3">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直角三角形 76">
            <a:extLst>
              <a:ext uri="{FF2B5EF4-FFF2-40B4-BE49-F238E27FC236}">
                <a16:creationId xmlns:a16="http://schemas.microsoft.com/office/drawing/2014/main" id="{532893C1-C6F1-79B4-CA84-3C2CF3D7C36A}"/>
              </a:ext>
            </a:extLst>
          </p:cNvPr>
          <p:cNvSpPr/>
          <p:nvPr/>
        </p:nvSpPr>
        <p:spPr>
          <a:xfrm>
            <a:off x="9640278" y="4769630"/>
            <a:ext cx="473426" cy="231970"/>
          </a:xfrm>
          <a:prstGeom prst="rtTriangle">
            <a:avLst/>
          </a:prstGeom>
          <a:solidFill>
            <a:schemeClr val="accent3">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78" name="矩形 77">
            <a:extLst>
              <a:ext uri="{FF2B5EF4-FFF2-40B4-BE49-F238E27FC236}">
                <a16:creationId xmlns:a16="http://schemas.microsoft.com/office/drawing/2014/main" id="{46F95B58-5CD8-E787-1368-CF87E8614C5E}"/>
              </a:ext>
            </a:extLst>
          </p:cNvPr>
          <p:cNvSpPr/>
          <p:nvPr/>
        </p:nvSpPr>
        <p:spPr>
          <a:xfrm>
            <a:off x="9640277" y="5001600"/>
            <a:ext cx="459844" cy="803589"/>
          </a:xfrm>
          <a:prstGeom prst="rect">
            <a:avLst/>
          </a:prstGeom>
          <a:solidFill>
            <a:schemeClr val="accent3">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02CC9AEC-CFA0-07E6-1996-00BB7B840085}"/>
                  </a:ext>
                </a:extLst>
              </p:cNvPr>
              <p:cNvSpPr txBox="1"/>
              <p:nvPr/>
            </p:nvSpPr>
            <p:spPr>
              <a:xfrm>
                <a:off x="10094747" y="4632108"/>
                <a:ext cx="1475212" cy="1147365"/>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ub>
                        <m:sup>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79" name="文本框 78">
                <a:extLst>
                  <a:ext uri="{FF2B5EF4-FFF2-40B4-BE49-F238E27FC236}">
                    <a16:creationId xmlns:a16="http://schemas.microsoft.com/office/drawing/2014/main" id="{02CC9AEC-CFA0-07E6-1996-00BB7B840085}"/>
                  </a:ext>
                </a:extLst>
              </p:cNvPr>
              <p:cNvSpPr txBox="1">
                <a:spLocks noRot="1" noChangeAspect="1" noMove="1" noResize="1" noEditPoints="1" noAdjustHandles="1" noChangeArrowheads="1" noChangeShapeType="1" noTextEdit="1"/>
              </p:cNvSpPr>
              <p:nvPr/>
            </p:nvSpPr>
            <p:spPr>
              <a:xfrm>
                <a:off x="10094747" y="4632108"/>
                <a:ext cx="1475212" cy="1147365"/>
              </a:xfrm>
              <a:prstGeom prst="rect">
                <a:avLst/>
              </a:prstGeom>
              <a:blipFill>
                <a:blip r:embed="rId14"/>
                <a:stretch>
                  <a:fillRect l="-63559" t="-76087" b="-152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71F0536-1A00-47E2-5FF0-43E6DFFC505A}"/>
                  </a:ext>
                </a:extLst>
              </p:cNvPr>
              <p:cNvSpPr txBox="1"/>
              <p:nvPr/>
            </p:nvSpPr>
            <p:spPr>
              <a:xfrm>
                <a:off x="7211749" y="4087632"/>
                <a:ext cx="765466"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80" name="文本框 79">
                <a:extLst>
                  <a:ext uri="{FF2B5EF4-FFF2-40B4-BE49-F238E27FC236}">
                    <a16:creationId xmlns:a16="http://schemas.microsoft.com/office/drawing/2014/main" id="{A71F0536-1A00-47E2-5FF0-43E6DFFC505A}"/>
                  </a:ext>
                </a:extLst>
              </p:cNvPr>
              <p:cNvSpPr txBox="1">
                <a:spLocks noRot="1" noChangeAspect="1" noMove="1" noResize="1" noEditPoints="1" noAdjustHandles="1" noChangeArrowheads="1" noChangeShapeType="1" noTextEdit="1"/>
              </p:cNvSpPr>
              <p:nvPr/>
            </p:nvSpPr>
            <p:spPr>
              <a:xfrm>
                <a:off x="7211749" y="4087632"/>
                <a:ext cx="765466" cy="55399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C9E68E4D-4675-B9B8-E1E7-5B936F58C07E}"/>
                  </a:ext>
                </a:extLst>
              </p:cNvPr>
              <p:cNvSpPr txBox="1"/>
              <p:nvPr/>
            </p:nvSpPr>
            <p:spPr>
              <a:xfrm>
                <a:off x="7889279" y="4746170"/>
                <a:ext cx="1493742" cy="806696"/>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nary>
                        <m:naryPr>
                          <m:ctrlPr>
                            <a:rPr kumimoji="1" lang="zh-CN" altLang="en-US" sz="14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1400" b="0" i="1" smtClean="0">
                              <a:solidFill>
                                <a:schemeClr val="bg1"/>
                              </a:solidFill>
                              <a:latin typeface="Cambria Math" panose="02040503050406030204" pitchFamily="18" charset="0"/>
                              <a:ea typeface="Microsoft YaHei" panose="020B0503020204020204" pitchFamily="34" charset="-122"/>
                            </a:rPr>
                            <m:t>−</m:t>
                          </m:r>
                          <m:r>
                            <a:rPr kumimoji="1" lang="en-US" altLang="zh-CN" sz="14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1400" b="0" i="1" smtClean="0">
                              <a:solidFill>
                                <a:schemeClr val="bg1"/>
                              </a:solidFill>
                              <a:latin typeface="Cambria Math" panose="02040503050406030204" pitchFamily="18" charset="0"/>
                              <a:ea typeface="Microsoft YaHei" panose="020B0503020204020204" pitchFamily="34" charset="-122"/>
                            </a:rPr>
                            <m:t>+∞</m:t>
                          </m:r>
                        </m:sup>
                        <m:e>
                          <m:r>
                            <a:rPr kumimoji="1" lang="en-US" altLang="zh-CN" sz="14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1400" b="0" i="1" smtClean="0">
                                  <a:solidFill>
                                    <a:schemeClr val="bg1"/>
                                  </a:solidFill>
                                  <a:latin typeface="Cambria Math" panose="02040503050406030204" pitchFamily="18" charset="0"/>
                                  <a:ea typeface="Microsoft YaHei" panose="020B0503020204020204" pitchFamily="34" charset="-122"/>
                                </a:rPr>
                              </m:ctrlPr>
                            </m:dPr>
                            <m:e>
                              <m:r>
                                <a:rPr kumimoji="1" lang="en-US" altLang="zh-CN" sz="14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14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14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zh-CN" altLang="en-US" sz="14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81" name="文本框 80">
                <a:extLst>
                  <a:ext uri="{FF2B5EF4-FFF2-40B4-BE49-F238E27FC236}">
                    <a16:creationId xmlns:a16="http://schemas.microsoft.com/office/drawing/2014/main" id="{C9E68E4D-4675-B9B8-E1E7-5B936F58C07E}"/>
                  </a:ext>
                </a:extLst>
              </p:cNvPr>
              <p:cNvSpPr txBox="1">
                <a:spLocks noRot="1" noChangeAspect="1" noMove="1" noResize="1" noEditPoints="1" noAdjustHandles="1" noChangeArrowheads="1" noChangeShapeType="1" noTextEdit="1"/>
              </p:cNvSpPr>
              <p:nvPr/>
            </p:nvSpPr>
            <p:spPr>
              <a:xfrm>
                <a:off x="7889279" y="4746170"/>
                <a:ext cx="1493742" cy="806696"/>
              </a:xfrm>
              <a:prstGeom prst="rect">
                <a:avLst/>
              </a:prstGeom>
              <a:blipFill>
                <a:blip r:embed="rId16"/>
                <a:stretch>
                  <a:fillRect l="-43220" t="-80000" b="-144615"/>
                </a:stretch>
              </a:blipFill>
            </p:spPr>
            <p:txBody>
              <a:bodyPr/>
              <a:lstStyle/>
              <a:p>
                <a:r>
                  <a:rPr lang="zh-CN" altLang="en-US">
                    <a:noFill/>
                  </a:rPr>
                  <a:t> </a:t>
                </a:r>
              </a:p>
            </p:txBody>
          </p:sp>
        </mc:Fallback>
      </mc:AlternateContent>
      <p:sp>
        <p:nvSpPr>
          <p:cNvPr id="82" name="文本框 81">
            <a:extLst>
              <a:ext uri="{FF2B5EF4-FFF2-40B4-BE49-F238E27FC236}">
                <a16:creationId xmlns:a16="http://schemas.microsoft.com/office/drawing/2014/main" id="{4AE9693B-6060-B727-3613-1256528A9C72}"/>
              </a:ext>
            </a:extLst>
          </p:cNvPr>
          <p:cNvSpPr txBox="1"/>
          <p:nvPr/>
        </p:nvSpPr>
        <p:spPr>
          <a:xfrm>
            <a:off x="6726983" y="5676446"/>
            <a:ext cx="335348" cy="499560"/>
          </a:xfrm>
          <a:prstGeom prst="rect">
            <a:avLst/>
          </a:prstGeom>
          <a:noFill/>
        </p:spPr>
        <p:txBody>
          <a:bodyPr wrap="none" rtlCol="0">
            <a:spAutoFit/>
          </a:bodyPr>
          <a:lstStyle/>
          <a:p>
            <a:pPr algn="l">
              <a:lnSpc>
                <a:spcPct val="150000"/>
              </a:lnSpc>
            </a:pPr>
            <a:r>
              <a:rPr kumimoji="1" lang="en-US" altLang="zh-CN" sz="2000" dirty="0">
                <a:solidFill>
                  <a:schemeClr val="bg1"/>
                </a:solidFill>
                <a:latin typeface="Microsoft YaHei" panose="020B0503020204020204" pitchFamily="34" charset="-122"/>
                <a:ea typeface="Microsoft YaHei" panose="020B0503020204020204" pitchFamily="34" charset="-122"/>
              </a:rPr>
              <a:t>0</a:t>
            </a:r>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4615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AE1AD-873C-4396-CF71-D73A1C23C3F5}"/>
              </a:ext>
            </a:extLst>
          </p:cNvPr>
          <p:cNvSpPr>
            <a:spLocks noGrp="1"/>
          </p:cNvSpPr>
          <p:nvPr>
            <p:ph type="title"/>
          </p:nvPr>
        </p:nvSpPr>
        <p:spPr>
          <a:xfrm>
            <a:off x="838199" y="13978"/>
            <a:ext cx="9652819" cy="1000379"/>
          </a:xfrm>
        </p:spPr>
        <p:txBody>
          <a:bodyPr>
            <a:normAutofit/>
          </a:bodyPr>
          <a:lstStyle/>
          <a:p>
            <a:r>
              <a:rPr kumimoji="1" lang="en-US" altLang="zh-CN" dirty="0"/>
              <a:t>Preface – Expectation &amp; Variance</a:t>
            </a:r>
            <a:endParaRPr kumimoji="1" lang="zh-CN" altLang="en-US" dirty="0"/>
          </a:p>
        </p:txBody>
      </p:sp>
      <p:sp>
        <p:nvSpPr>
          <p:cNvPr id="3" name="文本框 2">
            <a:extLst>
              <a:ext uri="{FF2B5EF4-FFF2-40B4-BE49-F238E27FC236}">
                <a16:creationId xmlns:a16="http://schemas.microsoft.com/office/drawing/2014/main" id="{BDE3996A-5C28-1B21-ABAA-5D588928B8BA}"/>
              </a:ext>
            </a:extLst>
          </p:cNvPr>
          <p:cNvSpPr txBox="1"/>
          <p:nvPr/>
        </p:nvSpPr>
        <p:spPr>
          <a:xfrm>
            <a:off x="882595" y="1582310"/>
            <a:ext cx="10687364" cy="49956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b="1" dirty="0">
                <a:solidFill>
                  <a:schemeClr val="bg1"/>
                </a:solidFill>
                <a:latin typeface="Microsoft YaHei" panose="020B0503020204020204" pitchFamily="34" charset="-122"/>
                <a:ea typeface="Microsoft YaHei" panose="020B0503020204020204" pitchFamily="34" charset="-122"/>
              </a:rPr>
              <a:t>数学期望与方差，以及</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2AFDE85A-00D4-28F9-B8CF-48FC303B49E8}"/>
                  </a:ext>
                </a:extLst>
              </p:cNvPr>
              <p:cNvGraphicFramePr>
                <a:graphicFrameLocks noGrp="1"/>
              </p:cNvGraphicFramePr>
              <p:nvPr>
                <p:extLst>
                  <p:ext uri="{D42A27DB-BD31-4B8C-83A1-F6EECF244321}">
                    <p14:modId xmlns:p14="http://schemas.microsoft.com/office/powerpoint/2010/main" val="2601935088"/>
                  </p:ext>
                </p:extLst>
              </p:nvPr>
            </p:nvGraphicFramePr>
            <p:xfrm>
              <a:off x="1050693" y="2381197"/>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095659685"/>
                        </a:ext>
                      </a:extLst>
                    </a:gridCol>
                    <a:gridCol w="1625600">
                      <a:extLst>
                        <a:ext uri="{9D8B030D-6E8A-4147-A177-3AD203B41FA5}">
                          <a16:colId xmlns:a16="http://schemas.microsoft.com/office/drawing/2014/main" val="3277295276"/>
                        </a:ext>
                      </a:extLst>
                    </a:gridCol>
                    <a:gridCol w="1625600">
                      <a:extLst>
                        <a:ext uri="{9D8B030D-6E8A-4147-A177-3AD203B41FA5}">
                          <a16:colId xmlns:a16="http://schemas.microsoft.com/office/drawing/2014/main" val="468761447"/>
                        </a:ext>
                      </a:extLst>
                    </a:gridCol>
                    <a:gridCol w="1625600">
                      <a:extLst>
                        <a:ext uri="{9D8B030D-6E8A-4147-A177-3AD203B41FA5}">
                          <a16:colId xmlns:a16="http://schemas.microsoft.com/office/drawing/2014/main" val="884231477"/>
                        </a:ext>
                      </a:extLst>
                    </a:gridCol>
                    <a:gridCol w="1625600">
                      <a:extLst>
                        <a:ext uri="{9D8B030D-6E8A-4147-A177-3AD203B41FA5}">
                          <a16:colId xmlns:a16="http://schemas.microsoft.com/office/drawing/2014/main" val="4105902673"/>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bg1"/>
                                    </a:solidFill>
                                    <a:latin typeface="Cambria Math" panose="02040503050406030204" pitchFamily="18" charset="0"/>
                                    <a:ea typeface="Microsoft YaHei" panose="020B0503020204020204" pitchFamily="34" charset="-122"/>
                                  </a:rPr>
                                  <m:t>𝒙</m:t>
                                </m:r>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Microsoft YaHei" panose="020B0503020204020204" pitchFamily="34" charset="-122"/>
                                      </a:rPr>
                                    </m:ctrlPr>
                                  </m:sSubPr>
                                  <m:e>
                                    <m:r>
                                      <a:rPr lang="en-US" altLang="zh-CN" b="1" i="1" smtClean="0">
                                        <a:solidFill>
                                          <a:schemeClr val="bg1"/>
                                        </a:solidFill>
                                        <a:latin typeface="Cambria Math" panose="02040503050406030204" pitchFamily="18" charset="0"/>
                                        <a:ea typeface="Microsoft YaHei" panose="020B0503020204020204" pitchFamily="34" charset="-122"/>
                                      </a:rPr>
                                      <m:t>𝒙</m:t>
                                    </m:r>
                                  </m:e>
                                  <m:sub>
                                    <m:r>
                                      <a:rPr lang="en-US" altLang="zh-CN" b="1" i="1" smtClean="0">
                                        <a:solidFill>
                                          <a:schemeClr val="bg1"/>
                                        </a:solidFill>
                                        <a:latin typeface="Cambria Math" panose="02040503050406030204" pitchFamily="18" charset="0"/>
                                        <a:ea typeface="Microsoft YaHei" panose="020B0503020204020204" pitchFamily="34" charset="-122"/>
                                      </a:rPr>
                                      <m:t>𝟏</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Microsoft YaHei" panose="020B0503020204020204" pitchFamily="34" charset="-122"/>
                                      </a:rPr>
                                    </m:ctrlPr>
                                  </m:sSubPr>
                                  <m:e>
                                    <m:r>
                                      <a:rPr lang="en-US" altLang="zh-CN" b="1" i="1" smtClean="0">
                                        <a:solidFill>
                                          <a:schemeClr val="bg1"/>
                                        </a:solidFill>
                                        <a:latin typeface="Cambria Math" panose="02040503050406030204" pitchFamily="18" charset="0"/>
                                        <a:ea typeface="Microsoft YaHei" panose="020B0503020204020204" pitchFamily="34" charset="-122"/>
                                      </a:rPr>
                                      <m:t>𝒙</m:t>
                                    </m:r>
                                  </m:e>
                                  <m:sub>
                                    <m:r>
                                      <a:rPr lang="en-US" altLang="zh-CN" b="1" i="1" smtClean="0">
                                        <a:solidFill>
                                          <a:schemeClr val="bg1"/>
                                        </a:solidFill>
                                        <a:latin typeface="Cambria Math" panose="02040503050406030204" pitchFamily="18" charset="0"/>
                                        <a:ea typeface="Microsoft YaHei" panose="020B0503020204020204" pitchFamily="34" charset="-122"/>
                                      </a:rPr>
                                      <m:t>𝟐</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bg1"/>
                                    </a:solidFill>
                                    <a:latin typeface="Cambria Math" panose="02040503050406030204" pitchFamily="18" charset="0"/>
                                    <a:ea typeface="Microsoft YaHei" panose="020B0503020204020204" pitchFamily="34" charset="-122"/>
                                  </a:rPr>
                                  <m:t>⋯</m:t>
                                </m:r>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bg1"/>
                                        </a:solidFill>
                                        <a:latin typeface="Cambria Math" panose="02040503050406030204" pitchFamily="18" charset="0"/>
                                        <a:ea typeface="Microsoft YaHei" panose="020B0503020204020204" pitchFamily="34" charset="-122"/>
                                      </a:rPr>
                                    </m:ctrlPr>
                                  </m:sSubPr>
                                  <m:e>
                                    <m:r>
                                      <a:rPr lang="en-US" altLang="zh-CN" b="1" i="1" smtClean="0">
                                        <a:solidFill>
                                          <a:schemeClr val="bg1"/>
                                        </a:solidFill>
                                        <a:latin typeface="Cambria Math" panose="02040503050406030204" pitchFamily="18" charset="0"/>
                                        <a:ea typeface="Microsoft YaHei" panose="020B0503020204020204" pitchFamily="34" charset="-122"/>
                                      </a:rPr>
                                      <m:t>𝒙</m:t>
                                    </m:r>
                                  </m:e>
                                  <m:sub>
                                    <m:r>
                                      <a:rPr lang="en-US" altLang="zh-CN" b="1" i="1" smtClean="0">
                                        <a:solidFill>
                                          <a:schemeClr val="bg1"/>
                                        </a:solidFill>
                                        <a:latin typeface="Cambria Math" panose="02040503050406030204" pitchFamily="18" charset="0"/>
                                        <a:ea typeface="Microsoft YaHei" panose="020B0503020204020204" pitchFamily="34" charset="-122"/>
                                      </a:rPr>
                                      <m:t>𝒏</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2235201869"/>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ea typeface="Microsoft YaHei" panose="020B0503020204020204" pitchFamily="34" charset="-122"/>
                                  </a:rPr>
                                  <m:t>ℙ</m:t>
                                </m:r>
                                <m:d>
                                  <m:dPr>
                                    <m:ctrlPr>
                                      <a:rPr lang="en-US" altLang="zh-CN" b="0" i="1" smtClean="0">
                                        <a:solidFill>
                                          <a:schemeClr val="bg1"/>
                                        </a:solidFill>
                                        <a:latin typeface="Cambria Math" panose="02040503050406030204" pitchFamily="18" charset="0"/>
                                        <a:ea typeface="Microsoft YaHei" panose="020B0503020204020204" pitchFamily="34" charset="-122"/>
                                      </a:rPr>
                                    </m:ctrlPr>
                                  </m:dPr>
                                  <m:e>
                                    <m:r>
                                      <a:rPr lang="en-US" altLang="zh-CN" b="1" i="1" smtClean="0">
                                        <a:solidFill>
                                          <a:schemeClr val="bg1"/>
                                        </a:solidFill>
                                        <a:latin typeface="Cambria Math" panose="02040503050406030204" pitchFamily="18" charset="0"/>
                                        <a:ea typeface="Microsoft YaHei" panose="020B0503020204020204" pitchFamily="34" charset="-122"/>
                                      </a:rPr>
                                      <m:t>𝑿</m:t>
                                    </m:r>
                                    <m:r>
                                      <a:rPr lang="en-US" altLang="zh-CN" b="0" i="1" smtClean="0">
                                        <a:solidFill>
                                          <a:schemeClr val="bg1"/>
                                        </a:solidFill>
                                        <a:latin typeface="Cambria Math" panose="02040503050406030204" pitchFamily="18" charset="0"/>
                                        <a:ea typeface="Microsoft YaHei" panose="020B0503020204020204" pitchFamily="34" charset="-122"/>
                                      </a:rPr>
                                      <m:t>=</m:t>
                                    </m:r>
                                    <m:r>
                                      <a:rPr lang="en-US" altLang="zh-CN" b="0" i="1" smtClean="0">
                                        <a:solidFill>
                                          <a:schemeClr val="bg1"/>
                                        </a:solidFill>
                                        <a:latin typeface="Cambria Math" panose="02040503050406030204" pitchFamily="18" charset="0"/>
                                        <a:ea typeface="Microsoft YaHei" panose="020B0503020204020204" pitchFamily="34" charset="-122"/>
                                      </a:rPr>
                                      <m:t>𝑥</m:t>
                                    </m:r>
                                  </m:e>
                                </m:d>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ea typeface="Microsoft YaHei" panose="020B0503020204020204" pitchFamily="34" charset="-122"/>
                                      </a:rPr>
                                    </m:ctrlPr>
                                  </m:sSubPr>
                                  <m:e>
                                    <m:r>
                                      <a:rPr lang="en-US" altLang="zh-CN" b="0" i="1" smtClean="0">
                                        <a:solidFill>
                                          <a:schemeClr val="bg1"/>
                                        </a:solidFill>
                                        <a:latin typeface="Cambria Math" panose="02040503050406030204" pitchFamily="18" charset="0"/>
                                        <a:ea typeface="Microsoft YaHei" panose="020B0503020204020204" pitchFamily="34" charset="-122"/>
                                      </a:rPr>
                                      <m:t>𝑝</m:t>
                                    </m:r>
                                  </m:e>
                                  <m:sub>
                                    <m:r>
                                      <a:rPr lang="en-US" altLang="zh-CN" b="0" i="1" smtClean="0">
                                        <a:solidFill>
                                          <a:schemeClr val="bg1"/>
                                        </a:solidFill>
                                        <a:latin typeface="Cambria Math" panose="02040503050406030204" pitchFamily="18" charset="0"/>
                                        <a:ea typeface="Microsoft YaHei" panose="020B0503020204020204" pitchFamily="34" charset="-122"/>
                                      </a:rPr>
                                      <m:t>1</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ea typeface="Microsoft YaHei" panose="020B0503020204020204" pitchFamily="34" charset="-122"/>
                                      </a:rPr>
                                    </m:ctrlPr>
                                  </m:sSubPr>
                                  <m:e>
                                    <m:r>
                                      <a:rPr lang="en-US" altLang="zh-CN" b="0" i="1" smtClean="0">
                                        <a:solidFill>
                                          <a:schemeClr val="bg1"/>
                                        </a:solidFill>
                                        <a:latin typeface="Cambria Math" panose="02040503050406030204" pitchFamily="18" charset="0"/>
                                        <a:ea typeface="Microsoft YaHei" panose="020B0503020204020204" pitchFamily="34" charset="-122"/>
                                      </a:rPr>
                                      <m:t>𝑝</m:t>
                                    </m:r>
                                  </m:e>
                                  <m:sub>
                                    <m:r>
                                      <a:rPr lang="en-US" altLang="zh-CN" b="0" i="1" smtClean="0">
                                        <a:solidFill>
                                          <a:schemeClr val="bg1"/>
                                        </a:solidFill>
                                        <a:latin typeface="Cambria Math" panose="02040503050406030204" pitchFamily="18" charset="0"/>
                                        <a:ea typeface="Microsoft YaHei" panose="020B0503020204020204" pitchFamily="34" charset="-122"/>
                                      </a:rPr>
                                      <m:t>2</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bg1"/>
                                    </a:solidFill>
                                    <a:latin typeface="Cambria Math" panose="02040503050406030204" pitchFamily="18" charset="0"/>
                                    <a:ea typeface="Microsoft YaHei" panose="020B0503020204020204" pitchFamily="34" charset="-122"/>
                                  </a:rPr>
                                  <m:t>⋯</m:t>
                                </m:r>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ea typeface="Microsoft YaHei" panose="020B0503020204020204" pitchFamily="34" charset="-122"/>
                                      </a:rPr>
                                    </m:ctrlPr>
                                  </m:sSubPr>
                                  <m:e>
                                    <m:r>
                                      <a:rPr lang="en-US" altLang="zh-CN" b="0" i="1" smtClean="0">
                                        <a:solidFill>
                                          <a:schemeClr val="bg1"/>
                                        </a:solidFill>
                                        <a:latin typeface="Cambria Math" panose="02040503050406030204" pitchFamily="18" charset="0"/>
                                        <a:ea typeface="Microsoft YaHei" panose="020B0503020204020204" pitchFamily="34" charset="-122"/>
                                      </a:rPr>
                                      <m:t>𝑝</m:t>
                                    </m:r>
                                  </m:e>
                                  <m:sub>
                                    <m:r>
                                      <a:rPr lang="en-US" altLang="zh-CN" b="0" i="1" smtClean="0">
                                        <a:solidFill>
                                          <a:schemeClr val="bg1"/>
                                        </a:solidFill>
                                        <a:latin typeface="Cambria Math" panose="02040503050406030204" pitchFamily="18" charset="0"/>
                                        <a:ea typeface="Microsoft YaHei" panose="020B0503020204020204" pitchFamily="34" charset="-122"/>
                                      </a:rPr>
                                      <m:t>𝑛</m:t>
                                    </m:r>
                                  </m:sub>
                                </m:sSub>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217901596"/>
                      </a:ext>
                    </a:extLst>
                  </a:tr>
                </a:tbl>
              </a:graphicData>
            </a:graphic>
          </p:graphicFrame>
        </mc:Choice>
        <mc:Fallback xmlns="">
          <p:graphicFrame>
            <p:nvGraphicFramePr>
              <p:cNvPr id="4" name="表格 3">
                <a:extLst>
                  <a:ext uri="{FF2B5EF4-FFF2-40B4-BE49-F238E27FC236}">
                    <a16:creationId xmlns:a16="http://schemas.microsoft.com/office/drawing/2014/main" id="{2AFDE85A-00D4-28F9-B8CF-48FC303B49E8}"/>
                  </a:ext>
                </a:extLst>
              </p:cNvPr>
              <p:cNvGraphicFramePr>
                <a:graphicFrameLocks noGrp="1"/>
              </p:cNvGraphicFramePr>
              <p:nvPr>
                <p:extLst>
                  <p:ext uri="{D42A27DB-BD31-4B8C-83A1-F6EECF244321}">
                    <p14:modId xmlns:p14="http://schemas.microsoft.com/office/powerpoint/2010/main" val="2601935088"/>
                  </p:ext>
                </p:extLst>
              </p:nvPr>
            </p:nvGraphicFramePr>
            <p:xfrm>
              <a:off x="1050693" y="2381197"/>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095659685"/>
                        </a:ext>
                      </a:extLst>
                    </a:gridCol>
                    <a:gridCol w="1625600">
                      <a:extLst>
                        <a:ext uri="{9D8B030D-6E8A-4147-A177-3AD203B41FA5}">
                          <a16:colId xmlns:a16="http://schemas.microsoft.com/office/drawing/2014/main" val="3277295276"/>
                        </a:ext>
                      </a:extLst>
                    </a:gridCol>
                    <a:gridCol w="1625600">
                      <a:extLst>
                        <a:ext uri="{9D8B030D-6E8A-4147-A177-3AD203B41FA5}">
                          <a16:colId xmlns:a16="http://schemas.microsoft.com/office/drawing/2014/main" val="468761447"/>
                        </a:ext>
                      </a:extLst>
                    </a:gridCol>
                    <a:gridCol w="1625600">
                      <a:extLst>
                        <a:ext uri="{9D8B030D-6E8A-4147-A177-3AD203B41FA5}">
                          <a16:colId xmlns:a16="http://schemas.microsoft.com/office/drawing/2014/main" val="884231477"/>
                        </a:ext>
                      </a:extLst>
                    </a:gridCol>
                    <a:gridCol w="1625600">
                      <a:extLst>
                        <a:ext uri="{9D8B030D-6E8A-4147-A177-3AD203B41FA5}">
                          <a16:colId xmlns:a16="http://schemas.microsoft.com/office/drawing/2014/main" val="4105902673"/>
                        </a:ext>
                      </a:extLst>
                    </a:gridCol>
                  </a:tblGrid>
                  <a:tr h="370840">
                    <a:tc>
                      <a:txBody>
                        <a:bodyPr/>
                        <a:lstStyle/>
                        <a:p>
                          <a:endParaRPr lang="zh-CN"/>
                        </a:p>
                      </a:txBody>
                      <a:tcPr>
                        <a:blipFill>
                          <a:blip r:embed="rId3"/>
                          <a:stretch>
                            <a:fillRect t="-3333" r="-402344" b="-106667"/>
                          </a:stretch>
                        </a:blipFill>
                      </a:tcPr>
                    </a:tc>
                    <a:tc>
                      <a:txBody>
                        <a:bodyPr/>
                        <a:lstStyle/>
                        <a:p>
                          <a:endParaRPr lang="zh-CN"/>
                        </a:p>
                      </a:txBody>
                      <a:tcPr>
                        <a:blipFill>
                          <a:blip r:embed="rId3"/>
                          <a:stretch>
                            <a:fillRect l="-100000" t="-3333" r="-302344" b="-106667"/>
                          </a:stretch>
                        </a:blipFill>
                      </a:tcPr>
                    </a:tc>
                    <a:tc>
                      <a:txBody>
                        <a:bodyPr/>
                        <a:lstStyle/>
                        <a:p>
                          <a:endParaRPr lang="zh-CN"/>
                        </a:p>
                      </a:txBody>
                      <a:tcPr>
                        <a:blipFill>
                          <a:blip r:embed="rId3"/>
                          <a:stretch>
                            <a:fillRect l="-198450" t="-3333" r="-200000" b="-106667"/>
                          </a:stretch>
                        </a:blipFill>
                      </a:tcPr>
                    </a:tc>
                    <a:tc>
                      <a:txBody>
                        <a:bodyPr/>
                        <a:lstStyle/>
                        <a:p>
                          <a:endParaRPr lang="zh-CN"/>
                        </a:p>
                      </a:txBody>
                      <a:tcPr>
                        <a:blipFill>
                          <a:blip r:embed="rId3"/>
                          <a:stretch>
                            <a:fillRect l="-300781" t="-3333" r="-101563" b="-106667"/>
                          </a:stretch>
                        </a:blipFill>
                      </a:tcPr>
                    </a:tc>
                    <a:tc>
                      <a:txBody>
                        <a:bodyPr/>
                        <a:lstStyle/>
                        <a:p>
                          <a:endParaRPr lang="zh-CN"/>
                        </a:p>
                      </a:txBody>
                      <a:tcPr>
                        <a:blipFill>
                          <a:blip r:embed="rId3"/>
                          <a:stretch>
                            <a:fillRect l="-400781" t="-3333" r="-1563" b="-106667"/>
                          </a:stretch>
                        </a:blipFill>
                      </a:tcPr>
                    </a:tc>
                    <a:extLst>
                      <a:ext uri="{0D108BD9-81ED-4DB2-BD59-A6C34878D82A}">
                        <a16:rowId xmlns:a16="http://schemas.microsoft.com/office/drawing/2014/main" val="2235201869"/>
                      </a:ext>
                    </a:extLst>
                  </a:tr>
                  <a:tr h="370840">
                    <a:tc>
                      <a:txBody>
                        <a:bodyPr/>
                        <a:lstStyle/>
                        <a:p>
                          <a:endParaRPr lang="zh-CN"/>
                        </a:p>
                      </a:txBody>
                      <a:tcPr>
                        <a:blipFill>
                          <a:blip r:embed="rId3"/>
                          <a:stretch>
                            <a:fillRect t="-106897" r="-402344" b="-10345"/>
                          </a:stretch>
                        </a:blipFill>
                      </a:tcPr>
                    </a:tc>
                    <a:tc>
                      <a:txBody>
                        <a:bodyPr/>
                        <a:lstStyle/>
                        <a:p>
                          <a:endParaRPr lang="zh-CN"/>
                        </a:p>
                      </a:txBody>
                      <a:tcPr>
                        <a:blipFill>
                          <a:blip r:embed="rId3"/>
                          <a:stretch>
                            <a:fillRect l="-100000" t="-106897" r="-302344" b="-10345"/>
                          </a:stretch>
                        </a:blipFill>
                      </a:tcPr>
                    </a:tc>
                    <a:tc>
                      <a:txBody>
                        <a:bodyPr/>
                        <a:lstStyle/>
                        <a:p>
                          <a:endParaRPr lang="zh-CN"/>
                        </a:p>
                      </a:txBody>
                      <a:tcPr>
                        <a:blipFill>
                          <a:blip r:embed="rId3"/>
                          <a:stretch>
                            <a:fillRect l="-198450" t="-106897" r="-200000" b="-10345"/>
                          </a:stretch>
                        </a:blipFill>
                      </a:tcPr>
                    </a:tc>
                    <a:tc>
                      <a:txBody>
                        <a:bodyPr/>
                        <a:lstStyle/>
                        <a:p>
                          <a:endParaRPr lang="zh-CN"/>
                        </a:p>
                      </a:txBody>
                      <a:tcPr>
                        <a:blipFill>
                          <a:blip r:embed="rId3"/>
                          <a:stretch>
                            <a:fillRect l="-300781" t="-106897" r="-101563" b="-10345"/>
                          </a:stretch>
                        </a:blipFill>
                      </a:tcPr>
                    </a:tc>
                    <a:tc>
                      <a:txBody>
                        <a:bodyPr/>
                        <a:lstStyle/>
                        <a:p>
                          <a:endParaRPr lang="zh-CN"/>
                        </a:p>
                      </a:txBody>
                      <a:tcPr>
                        <a:blipFill>
                          <a:blip r:embed="rId3"/>
                          <a:stretch>
                            <a:fillRect l="-400781" t="-106897" r="-1563" b="-10345"/>
                          </a:stretch>
                        </a:blipFill>
                      </a:tcPr>
                    </a:tc>
                    <a:extLst>
                      <a:ext uri="{0D108BD9-81ED-4DB2-BD59-A6C34878D82A}">
                        <a16:rowId xmlns:a16="http://schemas.microsoft.com/office/drawing/2014/main" val="217901596"/>
                      </a:ext>
                    </a:extLst>
                  </a:tr>
                </a:tbl>
              </a:graphicData>
            </a:graphic>
          </p:graphicFrame>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349285F-4912-6C52-7372-39C0396D82EE}"/>
                  </a:ext>
                </a:extLst>
              </p:cNvPr>
              <p:cNvSpPr txBox="1"/>
              <p:nvPr/>
            </p:nvSpPr>
            <p:spPr>
              <a:xfrm>
                <a:off x="9296429" y="2043439"/>
                <a:ext cx="1990160" cy="121276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sup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𝑝</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6349285F-4912-6C52-7372-39C0396D82EE}"/>
                  </a:ext>
                </a:extLst>
              </p:cNvPr>
              <p:cNvSpPr txBox="1">
                <a:spLocks noRot="1" noChangeAspect="1" noMove="1" noResize="1" noEditPoints="1" noAdjustHandles="1" noChangeArrowheads="1" noChangeShapeType="1" noTextEdit="1"/>
              </p:cNvSpPr>
              <p:nvPr/>
            </p:nvSpPr>
            <p:spPr>
              <a:xfrm>
                <a:off x="9296429" y="2043439"/>
                <a:ext cx="1990160" cy="1212768"/>
              </a:xfrm>
              <a:prstGeom prst="rect">
                <a:avLst/>
              </a:prstGeom>
              <a:blipFill>
                <a:blip r:embed="rId4"/>
                <a:stretch>
                  <a:fillRect t="-55670" b="-119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04F3B4F-123D-9F65-FFBE-0599193200AB}"/>
                  </a:ext>
                </a:extLst>
              </p:cNvPr>
              <p:cNvSpPr txBox="1"/>
              <p:nvPr/>
            </p:nvSpPr>
            <p:spPr>
              <a:xfrm>
                <a:off x="882595" y="3375157"/>
                <a:ext cx="10687364" cy="2574423"/>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连续随机变量的数学期望：</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𝑥𝑓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 </m:t>
                          </m:r>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方差就是二阶中心矩，即</a:t>
                </a:r>
                <a14:m>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oMath>
                </a14:m>
                <a:r>
                  <a:rPr kumimoji="1" lang="zh-CN" altLang="en-US" sz="2000" dirty="0">
                    <a:solidFill>
                      <a:schemeClr val="bg1"/>
                    </a:solidFill>
                    <a:latin typeface="Microsoft YaHei" panose="020B0503020204020204" pitchFamily="34" charset="-122"/>
                    <a:ea typeface="Microsoft YaHei" panose="020B0503020204020204" pitchFamily="34" charset="-122"/>
                  </a:rPr>
                  <a:t>的数学期望，即</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p>
                          </m:sSup>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304F3B4F-123D-9F65-FFBE-0599193200AB}"/>
                  </a:ext>
                </a:extLst>
              </p:cNvPr>
              <p:cNvSpPr txBox="1">
                <a:spLocks noRot="1" noChangeAspect="1" noMove="1" noResize="1" noEditPoints="1" noAdjustHandles="1" noChangeArrowheads="1" noChangeShapeType="1" noTextEdit="1"/>
              </p:cNvSpPr>
              <p:nvPr/>
            </p:nvSpPr>
            <p:spPr>
              <a:xfrm>
                <a:off x="882595" y="3375157"/>
                <a:ext cx="10687364" cy="2574423"/>
              </a:xfrm>
              <a:prstGeom prst="rect">
                <a:avLst/>
              </a:prstGeom>
              <a:blipFill>
                <a:blip r:embed="rId5"/>
                <a:stretch>
                  <a:fillRect l="-474" t="-19608" b="-284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0421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F34D1-2D41-3D0B-225F-ECC6D5C18D6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22EBFE5-5F21-42E2-4565-008AF073EBA0}"/>
              </a:ext>
            </a:extLst>
          </p:cNvPr>
          <p:cNvSpPr>
            <a:spLocks noGrp="1"/>
          </p:cNvSpPr>
          <p:nvPr>
            <p:ph type="title"/>
          </p:nvPr>
        </p:nvSpPr>
        <p:spPr>
          <a:xfrm>
            <a:off x="838199" y="13978"/>
            <a:ext cx="9652819" cy="1000379"/>
          </a:xfrm>
        </p:spPr>
        <p:txBody>
          <a:bodyPr>
            <a:normAutofit/>
          </a:bodyPr>
          <a:lstStyle/>
          <a:p>
            <a:r>
              <a:rPr kumimoji="1" lang="en-US" altLang="zh-CN" dirty="0"/>
              <a:t>Preface – Expectation &amp; Variance</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CF88347-B6AF-1974-24AD-C1C0FB7AB748}"/>
                  </a:ext>
                </a:extLst>
              </p:cNvPr>
              <p:cNvSpPr txBox="1"/>
              <p:nvPr/>
            </p:nvSpPr>
            <p:spPr>
              <a:xfrm>
                <a:off x="882595" y="1582310"/>
                <a:ext cx="10687364" cy="4192879"/>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数学期望的运算性质：</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线性性质</a:t>
                </a:r>
                <a:r>
                  <a:rPr kumimoji="1" lang="zh-CN" altLang="en-US" sz="2000" b="1" dirty="0">
                    <a:solidFill>
                      <a:schemeClr val="bg1"/>
                    </a:solidFill>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𝑏</m:t>
                        </m:r>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𝑎</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𝑏</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oMath>
                </a14:m>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特别地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𝑐</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𝑐</m:t>
                    </m:r>
                  </m:oMath>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两个</a:t>
                </a:r>
                <a:r>
                  <a:rPr kumimoji="1" lang="zh-CN" altLang="en-US" sz="2000" dirty="0">
                    <a:solidFill>
                      <a:srgbClr val="FF0000"/>
                    </a:solidFill>
                    <a:latin typeface="Microsoft YaHei" panose="020B0503020204020204" pitchFamily="34" charset="-122"/>
                    <a:ea typeface="Microsoft YaHei" panose="020B0503020204020204" pitchFamily="34" charset="-122"/>
                  </a:rPr>
                  <a:t>独立</a:t>
                </a:r>
                <a:r>
                  <a:rPr kumimoji="1" lang="zh-CN" altLang="en-US" sz="2000" dirty="0">
                    <a:solidFill>
                      <a:schemeClr val="bg1"/>
                    </a:solidFill>
                    <a:latin typeface="Microsoft YaHei" panose="020B0503020204020204" pitchFamily="34" charset="-122"/>
                    <a:ea typeface="Microsoft YaHei" panose="020B0503020204020204" pitchFamily="34" charset="-122"/>
                  </a:rPr>
                  <a:t>的随机变量，有：</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𝑿𝒀</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Jensen’s</a:t>
                </a:r>
                <a:r>
                  <a:rPr kumimoji="1" lang="zh-CN" altLang="en-US" sz="2000" dirty="0">
                    <a:solidFill>
                      <a:schemeClr val="bg1"/>
                    </a:solidFill>
                    <a:latin typeface="Microsoft YaHei" panose="020B0503020204020204" pitchFamily="34" charset="-122"/>
                    <a:ea typeface="Microsoft YaHei" panose="020B0503020204020204" pitchFamily="34" charset="-122"/>
                  </a:rPr>
                  <a:t>不等式：</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𝜑</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𝜑</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方差的运算性质：</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𝑐</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r>
                      <a:rPr kumimoji="1" lang="en-US" altLang="zh-CN" sz="2000" b="0" i="1" smtClean="0">
                        <a:solidFill>
                          <a:schemeClr val="bg1"/>
                        </a:solidFill>
                        <a:latin typeface="Cambria Math" panose="02040503050406030204" pitchFamily="18" charset="0"/>
                        <a:ea typeface="Microsoft YaHei" panose="020B0503020204020204" pitchFamily="34" charset="-122"/>
                      </a:rPr>
                      <m:t>+2</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Cov</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，其中</a:t>
                </a:r>
                <a14:m>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Cov</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表示协方差，有</a:t>
                </a:r>
                <a14:m>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Cov</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𝒀</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e>
                        </m:d>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4CF88347-B6AF-1974-24AD-C1C0FB7AB748}"/>
                  </a:ext>
                </a:extLst>
              </p:cNvPr>
              <p:cNvSpPr txBox="1">
                <a:spLocks noRot="1" noChangeAspect="1" noMove="1" noResize="1" noEditPoints="1" noAdjustHandles="1" noChangeArrowheads="1" noChangeShapeType="1" noTextEdit="1"/>
              </p:cNvSpPr>
              <p:nvPr/>
            </p:nvSpPr>
            <p:spPr>
              <a:xfrm>
                <a:off x="882595" y="1582310"/>
                <a:ext cx="10687364" cy="4192879"/>
              </a:xfrm>
              <a:prstGeom prst="rect">
                <a:avLst/>
              </a:prstGeom>
              <a:blipFill>
                <a:blip r:embed="rId2"/>
                <a:stretch>
                  <a:fillRect l="-4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1964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91B234-2629-2E61-F278-CBA9B9950456}"/>
              </a:ext>
            </a:extLst>
          </p:cNvPr>
          <p:cNvSpPr>
            <a:spLocks noGrp="1"/>
          </p:cNvSpPr>
          <p:nvPr>
            <p:ph type="title"/>
          </p:nvPr>
        </p:nvSpPr>
        <p:spPr/>
        <p:txBody>
          <a:bodyPr/>
          <a:lstStyle/>
          <a:p>
            <a:r>
              <a:rPr kumimoji="1" lang="en-US" altLang="zh-CN" dirty="0"/>
              <a:t>Correlation</a:t>
            </a:r>
            <a:endParaRPr kumimoji="1" lang="zh-CN" altLang="en-US" dirty="0"/>
          </a:p>
        </p:txBody>
      </p:sp>
      <p:cxnSp>
        <p:nvCxnSpPr>
          <p:cNvPr id="4" name="直线箭头连接符 3">
            <a:extLst>
              <a:ext uri="{FF2B5EF4-FFF2-40B4-BE49-F238E27FC236}">
                <a16:creationId xmlns:a16="http://schemas.microsoft.com/office/drawing/2014/main" id="{82B5B084-24A1-4C52-2F6E-7A98714909BE}"/>
              </a:ext>
            </a:extLst>
          </p:cNvPr>
          <p:cNvCxnSpPr>
            <a:cxnSpLocks/>
          </p:cNvCxnSpPr>
          <p:nvPr/>
        </p:nvCxnSpPr>
        <p:spPr>
          <a:xfrm>
            <a:off x="559028" y="3005191"/>
            <a:ext cx="210620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 name="直线箭头连接符 4">
            <a:extLst>
              <a:ext uri="{FF2B5EF4-FFF2-40B4-BE49-F238E27FC236}">
                <a16:creationId xmlns:a16="http://schemas.microsoft.com/office/drawing/2014/main" id="{4E7D7D4D-2752-FB94-E3A1-41CEFB9C1A5F}"/>
              </a:ext>
            </a:extLst>
          </p:cNvPr>
          <p:cNvCxnSpPr>
            <a:cxnSpLocks/>
          </p:cNvCxnSpPr>
          <p:nvPr/>
        </p:nvCxnSpPr>
        <p:spPr>
          <a:xfrm flipV="1">
            <a:off x="1612129" y="2095928"/>
            <a:ext cx="0" cy="18185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14850C2-164F-9166-BA6C-46DEB5AFFB29}"/>
                  </a:ext>
                </a:extLst>
              </p:cNvPr>
              <p:cNvSpPr txBox="1"/>
              <p:nvPr/>
            </p:nvSpPr>
            <p:spPr>
              <a:xfrm>
                <a:off x="2445459" y="3028890"/>
                <a:ext cx="43954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114850C2-164F-9166-BA6C-46DEB5AFFB29}"/>
                  </a:ext>
                </a:extLst>
              </p:cNvPr>
              <p:cNvSpPr txBox="1">
                <a:spLocks noRot="1" noChangeAspect="1" noMove="1" noResize="1" noEditPoints="1" noAdjustHandles="1" noChangeArrowheads="1" noChangeShapeType="1" noTextEdit="1"/>
              </p:cNvSpPr>
              <p:nvPr/>
            </p:nvSpPr>
            <p:spPr>
              <a:xfrm>
                <a:off x="2445459" y="3028890"/>
                <a:ext cx="439543" cy="40011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BED8D3A-0452-81B7-9217-4BCC1E85F936}"/>
                  </a:ext>
                </a:extLst>
              </p:cNvPr>
              <p:cNvSpPr txBox="1"/>
              <p:nvPr/>
            </p:nvSpPr>
            <p:spPr>
              <a:xfrm>
                <a:off x="1575047" y="1950162"/>
                <a:ext cx="439543" cy="40197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BBED8D3A-0452-81B7-9217-4BCC1E85F936}"/>
                  </a:ext>
                </a:extLst>
              </p:cNvPr>
              <p:cNvSpPr txBox="1">
                <a:spLocks noRot="1" noChangeAspect="1" noMove="1" noResize="1" noEditPoints="1" noAdjustHandles="1" noChangeArrowheads="1" noChangeShapeType="1" noTextEdit="1"/>
              </p:cNvSpPr>
              <p:nvPr/>
            </p:nvSpPr>
            <p:spPr>
              <a:xfrm>
                <a:off x="1575047" y="1950162"/>
                <a:ext cx="439543" cy="401970"/>
              </a:xfrm>
              <a:prstGeom prst="rect">
                <a:avLst/>
              </a:prstGeom>
              <a:blipFill>
                <a:blip r:embed="rId3"/>
                <a:stretch>
                  <a:fillRect/>
                </a:stretch>
              </a:blipFill>
            </p:spPr>
            <p:txBody>
              <a:bodyPr/>
              <a:lstStyle/>
              <a:p>
                <a:r>
                  <a:rPr lang="zh-CN" altLang="en-US">
                    <a:noFill/>
                  </a:rPr>
                  <a:t> </a:t>
                </a:r>
              </a:p>
            </p:txBody>
          </p:sp>
        </mc:Fallback>
      </mc:AlternateContent>
      <p:cxnSp>
        <p:nvCxnSpPr>
          <p:cNvPr id="11" name="直线箭头连接符 10">
            <a:extLst>
              <a:ext uri="{FF2B5EF4-FFF2-40B4-BE49-F238E27FC236}">
                <a16:creationId xmlns:a16="http://schemas.microsoft.com/office/drawing/2014/main" id="{EA138C16-AEBE-B290-E748-469E36E93412}"/>
              </a:ext>
            </a:extLst>
          </p:cNvPr>
          <p:cNvCxnSpPr>
            <a:cxnSpLocks/>
          </p:cNvCxnSpPr>
          <p:nvPr/>
        </p:nvCxnSpPr>
        <p:spPr>
          <a:xfrm>
            <a:off x="3481208" y="3005191"/>
            <a:ext cx="210620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1">
            <a:extLst>
              <a:ext uri="{FF2B5EF4-FFF2-40B4-BE49-F238E27FC236}">
                <a16:creationId xmlns:a16="http://schemas.microsoft.com/office/drawing/2014/main" id="{D350C3D4-C755-5506-37EC-50913DDC5FB7}"/>
              </a:ext>
            </a:extLst>
          </p:cNvPr>
          <p:cNvCxnSpPr>
            <a:cxnSpLocks/>
          </p:cNvCxnSpPr>
          <p:nvPr/>
        </p:nvCxnSpPr>
        <p:spPr>
          <a:xfrm flipV="1">
            <a:off x="4534309" y="2095928"/>
            <a:ext cx="0" cy="18185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FD383E1-F750-1771-CDB0-183C4C004572}"/>
                  </a:ext>
                </a:extLst>
              </p:cNvPr>
              <p:cNvSpPr txBox="1"/>
              <p:nvPr/>
            </p:nvSpPr>
            <p:spPr>
              <a:xfrm>
                <a:off x="5367639" y="3028890"/>
                <a:ext cx="43954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DFD383E1-F750-1771-CDB0-183C4C004572}"/>
                  </a:ext>
                </a:extLst>
              </p:cNvPr>
              <p:cNvSpPr txBox="1">
                <a:spLocks noRot="1" noChangeAspect="1" noMove="1" noResize="1" noEditPoints="1" noAdjustHandles="1" noChangeArrowheads="1" noChangeShapeType="1" noTextEdit="1"/>
              </p:cNvSpPr>
              <p:nvPr/>
            </p:nvSpPr>
            <p:spPr>
              <a:xfrm>
                <a:off x="5367639" y="3028890"/>
                <a:ext cx="439543" cy="40011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6E9DF7-E590-5226-8257-B21DDE6E9186}"/>
                  </a:ext>
                </a:extLst>
              </p:cNvPr>
              <p:cNvSpPr txBox="1"/>
              <p:nvPr/>
            </p:nvSpPr>
            <p:spPr>
              <a:xfrm>
                <a:off x="4497227" y="1950162"/>
                <a:ext cx="439543" cy="40197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3C6E9DF7-E590-5226-8257-B21DDE6E9186}"/>
                  </a:ext>
                </a:extLst>
              </p:cNvPr>
              <p:cNvSpPr txBox="1">
                <a:spLocks noRot="1" noChangeAspect="1" noMove="1" noResize="1" noEditPoints="1" noAdjustHandles="1" noChangeArrowheads="1" noChangeShapeType="1" noTextEdit="1"/>
              </p:cNvSpPr>
              <p:nvPr/>
            </p:nvSpPr>
            <p:spPr>
              <a:xfrm>
                <a:off x="4497227" y="1950162"/>
                <a:ext cx="439543" cy="401970"/>
              </a:xfrm>
              <a:prstGeom prst="rect">
                <a:avLst/>
              </a:prstGeom>
              <a:blipFill>
                <a:blip r:embed="rId4"/>
                <a:stretch>
                  <a:fillRect/>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3C99D50A-411A-9366-2C59-0512BC6D78F5}"/>
              </a:ext>
            </a:extLst>
          </p:cNvPr>
          <p:cNvCxnSpPr>
            <a:cxnSpLocks/>
          </p:cNvCxnSpPr>
          <p:nvPr/>
        </p:nvCxnSpPr>
        <p:spPr>
          <a:xfrm>
            <a:off x="6403388" y="3005191"/>
            <a:ext cx="210620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线箭头连接符 15">
            <a:extLst>
              <a:ext uri="{FF2B5EF4-FFF2-40B4-BE49-F238E27FC236}">
                <a16:creationId xmlns:a16="http://schemas.microsoft.com/office/drawing/2014/main" id="{E743BB5D-0D69-F486-DA76-FB23A348C6F6}"/>
              </a:ext>
            </a:extLst>
          </p:cNvPr>
          <p:cNvCxnSpPr>
            <a:cxnSpLocks/>
          </p:cNvCxnSpPr>
          <p:nvPr/>
        </p:nvCxnSpPr>
        <p:spPr>
          <a:xfrm flipV="1">
            <a:off x="7456489" y="2095928"/>
            <a:ext cx="0" cy="18185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56196EE-B392-D35E-799B-C31F0CE88561}"/>
                  </a:ext>
                </a:extLst>
              </p:cNvPr>
              <p:cNvSpPr txBox="1"/>
              <p:nvPr/>
            </p:nvSpPr>
            <p:spPr>
              <a:xfrm>
                <a:off x="8289819" y="3028890"/>
                <a:ext cx="43954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B56196EE-B392-D35E-799B-C31F0CE88561}"/>
                  </a:ext>
                </a:extLst>
              </p:cNvPr>
              <p:cNvSpPr txBox="1">
                <a:spLocks noRot="1" noChangeAspect="1" noMove="1" noResize="1" noEditPoints="1" noAdjustHandles="1" noChangeArrowheads="1" noChangeShapeType="1" noTextEdit="1"/>
              </p:cNvSpPr>
              <p:nvPr/>
            </p:nvSpPr>
            <p:spPr>
              <a:xfrm>
                <a:off x="8289819" y="3028890"/>
                <a:ext cx="439543"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54A292F-E558-9A4A-089C-0A1A93C72746}"/>
                  </a:ext>
                </a:extLst>
              </p:cNvPr>
              <p:cNvSpPr txBox="1"/>
              <p:nvPr/>
            </p:nvSpPr>
            <p:spPr>
              <a:xfrm>
                <a:off x="7419407" y="1950162"/>
                <a:ext cx="439543" cy="40197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D54A292F-E558-9A4A-089C-0A1A93C72746}"/>
                  </a:ext>
                </a:extLst>
              </p:cNvPr>
              <p:cNvSpPr txBox="1">
                <a:spLocks noRot="1" noChangeAspect="1" noMove="1" noResize="1" noEditPoints="1" noAdjustHandles="1" noChangeArrowheads="1" noChangeShapeType="1" noTextEdit="1"/>
              </p:cNvSpPr>
              <p:nvPr/>
            </p:nvSpPr>
            <p:spPr>
              <a:xfrm>
                <a:off x="7419407" y="1950162"/>
                <a:ext cx="439543" cy="401970"/>
              </a:xfrm>
              <a:prstGeom prst="rect">
                <a:avLst/>
              </a:prstGeom>
              <a:blipFill>
                <a:blip r:embed="rId6"/>
                <a:stretch>
                  <a:fillRect/>
                </a:stretch>
              </a:blipFill>
            </p:spPr>
            <p:txBody>
              <a:bodyPr/>
              <a:lstStyle/>
              <a:p>
                <a:r>
                  <a:rPr lang="zh-CN" altLang="en-US">
                    <a:noFill/>
                  </a:rPr>
                  <a:t> </a:t>
                </a:r>
              </a:p>
            </p:txBody>
          </p:sp>
        </mc:Fallback>
      </mc:AlternateContent>
      <p:cxnSp>
        <p:nvCxnSpPr>
          <p:cNvPr id="19" name="直线箭头连接符 18">
            <a:extLst>
              <a:ext uri="{FF2B5EF4-FFF2-40B4-BE49-F238E27FC236}">
                <a16:creationId xmlns:a16="http://schemas.microsoft.com/office/drawing/2014/main" id="{3A89D2A2-6C0A-2A3C-3B43-6F70ECA1520E}"/>
              </a:ext>
            </a:extLst>
          </p:cNvPr>
          <p:cNvCxnSpPr>
            <a:cxnSpLocks/>
          </p:cNvCxnSpPr>
          <p:nvPr/>
        </p:nvCxnSpPr>
        <p:spPr>
          <a:xfrm>
            <a:off x="9325567" y="3005191"/>
            <a:ext cx="2106203"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线箭头连接符 19">
            <a:extLst>
              <a:ext uri="{FF2B5EF4-FFF2-40B4-BE49-F238E27FC236}">
                <a16:creationId xmlns:a16="http://schemas.microsoft.com/office/drawing/2014/main" id="{15F6BC7E-90FA-FAFF-71D3-0A653593A0DC}"/>
              </a:ext>
            </a:extLst>
          </p:cNvPr>
          <p:cNvCxnSpPr>
            <a:cxnSpLocks/>
          </p:cNvCxnSpPr>
          <p:nvPr/>
        </p:nvCxnSpPr>
        <p:spPr>
          <a:xfrm flipV="1">
            <a:off x="10378668" y="2095928"/>
            <a:ext cx="0" cy="18185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29275A4-3580-333D-FA06-C574EB354165}"/>
                  </a:ext>
                </a:extLst>
              </p:cNvPr>
              <p:cNvSpPr txBox="1"/>
              <p:nvPr/>
            </p:nvSpPr>
            <p:spPr>
              <a:xfrm>
                <a:off x="11211998" y="3028890"/>
                <a:ext cx="43954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829275A4-3580-333D-FA06-C574EB354165}"/>
                  </a:ext>
                </a:extLst>
              </p:cNvPr>
              <p:cNvSpPr txBox="1">
                <a:spLocks noRot="1" noChangeAspect="1" noMove="1" noResize="1" noEditPoints="1" noAdjustHandles="1" noChangeArrowheads="1" noChangeShapeType="1" noTextEdit="1"/>
              </p:cNvSpPr>
              <p:nvPr/>
            </p:nvSpPr>
            <p:spPr>
              <a:xfrm>
                <a:off x="11211998" y="3028890"/>
                <a:ext cx="439543"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7CB46D7-249B-1342-3B54-20791A7B3797}"/>
                  </a:ext>
                </a:extLst>
              </p:cNvPr>
              <p:cNvSpPr txBox="1"/>
              <p:nvPr/>
            </p:nvSpPr>
            <p:spPr>
              <a:xfrm>
                <a:off x="10341586" y="1950162"/>
                <a:ext cx="439543" cy="40197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𝒀</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C7CB46D7-249B-1342-3B54-20791A7B3797}"/>
                  </a:ext>
                </a:extLst>
              </p:cNvPr>
              <p:cNvSpPr txBox="1">
                <a:spLocks noRot="1" noChangeAspect="1" noMove="1" noResize="1" noEditPoints="1" noAdjustHandles="1" noChangeArrowheads="1" noChangeShapeType="1" noTextEdit="1"/>
              </p:cNvSpPr>
              <p:nvPr/>
            </p:nvSpPr>
            <p:spPr>
              <a:xfrm>
                <a:off x="10341586" y="1950162"/>
                <a:ext cx="439543" cy="401970"/>
              </a:xfrm>
              <a:prstGeom prst="rect">
                <a:avLst/>
              </a:prstGeom>
              <a:blipFill>
                <a:blip r:embed="rId7"/>
                <a:stretch>
                  <a:fillRect/>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F7AA2302-CA67-0E90-DF1C-A8ECE2C1255A}"/>
              </a:ext>
            </a:extLst>
          </p:cNvPr>
          <p:cNvSpPr/>
          <p:nvPr/>
        </p:nvSpPr>
        <p:spPr>
          <a:xfrm>
            <a:off x="1163606" y="2571690"/>
            <a:ext cx="914400" cy="914400"/>
          </a:xfrm>
          <a:prstGeom prst="rect">
            <a:avLst/>
          </a:prstGeom>
          <a:solidFill>
            <a:schemeClr val="accent6">
              <a:lumMod val="60000"/>
              <a:lumOff val="40000"/>
              <a:alpha val="62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8" name="椭圆 27">
            <a:extLst>
              <a:ext uri="{FF2B5EF4-FFF2-40B4-BE49-F238E27FC236}">
                <a16:creationId xmlns:a16="http://schemas.microsoft.com/office/drawing/2014/main" id="{AECEA19E-6D34-D90C-6E4F-06A180987065}"/>
              </a:ext>
            </a:extLst>
          </p:cNvPr>
          <p:cNvSpPr/>
          <p:nvPr/>
        </p:nvSpPr>
        <p:spPr>
          <a:xfrm>
            <a:off x="4102945" y="2571690"/>
            <a:ext cx="839354" cy="839354"/>
          </a:xfrm>
          <a:prstGeom prst="ellipse">
            <a:avLst/>
          </a:prstGeom>
          <a:solidFill>
            <a:schemeClr val="accent1">
              <a:lumMod val="60000"/>
              <a:lumOff val="40000"/>
              <a:alpha val="5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9" name="椭圆 28">
            <a:extLst>
              <a:ext uri="{FF2B5EF4-FFF2-40B4-BE49-F238E27FC236}">
                <a16:creationId xmlns:a16="http://schemas.microsoft.com/office/drawing/2014/main" id="{D96BBEA6-874D-046C-5070-3770AD4F9D4D}"/>
              </a:ext>
            </a:extLst>
          </p:cNvPr>
          <p:cNvSpPr/>
          <p:nvPr/>
        </p:nvSpPr>
        <p:spPr>
          <a:xfrm>
            <a:off x="6786018" y="2630869"/>
            <a:ext cx="1341465" cy="780175"/>
          </a:xfrm>
          <a:prstGeom prst="ellipse">
            <a:avLst/>
          </a:prstGeom>
          <a:solidFill>
            <a:schemeClr val="accent3">
              <a:lumMod val="60000"/>
              <a:lumOff val="40000"/>
              <a:alpha val="5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30" name="椭圆 29">
            <a:extLst>
              <a:ext uri="{FF2B5EF4-FFF2-40B4-BE49-F238E27FC236}">
                <a16:creationId xmlns:a16="http://schemas.microsoft.com/office/drawing/2014/main" id="{8EEC7F82-1C9F-9605-852E-8AD669946277}"/>
              </a:ext>
            </a:extLst>
          </p:cNvPr>
          <p:cNvSpPr/>
          <p:nvPr/>
        </p:nvSpPr>
        <p:spPr>
          <a:xfrm rot="19420013">
            <a:off x="9682577" y="2615103"/>
            <a:ext cx="1341465" cy="780175"/>
          </a:xfrm>
          <a:prstGeom prst="ellipse">
            <a:avLst/>
          </a:prstGeom>
          <a:solidFill>
            <a:srgbClr val="7030A0">
              <a:alpha val="59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8AB10E9D-E955-5872-2F57-FECDF611F5A2}"/>
              </a:ext>
            </a:extLst>
          </p:cNvPr>
          <p:cNvSpPr txBox="1"/>
          <p:nvPr/>
        </p:nvSpPr>
        <p:spPr>
          <a:xfrm>
            <a:off x="852755" y="1479479"/>
            <a:ext cx="7779694" cy="400110"/>
          </a:xfrm>
          <a:prstGeom prst="rect">
            <a:avLst/>
          </a:prstGeom>
          <a:noFill/>
        </p:spPr>
        <p:txBody>
          <a:bodyPr wrap="none" rtlCol="0">
            <a:spAutoFit/>
          </a:bodyPr>
          <a:lstStyle/>
          <a:p>
            <a:pPr marL="342900" indent="-342900" algn="l">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假设两个随机变量，有以下四种联合分布（</a:t>
            </a:r>
            <a:r>
              <a:rPr kumimoji="1" lang="en-US" altLang="zh-CN" sz="2000" dirty="0">
                <a:solidFill>
                  <a:schemeClr val="bg1"/>
                </a:solidFill>
                <a:latin typeface="Microsoft YaHei" panose="020B0503020204020204" pitchFamily="34" charset="-122"/>
                <a:ea typeface="Microsoft YaHei" panose="020B0503020204020204" pitchFamily="34" charset="-122"/>
              </a:rPr>
              <a:t>Joint Distribution</a:t>
            </a:r>
            <a:r>
              <a:rPr kumimoji="1" lang="zh-CN" altLang="en-US" sz="2000" dirty="0">
                <a:solidFill>
                  <a:schemeClr val="bg1"/>
                </a:solidFill>
                <a:latin typeface="Microsoft YaHei" panose="020B0503020204020204" pitchFamily="34" charset="-122"/>
                <a:ea typeface="Microsoft YaHei" panose="020B0503020204020204" pitchFamily="34" charset="-122"/>
              </a:rPr>
              <a:t>）</a:t>
            </a:r>
          </a:p>
        </p:txBody>
      </p:sp>
      <p:cxnSp>
        <p:nvCxnSpPr>
          <p:cNvPr id="33" name="直线连接符 32">
            <a:extLst>
              <a:ext uri="{FF2B5EF4-FFF2-40B4-BE49-F238E27FC236}">
                <a16:creationId xmlns:a16="http://schemas.microsoft.com/office/drawing/2014/main" id="{2F1C4B5F-0C18-3706-9DB6-43AF1E71ACD0}"/>
              </a:ext>
            </a:extLst>
          </p:cNvPr>
          <p:cNvCxnSpPr>
            <a:cxnSpLocks/>
          </p:cNvCxnSpPr>
          <p:nvPr/>
        </p:nvCxnSpPr>
        <p:spPr>
          <a:xfrm>
            <a:off x="1345915" y="2352132"/>
            <a:ext cx="0" cy="1364703"/>
          </a:xfrm>
          <a:prstGeom prst="line">
            <a:avLst/>
          </a:prstGeom>
          <a:ln>
            <a:solidFill>
              <a:schemeClr val="accent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5" name="直线连接符 34">
            <a:extLst>
              <a:ext uri="{FF2B5EF4-FFF2-40B4-BE49-F238E27FC236}">
                <a16:creationId xmlns:a16="http://schemas.microsoft.com/office/drawing/2014/main" id="{1FA65AF8-12CF-D635-3713-78547B607D27}"/>
              </a:ext>
            </a:extLst>
          </p:cNvPr>
          <p:cNvCxnSpPr>
            <a:cxnSpLocks/>
          </p:cNvCxnSpPr>
          <p:nvPr/>
        </p:nvCxnSpPr>
        <p:spPr>
          <a:xfrm>
            <a:off x="1860265" y="2352132"/>
            <a:ext cx="0" cy="1364703"/>
          </a:xfrm>
          <a:prstGeom prst="line">
            <a:avLst/>
          </a:prstGeom>
          <a:ln>
            <a:solidFill>
              <a:schemeClr val="accent1">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69861A72-7AD9-F819-09E7-CE8EC2E437C7}"/>
              </a:ext>
            </a:extLst>
          </p:cNvPr>
          <p:cNvSpPr txBox="1"/>
          <p:nvPr/>
        </p:nvSpPr>
        <p:spPr>
          <a:xfrm>
            <a:off x="1252094" y="3935219"/>
            <a:ext cx="720069" cy="400110"/>
          </a:xfrm>
          <a:prstGeom prst="rect">
            <a:avLst/>
          </a:prstGeom>
          <a:noFill/>
        </p:spPr>
        <p:txBody>
          <a:bodyPr wrap="none" rtlCol="0">
            <a:spAutoFit/>
          </a:bodyPr>
          <a:lstStyle/>
          <a:p>
            <a:pPr algn="l"/>
            <a:r>
              <a:rPr kumimoji="1" lang="zh-CN" altLang="en-US" sz="2000" b="1" dirty="0">
                <a:solidFill>
                  <a:schemeClr val="bg1"/>
                </a:solidFill>
                <a:latin typeface="Microsoft YaHei" panose="020B0503020204020204" pitchFamily="34" charset="-122"/>
                <a:ea typeface="Microsoft YaHei" panose="020B0503020204020204" pitchFamily="34" charset="-122"/>
              </a:rPr>
              <a:t>独立</a:t>
            </a:r>
          </a:p>
        </p:txBody>
      </p:sp>
      <p:sp>
        <p:nvSpPr>
          <p:cNvPr id="37" name="文本框 36">
            <a:extLst>
              <a:ext uri="{FF2B5EF4-FFF2-40B4-BE49-F238E27FC236}">
                <a16:creationId xmlns:a16="http://schemas.microsoft.com/office/drawing/2014/main" id="{2C5787C9-EACD-17EE-596B-739E22847304}"/>
              </a:ext>
            </a:extLst>
          </p:cNvPr>
          <p:cNvSpPr txBox="1"/>
          <p:nvPr/>
        </p:nvSpPr>
        <p:spPr>
          <a:xfrm>
            <a:off x="4381061" y="3935219"/>
            <a:ext cx="306494" cy="400110"/>
          </a:xfrm>
          <a:prstGeom prst="rect">
            <a:avLst/>
          </a:prstGeom>
          <a:noFill/>
        </p:spPr>
        <p:txBody>
          <a:bodyPr wrap="none" rtlCol="0">
            <a:spAutoFit/>
          </a:bodyPr>
          <a:lstStyle/>
          <a:p>
            <a:pPr algn="ctr"/>
            <a:r>
              <a:rPr kumimoji="1" lang="en-US" altLang="zh-CN" sz="2000" b="1" dirty="0">
                <a:solidFill>
                  <a:schemeClr val="bg1"/>
                </a:solidFill>
                <a:latin typeface="Microsoft YaHei" panose="020B0503020204020204" pitchFamily="34" charset="-122"/>
                <a:ea typeface="Microsoft YaHei" panose="020B0503020204020204" pitchFamily="34" charset="-122"/>
              </a:rPr>
              <a:t>?</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38" name="文本框 37">
            <a:extLst>
              <a:ext uri="{FF2B5EF4-FFF2-40B4-BE49-F238E27FC236}">
                <a16:creationId xmlns:a16="http://schemas.microsoft.com/office/drawing/2014/main" id="{47DC2E07-AE47-A5DC-4F3D-CF8425A1D720}"/>
              </a:ext>
            </a:extLst>
          </p:cNvPr>
          <p:cNvSpPr txBox="1"/>
          <p:nvPr/>
        </p:nvSpPr>
        <p:spPr>
          <a:xfrm>
            <a:off x="10225421" y="3935219"/>
            <a:ext cx="306494" cy="400110"/>
          </a:xfrm>
          <a:prstGeom prst="rect">
            <a:avLst/>
          </a:prstGeom>
          <a:noFill/>
        </p:spPr>
        <p:txBody>
          <a:bodyPr wrap="none" rtlCol="0">
            <a:spAutoFit/>
          </a:bodyPr>
          <a:lstStyle/>
          <a:p>
            <a:pPr algn="ctr"/>
            <a:r>
              <a:rPr kumimoji="1" lang="en-US" altLang="zh-CN" sz="2000" b="1" dirty="0">
                <a:solidFill>
                  <a:schemeClr val="bg1"/>
                </a:solidFill>
                <a:latin typeface="Microsoft YaHei" panose="020B0503020204020204" pitchFamily="34" charset="-122"/>
                <a:ea typeface="Microsoft YaHei" panose="020B0503020204020204" pitchFamily="34" charset="-122"/>
              </a:rPr>
              <a:t>?</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18AE26E-BB87-1FDD-DF06-74129F4532CE}"/>
                  </a:ext>
                </a:extLst>
              </p:cNvPr>
              <p:cNvSpPr txBox="1"/>
              <p:nvPr/>
            </p:nvSpPr>
            <p:spPr>
              <a:xfrm>
                <a:off x="852755" y="4800600"/>
                <a:ext cx="9785506" cy="1630446"/>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对于两个随机变量</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和</a:t>
                </a:r>
                <a14:m>
                  <m:oMath xmlns:m="http://schemas.openxmlformats.org/officeDocument/2006/math">
                    <m:r>
                      <a:rPr kumimoji="1" lang="en-US" altLang="zh-CN" sz="2000" b="1" i="1" dirty="0" smtClean="0">
                        <a:solidFill>
                          <a:schemeClr val="bg1"/>
                        </a:solidFill>
                        <a:latin typeface="Cambria Math" panose="02040503050406030204" pitchFamily="18" charset="0"/>
                        <a:ea typeface="Microsoft YaHei" panose="020B0503020204020204" pitchFamily="34" charset="-122"/>
                      </a:rPr>
                      <m:t>𝒀</m:t>
                    </m:r>
                  </m:oMath>
                </a14:m>
                <a:r>
                  <a:rPr kumimoji="1" lang="zh-CN" altLang="en-US" sz="2000" b="1" dirty="0">
                    <a:solidFill>
                      <a:schemeClr val="bg1"/>
                    </a:solidFill>
                    <a:latin typeface="Microsoft YaHei" panose="020B0503020204020204" pitchFamily="34" charset="-122"/>
                    <a:ea typeface="Microsoft YaHei" panose="020B0503020204020204" pitchFamily="34" charset="-122"/>
                  </a:rPr>
                  <a:t>，衡量这两个之间的“距离”</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𝔼</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𝔼</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𝑿</m:t>
                                      </m:r>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𝔼</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𝒀</m:t>
                                      </m:r>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𝑿𝒀</m:t>
                                  </m:r>
                                </m:e>
                              </m:d>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相关计算：</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𝑿𝒀</m:t>
                        </m:r>
                      </m:e>
                    </m:d>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9" name="文本框 38">
                <a:extLst>
                  <a:ext uri="{FF2B5EF4-FFF2-40B4-BE49-F238E27FC236}">
                    <a16:creationId xmlns:a16="http://schemas.microsoft.com/office/drawing/2014/main" id="{A18AE26E-BB87-1FDD-DF06-74129F4532CE}"/>
                  </a:ext>
                </a:extLst>
              </p:cNvPr>
              <p:cNvSpPr txBox="1">
                <a:spLocks noRot="1" noChangeAspect="1" noMove="1" noResize="1" noEditPoints="1" noAdjustHandles="1" noChangeArrowheads="1" noChangeShapeType="1" noTextEdit="1"/>
              </p:cNvSpPr>
              <p:nvPr/>
            </p:nvSpPr>
            <p:spPr>
              <a:xfrm>
                <a:off x="852755" y="4800600"/>
                <a:ext cx="9785506" cy="1630446"/>
              </a:xfrm>
              <a:prstGeom prst="rect">
                <a:avLst/>
              </a:prstGeom>
              <a:blipFill>
                <a:blip r:embed="rId8"/>
                <a:stretch>
                  <a:fillRect l="-649" b="-5426"/>
                </a:stretch>
              </a:blipFill>
            </p:spPr>
            <p:txBody>
              <a:bodyPr/>
              <a:lstStyle/>
              <a:p>
                <a:r>
                  <a:rPr lang="zh-CN" altLang="en-US">
                    <a:noFill/>
                  </a:rPr>
                  <a:t> </a:t>
                </a:r>
              </a:p>
            </p:txBody>
          </p:sp>
        </mc:Fallback>
      </mc:AlternateContent>
      <p:sp>
        <p:nvSpPr>
          <p:cNvPr id="40" name="圆角矩形 39">
            <a:extLst>
              <a:ext uri="{FF2B5EF4-FFF2-40B4-BE49-F238E27FC236}">
                <a16:creationId xmlns:a16="http://schemas.microsoft.com/office/drawing/2014/main" id="{1834E4E9-94BD-B605-24B3-7F0B97D9D2E4}"/>
              </a:ext>
            </a:extLst>
          </p:cNvPr>
          <p:cNvSpPr/>
          <p:nvPr/>
        </p:nvSpPr>
        <p:spPr>
          <a:xfrm>
            <a:off x="7419407" y="5374888"/>
            <a:ext cx="773022" cy="55756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171E1413-E73C-4D43-8C60-D2D2F1443D2F}"/>
              </a:ext>
            </a:extLst>
          </p:cNvPr>
          <p:cNvSpPr txBox="1"/>
          <p:nvPr/>
        </p:nvSpPr>
        <p:spPr>
          <a:xfrm>
            <a:off x="7125416" y="4998219"/>
            <a:ext cx="1467068" cy="400110"/>
          </a:xfrm>
          <a:prstGeom prst="rect">
            <a:avLst/>
          </a:prstGeom>
          <a:noFill/>
        </p:spPr>
        <p:txBody>
          <a:bodyPr wrap="none" rtlCol="0">
            <a:spAutoFit/>
          </a:bodyPr>
          <a:lstStyle/>
          <a:p>
            <a:pPr algn="ctr"/>
            <a:r>
              <a:rPr kumimoji="1" lang="zh-CN" altLang="en-US" sz="2000" dirty="0">
                <a:solidFill>
                  <a:schemeClr val="bg1"/>
                </a:solidFill>
                <a:latin typeface="Microsoft YaHei" panose="020B0503020204020204" pitchFamily="34" charset="-122"/>
                <a:ea typeface="Microsoft YaHei" panose="020B0503020204020204" pitchFamily="34" charset="-122"/>
              </a:rPr>
              <a:t>关注的对象</a:t>
            </a:r>
          </a:p>
        </p:txBody>
      </p:sp>
    </p:spTree>
    <p:extLst>
      <p:ext uri="{BB962C8B-B14F-4D97-AF65-F5344CB8AC3E}">
        <p14:creationId xmlns:p14="http://schemas.microsoft.com/office/powerpoint/2010/main" val="4219733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5E1D0-62C2-8A7D-B590-A6EFC5F365A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009B701-32ED-F084-FFBB-AF7B8F4AAA4B}"/>
              </a:ext>
            </a:extLst>
          </p:cNvPr>
          <p:cNvSpPr>
            <a:spLocks noGrp="1"/>
          </p:cNvSpPr>
          <p:nvPr>
            <p:ph type="title"/>
          </p:nvPr>
        </p:nvSpPr>
        <p:spPr/>
        <p:txBody>
          <a:bodyPr/>
          <a:lstStyle/>
          <a:p>
            <a:r>
              <a:rPr kumimoji="1" lang="en-US" altLang="zh-CN" dirty="0"/>
              <a:t>Correlation</a:t>
            </a:r>
            <a:endParaRPr kumimoji="1" lang="zh-CN" altLang="en-US"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C4B0C2A-5C1D-FF0B-7A18-B32D683F1218}"/>
                  </a:ext>
                </a:extLst>
              </p:cNvPr>
              <p:cNvSpPr txBox="1"/>
              <p:nvPr/>
            </p:nvSpPr>
            <p:spPr>
              <a:xfrm>
                <a:off x="838200" y="1382486"/>
                <a:ext cx="9785506" cy="2346220"/>
              </a:xfrm>
              <a:prstGeom prst="rect">
                <a:avLst/>
              </a:prstGeom>
              <a:noFill/>
            </p:spPr>
            <p:txBody>
              <a:bodyPr wrap="square" rtlCol="0">
                <a:spAutoFit/>
              </a:bodyPr>
              <a:lstStyle/>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相关计算：</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𝑿𝒀</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相关计算是内积：非负性、对称性，双线性</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可以看作为角度，有正交的概念</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独立与不相关，不相关就是正交，即</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𝑿𝒀</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假设</a:t>
                </a:r>
                <a14:m>
                  <m:oMath xmlns:m="http://schemas.openxmlformats.org/officeDocument/2006/math">
                    <m:r>
                      <a:rPr kumimoji="1" lang="en-US" altLang="zh-CN" sz="2000" b="1" i="0" smtClean="0">
                        <a:solidFill>
                          <a:schemeClr val="bg1"/>
                        </a:solidFill>
                        <a:latin typeface="Cambria Math" panose="02040503050406030204" pitchFamily="18" charset="0"/>
                        <a:ea typeface="Microsoft YaHei" panose="020B0503020204020204" pitchFamily="34" charset="-122"/>
                      </a:rPr>
                      <m:t>𝚯</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𝒰</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d>
                  </m:oMath>
                </a14:m>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定义</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1" i="0" smtClean="0">
                            <a:solidFill>
                              <a:schemeClr val="bg1"/>
                            </a:solidFill>
                            <a:latin typeface="Cambria Math" panose="02040503050406030204" pitchFamily="18" charset="0"/>
                            <a:ea typeface="Microsoft YaHei" panose="020B0503020204020204" pitchFamily="34" charset="-122"/>
                          </a:rPr>
                          <m:t>𝚯</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 </m:t>
                    </m:r>
                    <m:r>
                      <a:rPr kumimoji="1" lang="en-US" altLang="zh-CN" sz="2000" b="1" i="1" smtClean="0">
                        <a:solidFill>
                          <a:schemeClr val="bg1"/>
                        </a:solidFill>
                        <a:latin typeface="Cambria Math" panose="02040503050406030204" pitchFamily="18" charset="0"/>
                        <a:ea typeface="Microsoft YaHei" panose="020B0503020204020204" pitchFamily="34" charset="-122"/>
                      </a:rPr>
                      <m:t>𝒀</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1" i="0" smtClean="0">
                            <a:solidFill>
                              <a:schemeClr val="bg1"/>
                            </a:solidFill>
                            <a:latin typeface="Cambria Math" panose="02040503050406030204" pitchFamily="18" charset="0"/>
                            <a:ea typeface="Microsoft YaHei" panose="020B0503020204020204" pitchFamily="34" charset="-122"/>
                          </a:rPr>
                          <m:t>𝚯</m:t>
                        </m:r>
                      </m:e>
                    </m:func>
                  </m:oMath>
                </a14:m>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考察是否独立。</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9" name="文本框 38">
                <a:extLst>
                  <a:ext uri="{FF2B5EF4-FFF2-40B4-BE49-F238E27FC236}">
                    <a16:creationId xmlns:a16="http://schemas.microsoft.com/office/drawing/2014/main" id="{AC4B0C2A-5C1D-FF0B-7A18-B32D683F1218}"/>
                  </a:ext>
                </a:extLst>
              </p:cNvPr>
              <p:cNvSpPr txBox="1">
                <a:spLocks noRot="1" noChangeAspect="1" noMove="1" noResize="1" noEditPoints="1" noAdjustHandles="1" noChangeArrowheads="1" noChangeShapeType="1" noTextEdit="1"/>
              </p:cNvSpPr>
              <p:nvPr/>
            </p:nvSpPr>
            <p:spPr>
              <a:xfrm>
                <a:off x="838200" y="1382486"/>
                <a:ext cx="9785506" cy="2346220"/>
              </a:xfrm>
              <a:prstGeom prst="rect">
                <a:avLst/>
              </a:prstGeom>
              <a:blipFill>
                <a:blip r:embed="rId2"/>
                <a:stretch>
                  <a:fillRect l="-649" b="-37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51FFE6E-B27B-C8D6-2ED2-C1B046874871}"/>
                  </a:ext>
                </a:extLst>
              </p:cNvPr>
              <p:cNvSpPr txBox="1"/>
              <p:nvPr/>
            </p:nvSpPr>
            <p:spPr>
              <a:xfrm>
                <a:off x="1788635" y="3870059"/>
                <a:ext cx="8672536" cy="2407839"/>
              </a:xfrm>
              <a:prstGeom prst="rect">
                <a:avLst/>
              </a:prstGeom>
              <a:noFill/>
            </p:spPr>
            <p:txBody>
              <a:bodyPr wrap="square" rtlCol="0">
                <a:spAutoFit/>
              </a:bodyPr>
              <a:lstStyle/>
              <a:p>
                <a:pPr marL="342900" indent="-342900" algn="l">
                  <a:buFont typeface="Arial" panose="020B0604020202020204" pitchFamily="34" charset="0"/>
                  <a:buChar char="•"/>
                </a:pPr>
                <a:r>
                  <a:rPr kumimoji="1" lang="zh-CN" altLang="en-US" sz="2000" dirty="0">
                    <a:solidFill>
                      <a:schemeClr val="bg1"/>
                    </a:solidFill>
                    <a:latin typeface="Microsoft YaHei" panose="020B0503020204020204" pitchFamily="34" charset="-122"/>
                    <a:ea typeface="Microsoft YaHei" panose="020B0503020204020204" pitchFamily="34" charset="-122"/>
                  </a:rPr>
                  <a:t>一定不独立，因为：</a:t>
                </a:r>
                <a14:m>
                  <m:oMath xmlns:m="http://schemas.openxmlformats.org/officeDocument/2006/math">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buFont typeface="Arial" panose="020B0604020202020204" pitchFamily="34" charset="0"/>
                  <a:buChar char="•"/>
                </a:pPr>
                <a:r>
                  <a:rPr kumimoji="1" lang="zh-CN" altLang="en-US" sz="2000" dirty="0">
                    <a:solidFill>
                      <a:schemeClr val="bg1"/>
                    </a:solidFill>
                    <a:latin typeface="Microsoft YaHei" panose="020B0503020204020204" pitchFamily="34" charset="-122"/>
                    <a:ea typeface="Microsoft YaHei" panose="020B0503020204020204" pitchFamily="34" charset="-122"/>
                  </a:rPr>
                  <a:t>计算相关：</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=0,</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𝑿𝒀</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𝜃</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𝑿𝒀</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𝒀</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951FFE6E-B27B-C8D6-2ED2-C1B046874871}"/>
                  </a:ext>
                </a:extLst>
              </p:cNvPr>
              <p:cNvSpPr txBox="1">
                <a:spLocks noRot="1" noChangeAspect="1" noMove="1" noResize="1" noEditPoints="1" noAdjustHandles="1" noChangeArrowheads="1" noChangeShapeType="1" noTextEdit="1"/>
              </p:cNvSpPr>
              <p:nvPr/>
            </p:nvSpPr>
            <p:spPr>
              <a:xfrm>
                <a:off x="1788635" y="3870059"/>
                <a:ext cx="8672536" cy="2407839"/>
              </a:xfrm>
              <a:prstGeom prst="rect">
                <a:avLst/>
              </a:prstGeom>
              <a:blipFill>
                <a:blip r:embed="rId3"/>
                <a:stretch>
                  <a:fillRect l="-585" t="-25131" b="-6178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108EEE38-8474-1A15-988F-3ED0488115EF}"/>
              </a:ext>
            </a:extLst>
          </p:cNvPr>
          <p:cNvSpPr txBox="1"/>
          <p:nvPr/>
        </p:nvSpPr>
        <p:spPr>
          <a:xfrm>
            <a:off x="7128214" y="5877788"/>
            <a:ext cx="5314275"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因此相关一定不独立，不独立不一定不相关。</a:t>
            </a:r>
          </a:p>
        </p:txBody>
      </p:sp>
    </p:spTree>
    <p:extLst>
      <p:ext uri="{BB962C8B-B14F-4D97-AF65-F5344CB8AC3E}">
        <p14:creationId xmlns:p14="http://schemas.microsoft.com/office/powerpoint/2010/main" val="1608712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F653B-2534-C323-26CD-B5B8DE26C62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06E9721-4A97-A509-7017-4B5D1A64ABC5}"/>
              </a:ext>
            </a:extLst>
          </p:cNvPr>
          <p:cNvSpPr>
            <a:spLocks noGrp="1"/>
          </p:cNvSpPr>
          <p:nvPr>
            <p:ph type="title"/>
          </p:nvPr>
        </p:nvSpPr>
        <p:spPr/>
        <p:txBody>
          <a:bodyPr/>
          <a:lstStyle/>
          <a:p>
            <a:r>
              <a:rPr kumimoji="1" lang="en-US" altLang="zh-CN" dirty="0"/>
              <a:t>AI</a:t>
            </a:r>
            <a:r>
              <a:rPr kumimoji="1" lang="zh-CN" altLang="en-US" dirty="0"/>
              <a:t>中的数学</a:t>
            </a:r>
          </a:p>
        </p:txBody>
      </p:sp>
      <p:pic>
        <p:nvPicPr>
          <p:cNvPr id="10" name="图形 9">
            <a:extLst>
              <a:ext uri="{FF2B5EF4-FFF2-40B4-BE49-F238E27FC236}">
                <a16:creationId xmlns:a16="http://schemas.microsoft.com/office/drawing/2014/main" id="{894447E5-595A-30F8-2C0A-8C3C9C0A6E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0530" y="2348674"/>
            <a:ext cx="1905000" cy="1905000"/>
          </a:xfrm>
          <a:prstGeom prst="rect">
            <a:avLst/>
          </a:prstGeom>
        </p:spPr>
      </p:pic>
      <p:sp>
        <p:nvSpPr>
          <p:cNvPr id="14" name="文本框 13">
            <a:extLst>
              <a:ext uri="{FF2B5EF4-FFF2-40B4-BE49-F238E27FC236}">
                <a16:creationId xmlns:a16="http://schemas.microsoft.com/office/drawing/2014/main" id="{5C8B1D2A-5A26-F330-C1C4-6AB3A53436D6}"/>
              </a:ext>
            </a:extLst>
          </p:cNvPr>
          <p:cNvSpPr txBox="1"/>
          <p:nvPr/>
        </p:nvSpPr>
        <p:spPr>
          <a:xfrm>
            <a:off x="1079252" y="4371917"/>
            <a:ext cx="2547557" cy="707886"/>
          </a:xfrm>
          <a:prstGeom prst="rect">
            <a:avLst/>
          </a:prstGeom>
          <a:noFill/>
        </p:spPr>
        <p:txBody>
          <a:bodyPr wrap="none" rtlCol="0">
            <a:spAutoFit/>
          </a:bodyP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rPr>
              <a:t>随机过程</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algn="ctr"/>
            <a:r>
              <a:rPr kumimoji="1" lang="en-US" altLang="zh-CN" sz="2000" b="1" dirty="0">
                <a:solidFill>
                  <a:schemeClr val="bg1"/>
                </a:solidFill>
                <a:latin typeface="Microsoft YaHei" panose="020B0503020204020204" pitchFamily="34" charset="-122"/>
                <a:ea typeface="Microsoft YaHei" panose="020B0503020204020204" pitchFamily="34" charset="-122"/>
              </a:rPr>
              <a:t>Stochastic</a:t>
            </a:r>
            <a:r>
              <a:rPr kumimoji="1" lang="zh-CN" altLang="en-US" sz="2000" b="1" dirty="0">
                <a:solidFill>
                  <a:schemeClr val="bg1"/>
                </a:solidFill>
                <a:latin typeface="Microsoft YaHei" panose="020B0503020204020204" pitchFamily="34" charset="-122"/>
                <a:ea typeface="Microsoft YaHei" panose="020B0503020204020204" pitchFamily="34" charset="-122"/>
              </a:rPr>
              <a:t> </a:t>
            </a:r>
            <a:r>
              <a:rPr kumimoji="1" lang="en-US" altLang="zh-CN" sz="2000" b="1" dirty="0">
                <a:solidFill>
                  <a:schemeClr val="bg1"/>
                </a:solidFill>
                <a:latin typeface="Microsoft YaHei" panose="020B0503020204020204" pitchFamily="34" charset="-122"/>
                <a:ea typeface="Microsoft YaHei" panose="020B0503020204020204" pitchFamily="34" charset="-122"/>
              </a:rPr>
              <a:t>Process</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BE6C4607-5E13-7B31-B124-050D3A58825D}"/>
              </a:ext>
            </a:extLst>
          </p:cNvPr>
          <p:cNvSpPr txBox="1"/>
          <p:nvPr/>
        </p:nvSpPr>
        <p:spPr>
          <a:xfrm>
            <a:off x="4062532" y="2618167"/>
            <a:ext cx="7257585" cy="2461636"/>
          </a:xfrm>
          <a:prstGeom prst="rect">
            <a:avLst/>
          </a:prstGeom>
          <a:noFill/>
        </p:spPr>
        <p:txBody>
          <a:bodyPr wrap="square" rtlCol="0">
            <a:spAutoFit/>
          </a:bodyPr>
          <a:lstStyle/>
          <a:p>
            <a:pPr marL="342900" indent="-342900" algn="l">
              <a:lnSpc>
                <a:spcPct val="20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为什么从概率论和随机过程入手学习？</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20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ML/DL</a:t>
            </a:r>
            <a:r>
              <a:rPr kumimoji="1" lang="zh-CN" altLang="en-US" sz="2000" dirty="0">
                <a:solidFill>
                  <a:schemeClr val="bg1"/>
                </a:solidFill>
                <a:latin typeface="Microsoft YaHei" panose="020B0503020204020204" pitchFamily="34" charset="-122"/>
                <a:ea typeface="Microsoft YaHei" panose="020B0503020204020204" pitchFamily="34" charset="-122"/>
              </a:rPr>
              <a:t>大量基于的是统计学、概率论和信息论等</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20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概率论和随机过程中融入了微积分和矩阵分析相关内容</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20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实践与理论要两手抓，实践中体会理论，理论指导实践</a:t>
            </a:r>
          </a:p>
        </p:txBody>
      </p:sp>
    </p:spTree>
    <p:extLst>
      <p:ext uri="{BB962C8B-B14F-4D97-AF65-F5344CB8AC3E}">
        <p14:creationId xmlns:p14="http://schemas.microsoft.com/office/powerpoint/2010/main" val="2358917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5FB48-69E9-FF35-A3BC-AD1CA618CA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49AC477-CA61-A047-E1D9-62C0EB7BF9A9}"/>
              </a:ext>
            </a:extLst>
          </p:cNvPr>
          <p:cNvSpPr>
            <a:spLocks noGrp="1"/>
          </p:cNvSpPr>
          <p:nvPr>
            <p:ph type="title"/>
          </p:nvPr>
        </p:nvSpPr>
        <p:spPr/>
        <p:txBody>
          <a:bodyPr/>
          <a:lstStyle/>
          <a:p>
            <a:r>
              <a:rPr kumimoji="1" lang="en-US" altLang="zh-CN" dirty="0"/>
              <a:t>Correlation</a:t>
            </a:r>
            <a:endParaRPr kumimoji="1" lang="zh-CN" altLang="en-US"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3CB8ECD-BC89-A37E-E111-C84BB6AF98E3}"/>
                  </a:ext>
                </a:extLst>
              </p:cNvPr>
              <p:cNvSpPr txBox="1"/>
              <p:nvPr/>
            </p:nvSpPr>
            <p:spPr>
              <a:xfrm>
                <a:off x="838200" y="1382486"/>
                <a:ext cx="9785506" cy="2604816"/>
              </a:xfrm>
              <a:prstGeom prst="rect">
                <a:avLst/>
              </a:prstGeom>
              <a:noFill/>
            </p:spPr>
            <p:txBody>
              <a:bodyPr wrap="square" rtlCol="0">
                <a:spAutoFit/>
              </a:bodyPr>
              <a:lstStyle/>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相关计算：</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𝑿𝒀</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相关计算是内积：非负性、对称性，双线性</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可以看作为角度，有正交的概念</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独立与不相关，不相关就是正交，即</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𝑿𝒀</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b="1" dirty="0">
                    <a:solidFill>
                      <a:schemeClr val="bg1"/>
                    </a:solidFill>
                    <a:latin typeface="Microsoft YaHei" panose="020B0503020204020204" pitchFamily="34" charset="-122"/>
                    <a:ea typeface="Microsoft YaHei" panose="020B0503020204020204" pitchFamily="34" charset="-122"/>
                  </a:rPr>
                  <a:t>相关满足柯西不等式</a:t>
                </a:r>
                <a:r>
                  <a:rPr kumimoji="1" lang="zh-CN" altLang="en-US" sz="2000" b="1" dirty="0">
                    <a:solidFill>
                      <a:schemeClr val="bg1"/>
                    </a:solidFill>
                    <a:latin typeface="Microsoft YaHei" panose="020B0503020204020204" pitchFamily="34" charset="-122"/>
                    <a:ea typeface="Microsoft YaHei" panose="020B0503020204020204" pitchFamily="34" charset="-122"/>
                    <a:sym typeface="Wingdings" pitchFamily="2" charset="2"/>
                  </a:rPr>
                  <a:t>：</a:t>
                </a:r>
                <a14:m>
                  <m:oMath xmlns:m="http://schemas.openxmlformats.org/officeDocument/2006/math">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𝑿𝒀</m:t>
                            </m:r>
                          </m:e>
                        </m:d>
                      </m:e>
                    </m:d>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𝑿</m:t>
                                    </m:r>
                                  </m:e>
                                  <m:sup>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𝟐</m:t>
                                    </m:r>
                                  </m:sup>
                                </m:sSup>
                              </m:e>
                            </m:d>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𝒀</m:t>
                                    </m:r>
                                  </m:e>
                                  <m:sup>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𝟐</m:t>
                                    </m:r>
                                  </m:sup>
                                </m:sSup>
                              </m:e>
                            </m:d>
                          </m:e>
                        </m:d>
                      </m:e>
                      <m:sup>
                        <m:f>
                          <m:fPr>
                            <m:ctrlP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ctrlPr>
                          </m:fPr>
                          <m:num>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𝟏</m:t>
                            </m:r>
                          </m:num>
                          <m:den>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𝟐</m:t>
                            </m:r>
                          </m:den>
                        </m:f>
                      </m:sup>
                    </m:sSup>
                  </m:oMath>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9" name="文本框 38">
                <a:extLst>
                  <a:ext uri="{FF2B5EF4-FFF2-40B4-BE49-F238E27FC236}">
                    <a16:creationId xmlns:a16="http://schemas.microsoft.com/office/drawing/2014/main" id="{43CB8ECD-BC89-A37E-E111-C84BB6AF98E3}"/>
                  </a:ext>
                </a:extLst>
              </p:cNvPr>
              <p:cNvSpPr txBox="1">
                <a:spLocks noRot="1" noChangeAspect="1" noMove="1" noResize="1" noEditPoints="1" noAdjustHandles="1" noChangeArrowheads="1" noChangeShapeType="1" noTextEdit="1"/>
              </p:cNvSpPr>
              <p:nvPr/>
            </p:nvSpPr>
            <p:spPr>
              <a:xfrm>
                <a:off x="838200" y="1382486"/>
                <a:ext cx="9785506" cy="2604816"/>
              </a:xfrm>
              <a:prstGeom prst="rect">
                <a:avLst/>
              </a:prstGeom>
              <a:blipFill>
                <a:blip r:embed="rId2"/>
                <a:stretch>
                  <a:fillRect l="-649" b="-19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B8A5ED8-4241-F2FE-18CC-239FA34AD207}"/>
                  </a:ext>
                </a:extLst>
              </p:cNvPr>
              <p:cNvSpPr txBox="1"/>
              <p:nvPr/>
            </p:nvSpPr>
            <p:spPr>
              <a:xfrm>
                <a:off x="8581608" y="1382486"/>
                <a:ext cx="3357394" cy="110844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nary>
                        <m:naryPr>
                          <m:chr m:val="∑"/>
                          <m:supHide m:val="on"/>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hr m:val="∑"/>
                                  <m:sup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e>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e>
                              </m:nary>
                              <m:nary>
                                <m:naryPr>
                                  <m:chr m:val="∑"/>
                                  <m:sup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e>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e>
                              </m:nary>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2B8A5ED8-4241-F2FE-18CC-239FA34AD207}"/>
                  </a:ext>
                </a:extLst>
              </p:cNvPr>
              <p:cNvSpPr txBox="1">
                <a:spLocks noRot="1" noChangeAspect="1" noMove="1" noResize="1" noEditPoints="1" noAdjustHandles="1" noChangeArrowheads="1" noChangeShapeType="1" noTextEdit="1"/>
              </p:cNvSpPr>
              <p:nvPr/>
            </p:nvSpPr>
            <p:spPr>
              <a:xfrm>
                <a:off x="8581608" y="1382486"/>
                <a:ext cx="3357394" cy="1108445"/>
              </a:xfrm>
              <a:prstGeom prst="rect">
                <a:avLst/>
              </a:prstGeom>
              <a:blipFill>
                <a:blip r:embed="rId3"/>
                <a:stretch>
                  <a:fillRect l="-23396" t="-73034" b="-126966"/>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B7876AF-3DA3-5992-B048-C4CAFE67192C}"/>
              </a:ext>
            </a:extLst>
          </p:cNvPr>
          <p:cNvSpPr txBox="1"/>
          <p:nvPr/>
        </p:nvSpPr>
        <p:spPr>
          <a:xfrm>
            <a:off x="11004986" y="2596145"/>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内积</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BE52CA-D1AF-71A8-4D04-55E675FF910A}"/>
                  </a:ext>
                </a:extLst>
              </p:cNvPr>
              <p:cNvSpPr txBox="1"/>
              <p:nvPr/>
            </p:nvSpPr>
            <p:spPr>
              <a:xfrm>
                <a:off x="1434164" y="3987302"/>
                <a:ext cx="5763886" cy="2570127"/>
              </a:xfrm>
              <a:prstGeom prst="rect">
                <a:avLst/>
              </a:prstGeom>
              <a:noFill/>
            </p:spPr>
            <p:txBody>
              <a:bodyPr wrap="none" rtlCol="0">
                <a:spAutoFit/>
              </a:bodyPr>
              <a:lstStyle/>
              <a:p>
                <a:pPr marL="342900" indent="-342900" algn="l">
                  <a:lnSpc>
                    <a:spcPct val="150000"/>
                  </a:lnSpc>
                  <a:buFont typeface="Wingdings" pitchFamily="2" charset="2"/>
                  <a:buChar char="Ø"/>
                </a:pPr>
                <a:r>
                  <a:rPr kumimoji="1" lang="zh-CN" altLang="en-US" sz="2000" dirty="0">
                    <a:solidFill>
                      <a:schemeClr val="bg1"/>
                    </a:solidFill>
                    <a:latin typeface="Microsoft YaHei" panose="020B0503020204020204" pitchFamily="34" charset="-122"/>
                    <a:ea typeface="Microsoft YaHei" panose="020B0503020204020204" pitchFamily="34" charset="-122"/>
                  </a:rPr>
                  <a:t>证明：</a:t>
                </a:r>
                <a14:m>
                  <m:oMath xmlns:m="http://schemas.openxmlformats.org/officeDocument/2006/math">
                    <m:d>
                      <m:dPr>
                        <m:begChr m:val="⟨"/>
                        <m:end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Ø"/>
                </a:pPr>
                <a:r>
                  <a:rPr kumimoji="1" lang="zh-CN" altLang="en-US" sz="2000" dirty="0">
                    <a:solidFill>
                      <a:schemeClr val="bg1"/>
                    </a:solidFill>
                    <a:latin typeface="Microsoft YaHei" panose="020B0503020204020204" pitchFamily="34" charset="-122"/>
                    <a:ea typeface="Microsoft YaHei" panose="020B0503020204020204" pitchFamily="34" charset="-122"/>
                  </a:rPr>
                  <a:t>构造一个函数：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𝛼</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kumimoji="1" lang="zh-CN" altLang="en-US" sz="2000" dirty="0">
                    <a:solidFill>
                      <a:schemeClr val="bg1"/>
                    </a:solidFill>
                    <a:latin typeface="Microsoft YaHei" panose="020B0503020204020204" pitchFamily="34" charset="-122"/>
                    <a:ea typeface="Microsoft YaHei" panose="020B0503020204020204" pitchFamily="34" charset="-122"/>
                  </a:rPr>
                  <a:t>非负性：</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Ø"/>
                </a:pPr>
                <a:r>
                  <a:rPr kumimoji="1" lang="zh-CN" altLang="en-US" sz="2000" dirty="0">
                    <a:solidFill>
                      <a:schemeClr val="bg1"/>
                    </a:solidFill>
                    <a:latin typeface="Microsoft YaHei" panose="020B0503020204020204" pitchFamily="34" charset="-122"/>
                    <a:ea typeface="Microsoft YaHei" panose="020B0503020204020204" pitchFamily="34" charset="-122"/>
                  </a:rPr>
                  <a:t>双线性：</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𝛼</m:t>
                          </m:r>
                          <m:r>
                            <a:rPr kumimoji="1" lang="en-US" altLang="zh-CN" sz="2000" i="1">
                              <a:solidFill>
                                <a:schemeClr val="bg1"/>
                              </a:solidFill>
                              <a:latin typeface="Cambria Math" panose="02040503050406030204" pitchFamily="18" charset="0"/>
                              <a:ea typeface="Microsoft YaHei" panose="020B0503020204020204" pitchFamily="34" charset="-122"/>
                            </a:rPr>
                            <m:t>𝑥</m:t>
                          </m:r>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𝑦</m:t>
                          </m:r>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𝛼</m:t>
                          </m:r>
                          <m:r>
                            <a:rPr kumimoji="1" lang="en-US" altLang="zh-CN" sz="2000" i="1">
                              <a:solidFill>
                                <a:schemeClr val="bg1"/>
                              </a:solidFill>
                              <a:latin typeface="Cambria Math" panose="02040503050406030204" pitchFamily="18" charset="0"/>
                              <a:ea typeface="Microsoft YaHei" panose="020B0503020204020204" pitchFamily="34" charset="-122"/>
                            </a:rPr>
                            <m:t>𝑥</m:t>
                          </m:r>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B8BE52CA-D1AF-71A8-4D04-55E675FF910A}"/>
                  </a:ext>
                </a:extLst>
              </p:cNvPr>
              <p:cNvSpPr txBox="1">
                <a:spLocks noRot="1" noChangeAspect="1" noMove="1" noResize="1" noEditPoints="1" noAdjustHandles="1" noChangeArrowheads="1" noChangeShapeType="1" noTextEdit="1"/>
              </p:cNvSpPr>
              <p:nvPr/>
            </p:nvSpPr>
            <p:spPr>
              <a:xfrm>
                <a:off x="1434164" y="3987302"/>
                <a:ext cx="5763886" cy="2570127"/>
              </a:xfrm>
              <a:prstGeom prst="rect">
                <a:avLst/>
              </a:prstGeom>
              <a:blipFill>
                <a:blip r:embed="rId4"/>
                <a:stretch>
                  <a:fillRect l="-87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84E0B52E-EDCB-0794-E461-9719B31A3180}"/>
              </a:ext>
            </a:extLst>
          </p:cNvPr>
          <p:cNvSpPr txBox="1"/>
          <p:nvPr/>
        </p:nvSpPr>
        <p:spPr>
          <a:xfrm>
            <a:off x="5234225" y="5691673"/>
            <a:ext cx="3669594"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一元二次方程判别式小于等于</a:t>
            </a:r>
            <a:r>
              <a:rPr kumimoji="1" lang="en-US" altLang="zh-CN" sz="2000" dirty="0">
                <a:solidFill>
                  <a:schemeClr val="bg1"/>
                </a:solidFill>
                <a:latin typeface="Microsoft YaHei" panose="020B0503020204020204" pitchFamily="34" charset="-122"/>
                <a:ea typeface="Microsoft YaHei" panose="020B0503020204020204" pitchFamily="34" charset="-122"/>
              </a:rPr>
              <a:t>0</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10F71F7-6255-0512-B2FE-A53DE5652F64}"/>
                  </a:ext>
                </a:extLst>
              </p:cNvPr>
              <p:cNvSpPr txBox="1"/>
              <p:nvPr/>
            </p:nvSpPr>
            <p:spPr>
              <a:xfrm>
                <a:off x="7560749" y="6102127"/>
                <a:ext cx="3654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r>
                        <a:rPr kumimoji="1" lang="en-US" altLang="zh-CN" sz="2000" b="0" i="1" smtClean="0">
                          <a:solidFill>
                            <a:schemeClr val="bg1"/>
                          </a:solidFill>
                          <a:latin typeface="Cambria Math" panose="02040503050406030204" pitchFamily="18" charset="0"/>
                          <a:ea typeface="Microsoft YaHei" panose="020B0503020204020204" pitchFamily="34" charset="-122"/>
                        </a:rPr>
                        <m:t>=4</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−4</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810F71F7-6255-0512-B2FE-A53DE5652F64}"/>
                  </a:ext>
                </a:extLst>
              </p:cNvPr>
              <p:cNvSpPr txBox="1">
                <a:spLocks noRot="1" noChangeAspect="1" noMove="1" noResize="1" noEditPoints="1" noAdjustHandles="1" noChangeArrowheads="1" noChangeShapeType="1" noTextEdit="1"/>
              </p:cNvSpPr>
              <p:nvPr/>
            </p:nvSpPr>
            <p:spPr>
              <a:xfrm>
                <a:off x="7560749" y="6102127"/>
                <a:ext cx="3654142" cy="400110"/>
              </a:xfrm>
              <a:prstGeom prst="rect">
                <a:avLst/>
              </a:prstGeom>
              <a:blipFill>
                <a:blip r:embed="rId5"/>
                <a:stretch>
                  <a:fillRect b="-3030"/>
                </a:stretch>
              </a:blipFill>
            </p:spPr>
            <p:txBody>
              <a:bodyPr/>
              <a:lstStyle/>
              <a:p>
                <a:r>
                  <a:rPr lang="zh-CN" altLang="en-US">
                    <a:noFill/>
                  </a:rPr>
                  <a:t> </a:t>
                </a:r>
              </a:p>
            </p:txBody>
          </p:sp>
        </mc:Fallback>
      </mc:AlternateContent>
      <p:sp>
        <p:nvSpPr>
          <p:cNvPr id="10" name="右箭头 9">
            <a:extLst>
              <a:ext uri="{FF2B5EF4-FFF2-40B4-BE49-F238E27FC236}">
                <a16:creationId xmlns:a16="http://schemas.microsoft.com/office/drawing/2014/main" id="{173B914F-F4BA-5A1A-5ACF-AC3D123F51BC}"/>
              </a:ext>
            </a:extLst>
          </p:cNvPr>
          <p:cNvSpPr/>
          <p:nvPr/>
        </p:nvSpPr>
        <p:spPr>
          <a:xfrm>
            <a:off x="7128588" y="6161209"/>
            <a:ext cx="432161" cy="287036"/>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B160D787-0CDB-FE70-9D9E-2DEFDEE397D2}"/>
              </a:ext>
            </a:extLst>
          </p:cNvPr>
          <p:cNvSpPr txBox="1"/>
          <p:nvPr/>
        </p:nvSpPr>
        <p:spPr>
          <a:xfrm>
            <a:off x="11214891" y="6117783"/>
            <a:ext cx="813043"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OK</a:t>
            </a:r>
            <a:r>
              <a:rPr kumimoji="1" lang="zh-CN" altLang="en-US" sz="2000" dirty="0">
                <a:solidFill>
                  <a:schemeClr val="bg1"/>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22436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90A57-9119-8DB0-5153-EDBE8011D9C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4120E26-EDE9-5776-62CB-3E79C0DF808B}"/>
              </a:ext>
            </a:extLst>
          </p:cNvPr>
          <p:cNvSpPr>
            <a:spLocks noGrp="1"/>
          </p:cNvSpPr>
          <p:nvPr>
            <p:ph type="title"/>
          </p:nvPr>
        </p:nvSpPr>
        <p:spPr/>
        <p:txBody>
          <a:bodyPr/>
          <a:lstStyle/>
          <a:p>
            <a:r>
              <a:rPr kumimoji="1" lang="en-US" altLang="zh-CN" dirty="0"/>
              <a:t>Correlation</a:t>
            </a:r>
            <a:r>
              <a:rPr kumimoji="1" lang="zh-CN" altLang="en-US" dirty="0"/>
              <a:t> </a:t>
            </a:r>
            <a:r>
              <a:rPr kumimoji="1" lang="en-US" altLang="zh-CN" dirty="0"/>
              <a:t>Matrix</a:t>
            </a:r>
            <a:endParaRPr kumimoji="1" lang="zh-CN" altLang="en-US"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6184174-05AA-2DAF-318F-9AC436280188}"/>
                  </a:ext>
                </a:extLst>
              </p:cNvPr>
              <p:cNvSpPr txBox="1"/>
              <p:nvPr/>
            </p:nvSpPr>
            <p:spPr>
              <a:xfrm>
                <a:off x="838200" y="1382486"/>
                <a:ext cx="9785506" cy="4508094"/>
              </a:xfrm>
              <a:prstGeom prst="rect">
                <a:avLst/>
              </a:prstGeom>
              <a:noFill/>
            </p:spPr>
            <p:txBody>
              <a:bodyPr wrap="square" rtlCol="0">
                <a:spAutoFit/>
              </a:bodyPr>
              <a:lstStyle/>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相关计算：</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𝑿𝒀</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相关计算是内积：非负性、对称性，双线性</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可以看作为角度，有正交的概念</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独立与不相关，不相关就是正交，即</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𝑿𝒀</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相关满足柯西不等式</a:t>
                </a:r>
                <a:r>
                  <a:rPr kumimoji="1" lang="zh-CN" altLang="en-US" sz="2000" dirty="0">
                    <a:solidFill>
                      <a:schemeClr val="bg1"/>
                    </a:solidFill>
                    <a:latin typeface="Microsoft YaHei" panose="020B0503020204020204" pitchFamily="34" charset="-122"/>
                    <a:ea typeface="Microsoft YaHei" panose="020B0503020204020204" pitchFamily="34" charset="-122"/>
                    <a:sym typeface="Wingdings" pitchFamily="2" charset="2"/>
                  </a:rPr>
                  <a:t>：</a:t>
                </a:r>
                <a14:m>
                  <m:oMath xmlns:m="http://schemas.openxmlformats.org/officeDocument/2006/math">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sym typeface="Wingdings" pitchFamily="2" charset="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sym typeface="Wingdings" pitchFamily="2" charset="2"/>
                          </a:rPr>
                          <m:t>𝔼</m:t>
                        </m:r>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sym typeface="Wingdings" pitchFamily="2" charset="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𝑿𝒀</m:t>
                            </m:r>
                          </m:e>
                        </m:d>
                      </m:e>
                    </m:d>
                    <m:r>
                      <a:rPr kumimoji="1" lang="en-US" altLang="zh-CN" sz="2000" b="0" i="1" smtClean="0">
                        <a:solidFill>
                          <a:schemeClr val="bg1"/>
                        </a:solidFill>
                        <a:latin typeface="Cambria Math" panose="02040503050406030204" pitchFamily="18" charset="0"/>
                        <a:ea typeface="Microsoft YaHei" panose="020B0503020204020204" pitchFamily="34" charset="-122"/>
                        <a:sym typeface="Wingdings" pitchFamily="2" charset="2"/>
                      </a:rPr>
                      <m:t>≤</m:t>
                    </m:r>
                    <m:sSup>
                      <m:sSupPr>
                        <m:ctrlPr>
                          <a:rPr kumimoji="1" lang="en-US" altLang="zh-CN" sz="2000" i="1" smtClean="0">
                            <a:solidFill>
                              <a:schemeClr val="bg1"/>
                            </a:solidFill>
                            <a:latin typeface="Cambria Math" panose="02040503050406030204" pitchFamily="18" charset="0"/>
                            <a:ea typeface="Microsoft YaHei" panose="020B0503020204020204" pitchFamily="34" charset="-122"/>
                            <a:sym typeface="Wingdings" pitchFamily="2" charset="2"/>
                          </a:rPr>
                        </m:ctrlPr>
                      </m:sSupPr>
                      <m:e>
                        <m:d>
                          <m:dPr>
                            <m:ctrlPr>
                              <a:rPr kumimoji="1" lang="en-US" altLang="zh-CN" sz="2000" i="1" smtClean="0">
                                <a:solidFill>
                                  <a:schemeClr val="bg1"/>
                                </a:solidFill>
                                <a:latin typeface="Cambria Math" panose="02040503050406030204" pitchFamily="18" charset="0"/>
                                <a:ea typeface="Microsoft YaHei" panose="020B0503020204020204" pitchFamily="34" charset="-122"/>
                                <a:sym typeface="Wingdings" pitchFamily="2" charset="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sym typeface="Wingdings" pitchFamily="2" charset="2"/>
                              </a:rPr>
                              <m:t>𝔼</m:t>
                            </m:r>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sym typeface="Wingdings" pitchFamily="2" charset="2"/>
                                  </a:rPr>
                                </m:ctrlPr>
                              </m:dPr>
                              <m:e>
                                <m:sSup>
                                  <m:sSupPr>
                                    <m:ctrlPr>
                                      <a:rPr kumimoji="1" lang="en-US" altLang="zh-CN" sz="2000" i="1" smtClean="0">
                                        <a:solidFill>
                                          <a:schemeClr val="bg1"/>
                                        </a:solidFill>
                                        <a:latin typeface="Cambria Math" panose="02040503050406030204" pitchFamily="18" charset="0"/>
                                        <a:ea typeface="Microsoft YaHei" panose="020B0503020204020204" pitchFamily="34" charset="-122"/>
                                        <a:sym typeface="Wingdings" pitchFamily="2" charset="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𝑿</m:t>
                                    </m:r>
                                  </m:e>
                                  <m:sup>
                                    <m:r>
                                      <a:rPr kumimoji="1" lang="en-US" altLang="zh-CN" sz="2000" b="0" i="1" smtClean="0">
                                        <a:solidFill>
                                          <a:schemeClr val="bg1"/>
                                        </a:solidFill>
                                        <a:latin typeface="Cambria Math" panose="02040503050406030204" pitchFamily="18" charset="0"/>
                                        <a:ea typeface="Microsoft YaHei" panose="020B0503020204020204" pitchFamily="34" charset="-122"/>
                                        <a:sym typeface="Wingdings" pitchFamily="2" charset="2"/>
                                      </a:rPr>
                                      <m:t>2</m:t>
                                    </m:r>
                                  </m:sup>
                                </m:sSup>
                              </m:e>
                            </m:d>
                            <m:r>
                              <a:rPr kumimoji="1" lang="en-US" altLang="zh-CN" sz="2000" b="0" i="1" smtClean="0">
                                <a:solidFill>
                                  <a:schemeClr val="bg1"/>
                                </a:solidFill>
                                <a:latin typeface="Cambria Math" panose="02040503050406030204" pitchFamily="18" charset="0"/>
                                <a:ea typeface="Microsoft YaHei" panose="020B0503020204020204" pitchFamily="34" charset="-122"/>
                                <a:sym typeface="Wingdings" pitchFamily="2" charset="2"/>
                              </a:rPr>
                              <m:t>𝔼</m:t>
                            </m:r>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sym typeface="Wingdings" pitchFamily="2" charset="2"/>
                                  </a:rPr>
                                </m:ctrlPr>
                              </m:dPr>
                              <m:e>
                                <m:sSup>
                                  <m:sSupPr>
                                    <m:ctrlPr>
                                      <a:rPr kumimoji="1" lang="en-US" altLang="zh-CN" sz="2000" i="1" smtClean="0">
                                        <a:solidFill>
                                          <a:schemeClr val="bg1"/>
                                        </a:solidFill>
                                        <a:latin typeface="Cambria Math" panose="02040503050406030204" pitchFamily="18" charset="0"/>
                                        <a:ea typeface="Microsoft YaHei" panose="020B0503020204020204" pitchFamily="34" charset="-122"/>
                                        <a:sym typeface="Wingdings" pitchFamily="2" charset="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sym typeface="Wingdings" pitchFamily="2" charset="2"/>
                                      </a:rPr>
                                      <m:t>𝒀</m:t>
                                    </m:r>
                                  </m:e>
                                  <m:sup>
                                    <m:r>
                                      <a:rPr kumimoji="1" lang="en-US" altLang="zh-CN" sz="2000" b="0" i="1" smtClean="0">
                                        <a:solidFill>
                                          <a:schemeClr val="bg1"/>
                                        </a:solidFill>
                                        <a:latin typeface="Cambria Math" panose="02040503050406030204" pitchFamily="18" charset="0"/>
                                        <a:ea typeface="Microsoft YaHei" panose="020B0503020204020204" pitchFamily="34" charset="-122"/>
                                        <a:sym typeface="Wingdings" pitchFamily="2" charset="2"/>
                                      </a:rPr>
                                      <m:t>2</m:t>
                                    </m:r>
                                  </m:sup>
                                </m:sSup>
                              </m:e>
                            </m:d>
                          </m:e>
                        </m:d>
                      </m:e>
                      <m:sup>
                        <m:f>
                          <m:fPr>
                            <m:ctrlPr>
                              <a:rPr kumimoji="1" lang="en-US" altLang="zh-CN" sz="2000" i="1" smtClean="0">
                                <a:solidFill>
                                  <a:schemeClr val="bg1"/>
                                </a:solidFill>
                                <a:latin typeface="Cambria Math" panose="02040503050406030204" pitchFamily="18" charset="0"/>
                                <a:ea typeface="Microsoft YaHei" panose="020B0503020204020204" pitchFamily="34" charset="-122"/>
                                <a:sym typeface="Wingdings" pitchFamily="2" charset="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sym typeface="Wingdings" pitchFamily="2" charset="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sym typeface="Wingdings" pitchFamily="2" charset="2"/>
                              </a:rPr>
                              <m:t>2</m:t>
                            </m:r>
                          </m:den>
                        </m:f>
                      </m:sup>
                    </m:sSup>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相关矩阵：如果有一个</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维随机向量</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，定义相关矩阵为</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相关矩阵是对称的：</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𝑅</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bSup>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相关矩阵是正定的：</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𝒛</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oMath>
                </a14:m>
                <a:r>
                  <a:rPr kumimoji="1" lang="zh-CN" altLang="en-US" sz="2000" dirty="0">
                    <a:solidFill>
                      <a:schemeClr val="bg1"/>
                    </a:solidFill>
                    <a:latin typeface="Microsoft YaHei" panose="020B0503020204020204" pitchFamily="34" charset="-122"/>
                    <a:ea typeface="Microsoft YaHei" panose="020B0503020204020204" pitchFamily="34" charset="-122"/>
                  </a:rPr>
                  <a:t>，有</a:t>
                </a:r>
                <a14:m>
                  <m:oMath xmlns:m="http://schemas.openxmlformats.org/officeDocument/2006/math">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𝒛</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𝑹</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𝒛</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𝒛</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𝑹</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𝒛</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𝒛</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e>
                      </m:d>
                      <m:r>
                        <a:rPr kumimoji="1" lang="en-US" altLang="zh-CN" sz="2000" b="1" i="1" smtClean="0">
                          <a:solidFill>
                            <a:schemeClr val="bg1"/>
                          </a:solidFill>
                          <a:latin typeface="Cambria Math" panose="02040503050406030204" pitchFamily="18" charset="0"/>
                          <a:ea typeface="Microsoft YaHei" panose="020B0503020204020204" pitchFamily="34" charset="-122"/>
                        </a:rPr>
                        <m:t>𝒛</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𝒛</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𝒛</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𝒛</m:t>
                              </m:r>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9" name="文本框 38">
                <a:extLst>
                  <a:ext uri="{FF2B5EF4-FFF2-40B4-BE49-F238E27FC236}">
                    <a16:creationId xmlns:a16="http://schemas.microsoft.com/office/drawing/2014/main" id="{A6184174-05AA-2DAF-318F-9AC436280188}"/>
                  </a:ext>
                </a:extLst>
              </p:cNvPr>
              <p:cNvSpPr txBox="1">
                <a:spLocks noRot="1" noChangeAspect="1" noMove="1" noResize="1" noEditPoints="1" noAdjustHandles="1" noChangeArrowheads="1" noChangeShapeType="1" noTextEdit="1"/>
              </p:cNvSpPr>
              <p:nvPr/>
            </p:nvSpPr>
            <p:spPr>
              <a:xfrm>
                <a:off x="838200" y="1382486"/>
                <a:ext cx="9785506" cy="4508094"/>
              </a:xfrm>
              <a:prstGeom prst="rect">
                <a:avLst/>
              </a:prstGeom>
              <a:blipFill>
                <a:blip r:embed="rId2"/>
                <a:stretch>
                  <a:fillRect l="-6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0010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91C5A-BD0A-5929-79A4-4F49DB55B6C6}"/>
              </a:ext>
            </a:extLst>
          </p:cNvPr>
          <p:cNvSpPr>
            <a:spLocks noGrp="1"/>
          </p:cNvSpPr>
          <p:nvPr>
            <p:ph type="title"/>
          </p:nvPr>
        </p:nvSpPr>
        <p:spPr/>
        <p:txBody>
          <a:bodyPr/>
          <a:lstStyle/>
          <a:p>
            <a:r>
              <a:rPr kumimoji="1" lang="en-US" altLang="zh-CN" dirty="0"/>
              <a:t>Stochastic Process</a:t>
            </a:r>
            <a:endParaRPr kumimoji="1" lang="zh-CN" altLang="en-US" dirty="0"/>
          </a:p>
        </p:txBody>
      </p:sp>
      <p:cxnSp>
        <p:nvCxnSpPr>
          <p:cNvPr id="4" name="直线箭头连接符 3">
            <a:extLst>
              <a:ext uri="{FF2B5EF4-FFF2-40B4-BE49-F238E27FC236}">
                <a16:creationId xmlns:a16="http://schemas.microsoft.com/office/drawing/2014/main" id="{0406B451-4372-59B6-B150-13530A567999}"/>
              </a:ext>
            </a:extLst>
          </p:cNvPr>
          <p:cNvCxnSpPr/>
          <p:nvPr/>
        </p:nvCxnSpPr>
        <p:spPr>
          <a:xfrm>
            <a:off x="631178" y="2664070"/>
            <a:ext cx="10681487"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5" name="文本框 4">
            <a:extLst>
              <a:ext uri="{FF2B5EF4-FFF2-40B4-BE49-F238E27FC236}">
                <a16:creationId xmlns:a16="http://schemas.microsoft.com/office/drawing/2014/main" id="{34B69301-6A4C-76D0-1E41-04A5FDDDC3AC}"/>
              </a:ext>
            </a:extLst>
          </p:cNvPr>
          <p:cNvSpPr txBox="1"/>
          <p:nvPr/>
        </p:nvSpPr>
        <p:spPr>
          <a:xfrm>
            <a:off x="8358010" y="2283744"/>
            <a:ext cx="2954655" cy="276999"/>
          </a:xfrm>
          <a:prstGeom prst="rect">
            <a:avLst/>
          </a:prstGeom>
          <a:noFill/>
        </p:spPr>
        <p:txBody>
          <a:bodyPr wrap="none" rtlCol="0">
            <a:spAutoFit/>
          </a:bodyPr>
          <a:lstStyle/>
          <a:p>
            <a:pPr algn="ctr"/>
            <a:r>
              <a:rPr kumimoji="1" lang="zh-CN" altLang="en-US" sz="1200" dirty="0">
                <a:solidFill>
                  <a:schemeClr val="bg1"/>
                </a:solidFill>
                <a:latin typeface="Microsoft YaHei" panose="020B0503020204020204" pitchFamily="34" charset="-122"/>
                <a:ea typeface="Microsoft YaHei" panose="020B0503020204020204" pitchFamily="34" charset="-122"/>
              </a:rPr>
              <a:t>时间或者空间，或者其他状态变化的方向</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59FC66C-48EF-9A88-761D-6D9D5241A336}"/>
                  </a:ext>
                </a:extLst>
              </p:cNvPr>
              <p:cNvSpPr txBox="1"/>
              <p:nvPr/>
            </p:nvSpPr>
            <p:spPr>
              <a:xfrm>
                <a:off x="11312665" y="2464015"/>
                <a:ext cx="3672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D59FC66C-48EF-9A88-761D-6D9D5241A336}"/>
                  </a:ext>
                </a:extLst>
              </p:cNvPr>
              <p:cNvSpPr txBox="1">
                <a:spLocks noRot="1" noChangeAspect="1" noMove="1" noResize="1" noEditPoints="1" noAdjustHandles="1" noChangeArrowheads="1" noChangeShapeType="1" noTextEdit="1"/>
              </p:cNvSpPr>
              <p:nvPr/>
            </p:nvSpPr>
            <p:spPr>
              <a:xfrm>
                <a:off x="11312665" y="2464015"/>
                <a:ext cx="367280" cy="400110"/>
              </a:xfrm>
              <a:prstGeom prst="rect">
                <a:avLst/>
              </a:prstGeom>
              <a:blipFill>
                <a:blip r:embed="rId2"/>
                <a:stretch>
                  <a:fillRect/>
                </a:stretch>
              </a:blipFill>
            </p:spPr>
            <p:txBody>
              <a:bodyPr/>
              <a:lstStyle/>
              <a:p>
                <a:r>
                  <a:rPr lang="zh-CN" altLang="en-US">
                    <a:noFill/>
                  </a:rPr>
                  <a:t> </a:t>
                </a:r>
              </a:p>
            </p:txBody>
          </p:sp>
        </mc:Fallback>
      </mc:AlternateContent>
      <p:sp>
        <p:nvSpPr>
          <p:cNvPr id="7" name="椭圆 6">
            <a:extLst>
              <a:ext uri="{FF2B5EF4-FFF2-40B4-BE49-F238E27FC236}">
                <a16:creationId xmlns:a16="http://schemas.microsoft.com/office/drawing/2014/main" id="{5A44A9A5-98D3-F28D-A790-3DE7C9EB970E}"/>
              </a:ext>
            </a:extLst>
          </p:cNvPr>
          <p:cNvSpPr/>
          <p:nvPr/>
        </p:nvSpPr>
        <p:spPr>
          <a:xfrm>
            <a:off x="1046885" y="2619564"/>
            <a:ext cx="89012" cy="89012"/>
          </a:xfrm>
          <a:prstGeom prst="ellipse">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8" name="椭圆 7">
            <a:extLst>
              <a:ext uri="{FF2B5EF4-FFF2-40B4-BE49-F238E27FC236}">
                <a16:creationId xmlns:a16="http://schemas.microsoft.com/office/drawing/2014/main" id="{56DBCA0F-E24E-898C-23C1-8D53ADF0E5A6}"/>
              </a:ext>
            </a:extLst>
          </p:cNvPr>
          <p:cNvSpPr/>
          <p:nvPr/>
        </p:nvSpPr>
        <p:spPr>
          <a:xfrm>
            <a:off x="1440697" y="2619564"/>
            <a:ext cx="89012" cy="89012"/>
          </a:xfrm>
          <a:prstGeom prst="ellipse">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9" name="椭圆 8">
            <a:extLst>
              <a:ext uri="{FF2B5EF4-FFF2-40B4-BE49-F238E27FC236}">
                <a16:creationId xmlns:a16="http://schemas.microsoft.com/office/drawing/2014/main" id="{764999CB-869F-DAC4-DBD4-70A489903C7D}"/>
              </a:ext>
            </a:extLst>
          </p:cNvPr>
          <p:cNvSpPr/>
          <p:nvPr/>
        </p:nvSpPr>
        <p:spPr>
          <a:xfrm>
            <a:off x="3891685" y="2619564"/>
            <a:ext cx="89012" cy="89012"/>
          </a:xfrm>
          <a:prstGeom prst="ellipse">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0" name="椭圆 9">
            <a:extLst>
              <a:ext uri="{FF2B5EF4-FFF2-40B4-BE49-F238E27FC236}">
                <a16:creationId xmlns:a16="http://schemas.microsoft.com/office/drawing/2014/main" id="{0998F0A7-0239-BA56-A42D-960F5970C33F}"/>
              </a:ext>
            </a:extLst>
          </p:cNvPr>
          <p:cNvSpPr/>
          <p:nvPr/>
        </p:nvSpPr>
        <p:spPr>
          <a:xfrm>
            <a:off x="6507885" y="2619564"/>
            <a:ext cx="89012" cy="89012"/>
          </a:xfrm>
          <a:prstGeom prst="ellipse">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2C463E0-CBA9-7259-1747-6B14A0AD8B45}"/>
                  </a:ext>
                </a:extLst>
              </p:cNvPr>
              <p:cNvSpPr txBox="1"/>
              <p:nvPr/>
            </p:nvSpPr>
            <p:spPr>
              <a:xfrm>
                <a:off x="3556343" y="2753082"/>
                <a:ext cx="759695"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12C463E0-CBA9-7259-1747-6B14A0AD8B45}"/>
                  </a:ext>
                </a:extLst>
              </p:cNvPr>
              <p:cNvSpPr txBox="1">
                <a:spLocks noRot="1" noChangeAspect="1" noMove="1" noResize="1" noEditPoints="1" noAdjustHandles="1" noChangeArrowheads="1" noChangeShapeType="1" noTextEdit="1"/>
              </p:cNvSpPr>
              <p:nvPr/>
            </p:nvSpPr>
            <p:spPr>
              <a:xfrm>
                <a:off x="3556343" y="2753082"/>
                <a:ext cx="759695"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F16F3D5-0962-C035-8EBF-A669C1E369DE}"/>
                  </a:ext>
                </a:extLst>
              </p:cNvPr>
              <p:cNvSpPr txBox="1"/>
              <p:nvPr/>
            </p:nvSpPr>
            <p:spPr>
              <a:xfrm>
                <a:off x="4129169" y="2814638"/>
                <a:ext cx="1485856" cy="33855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6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1600" b="1"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0" i="1" smtClean="0">
                              <a:solidFill>
                                <a:schemeClr val="bg1"/>
                              </a:solidFill>
                              <a:latin typeface="Cambria Math" panose="02040503050406030204" pitchFamily="18" charset="0"/>
                              <a:ea typeface="Microsoft YaHei" panose="020B0503020204020204" pitchFamily="34" charset="-122"/>
                            </a:rPr>
                            <m:t>𝜔</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1600" b="1"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𝜔</m:t>
                      </m:r>
                      <m:r>
                        <a:rPr kumimoji="1" lang="en-US" altLang="zh-CN" sz="16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Ω</m:t>
                      </m:r>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3F16F3D5-0962-C035-8EBF-A669C1E369DE}"/>
                  </a:ext>
                </a:extLst>
              </p:cNvPr>
              <p:cNvSpPr txBox="1">
                <a:spLocks noRot="1" noChangeAspect="1" noMove="1" noResize="1" noEditPoints="1" noAdjustHandles="1" noChangeArrowheads="1" noChangeShapeType="1" noTextEdit="1"/>
              </p:cNvSpPr>
              <p:nvPr/>
            </p:nvSpPr>
            <p:spPr>
              <a:xfrm>
                <a:off x="4129169" y="2814638"/>
                <a:ext cx="1485856" cy="338554"/>
              </a:xfrm>
              <a:prstGeom prst="rect">
                <a:avLst/>
              </a:prstGeom>
              <a:blipFill>
                <a:blip r:embed="rId4"/>
                <a:stretch>
                  <a:fillRect/>
                </a:stretch>
              </a:blipFill>
            </p:spPr>
            <p:txBody>
              <a:bodyPr/>
              <a:lstStyle/>
              <a:p>
                <a:r>
                  <a:rPr lang="zh-CN" altLang="en-US">
                    <a:noFill/>
                  </a:rPr>
                  <a:t> </a:t>
                </a:r>
              </a:p>
            </p:txBody>
          </p:sp>
        </mc:Fallback>
      </mc:AlternateContent>
      <p:sp>
        <p:nvSpPr>
          <p:cNvPr id="13" name="左大括号 12">
            <a:extLst>
              <a:ext uri="{FF2B5EF4-FFF2-40B4-BE49-F238E27FC236}">
                <a16:creationId xmlns:a16="http://schemas.microsoft.com/office/drawing/2014/main" id="{F95B989A-0CBF-C597-944C-734675104978}"/>
              </a:ext>
            </a:extLst>
          </p:cNvPr>
          <p:cNvSpPr/>
          <p:nvPr/>
        </p:nvSpPr>
        <p:spPr>
          <a:xfrm rot="16200000">
            <a:off x="9743214" y="1528348"/>
            <a:ext cx="184247" cy="1119890"/>
          </a:xfrm>
          <a:prstGeom prst="leftBrace">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90D91A82-FFC5-2FE3-0324-CCA78C870531}"/>
              </a:ext>
            </a:extLst>
          </p:cNvPr>
          <p:cNvSpPr txBox="1"/>
          <p:nvPr/>
        </p:nvSpPr>
        <p:spPr>
          <a:xfrm>
            <a:off x="8721394" y="1674665"/>
            <a:ext cx="1107996" cy="276999"/>
          </a:xfrm>
          <a:prstGeom prst="rect">
            <a:avLst/>
          </a:prstGeom>
          <a:noFill/>
        </p:spPr>
        <p:txBody>
          <a:bodyPr wrap="none" rtlCol="0">
            <a:spAutoFit/>
          </a:bodyPr>
          <a:lstStyle/>
          <a:p>
            <a:pPr algn="ctr"/>
            <a:r>
              <a:rPr kumimoji="1" lang="zh-CN" altLang="en-US" sz="1200" dirty="0">
                <a:solidFill>
                  <a:schemeClr val="bg1"/>
                </a:solidFill>
                <a:latin typeface="Microsoft YaHei" panose="020B0503020204020204" pitchFamily="34" charset="-122"/>
                <a:ea typeface="Microsoft YaHei" panose="020B0503020204020204" pitchFamily="34" charset="-122"/>
              </a:rPr>
              <a:t>连续随机过程</a:t>
            </a:r>
          </a:p>
        </p:txBody>
      </p:sp>
      <p:sp>
        <p:nvSpPr>
          <p:cNvPr id="17" name="文本框 16">
            <a:extLst>
              <a:ext uri="{FF2B5EF4-FFF2-40B4-BE49-F238E27FC236}">
                <a16:creationId xmlns:a16="http://schemas.microsoft.com/office/drawing/2014/main" id="{52E053AD-7BC7-6B6F-CDBD-716AA918D405}"/>
              </a:ext>
            </a:extLst>
          </p:cNvPr>
          <p:cNvSpPr txBox="1"/>
          <p:nvPr/>
        </p:nvSpPr>
        <p:spPr>
          <a:xfrm>
            <a:off x="9841289" y="1671661"/>
            <a:ext cx="1107996" cy="276999"/>
          </a:xfrm>
          <a:prstGeom prst="rect">
            <a:avLst/>
          </a:prstGeom>
          <a:noFill/>
        </p:spPr>
        <p:txBody>
          <a:bodyPr wrap="none" rtlCol="0">
            <a:spAutoFit/>
          </a:bodyPr>
          <a:lstStyle/>
          <a:p>
            <a:pPr algn="ctr"/>
            <a:r>
              <a:rPr kumimoji="1" lang="zh-CN" altLang="en-US" sz="1200" dirty="0">
                <a:solidFill>
                  <a:schemeClr val="bg1"/>
                </a:solidFill>
                <a:latin typeface="Microsoft YaHei" panose="020B0503020204020204" pitchFamily="34" charset="-122"/>
                <a:ea typeface="Microsoft YaHei" panose="020B0503020204020204" pitchFamily="34" charset="-122"/>
              </a:rPr>
              <a:t>离散随机过程</a:t>
            </a:r>
          </a:p>
        </p:txBody>
      </p:sp>
      <p:sp>
        <p:nvSpPr>
          <p:cNvPr id="18" name="文本框 17">
            <a:extLst>
              <a:ext uri="{FF2B5EF4-FFF2-40B4-BE49-F238E27FC236}">
                <a16:creationId xmlns:a16="http://schemas.microsoft.com/office/drawing/2014/main" id="{1EC4071A-2497-4169-8C31-6BAA33CAE7DD}"/>
              </a:ext>
            </a:extLst>
          </p:cNvPr>
          <p:cNvSpPr txBox="1"/>
          <p:nvPr/>
        </p:nvSpPr>
        <p:spPr>
          <a:xfrm>
            <a:off x="10063605" y="2722305"/>
            <a:ext cx="1249060" cy="700576"/>
          </a:xfrm>
          <a:prstGeom prst="rect">
            <a:avLst/>
          </a:prstGeom>
          <a:noFill/>
        </p:spPr>
        <p:txBody>
          <a:bodyPr wrap="none" rtlCol="0">
            <a:spAutoFit/>
          </a:bodyPr>
          <a:lstStyle/>
          <a:p>
            <a:pPr marL="342900" indent="-342900" algn="l">
              <a:lnSpc>
                <a:spcPct val="150000"/>
              </a:lnSpc>
              <a:buFont typeface="Wingdings" pitchFamily="2" charset="2"/>
              <a:buChar char="Ø"/>
            </a:pPr>
            <a:r>
              <a:rPr kumimoji="1" lang="zh-CN" altLang="en-US" sz="1400" dirty="0">
                <a:solidFill>
                  <a:schemeClr val="bg1"/>
                </a:solidFill>
                <a:latin typeface="Microsoft YaHei" panose="020B0503020204020204" pitchFamily="34" charset="-122"/>
                <a:ea typeface="Microsoft YaHei" panose="020B0503020204020204" pitchFamily="34" charset="-122"/>
              </a:rPr>
              <a:t>随机过程</a:t>
            </a:r>
            <a:endParaRPr kumimoji="1" lang="en-US" altLang="zh-CN" sz="14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Ø"/>
            </a:pPr>
            <a:r>
              <a:rPr kumimoji="1" lang="zh-CN" altLang="en-US" sz="1400" dirty="0">
                <a:solidFill>
                  <a:schemeClr val="bg1"/>
                </a:solidFill>
                <a:latin typeface="Microsoft YaHei" panose="020B0503020204020204" pitchFamily="34" charset="-122"/>
                <a:ea typeface="Microsoft YaHei" panose="020B0503020204020204" pitchFamily="34" charset="-122"/>
              </a:rPr>
              <a:t>随机场</a:t>
            </a:r>
          </a:p>
        </p:txBody>
      </p:sp>
      <p:cxnSp>
        <p:nvCxnSpPr>
          <p:cNvPr id="20" name="直线箭头连接符 19">
            <a:extLst>
              <a:ext uri="{FF2B5EF4-FFF2-40B4-BE49-F238E27FC236}">
                <a16:creationId xmlns:a16="http://schemas.microsoft.com/office/drawing/2014/main" id="{4B1835A4-BF9B-9A7D-4B71-AD2E6B8041C4}"/>
              </a:ext>
            </a:extLst>
          </p:cNvPr>
          <p:cNvCxnSpPr/>
          <p:nvPr/>
        </p:nvCxnSpPr>
        <p:spPr>
          <a:xfrm flipV="1">
            <a:off x="3119103" y="1622949"/>
            <a:ext cx="1875587" cy="187558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B8E3ABC-BB03-45F0-84B3-3E14F3EFAB4C}"/>
                  </a:ext>
                </a:extLst>
              </p:cNvPr>
              <p:cNvSpPr txBox="1"/>
              <p:nvPr/>
            </p:nvSpPr>
            <p:spPr>
              <a:xfrm>
                <a:off x="4853260" y="1228985"/>
                <a:ext cx="45159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𝜔</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4B8E3ABC-BB03-45F0-84B3-3E14F3EFAB4C}"/>
                  </a:ext>
                </a:extLst>
              </p:cNvPr>
              <p:cNvSpPr txBox="1">
                <a:spLocks noRot="1" noChangeAspect="1" noMove="1" noResize="1" noEditPoints="1" noAdjustHandles="1" noChangeArrowheads="1" noChangeShapeType="1" noTextEdit="1"/>
              </p:cNvSpPr>
              <p:nvPr/>
            </p:nvSpPr>
            <p:spPr>
              <a:xfrm>
                <a:off x="4853260" y="1228985"/>
                <a:ext cx="451597"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51D7DE3-42A5-C388-84CB-8F8F120A112C}"/>
                  </a:ext>
                </a:extLst>
              </p:cNvPr>
              <p:cNvSpPr txBox="1"/>
              <p:nvPr/>
            </p:nvSpPr>
            <p:spPr>
              <a:xfrm>
                <a:off x="4538292" y="1937447"/>
                <a:ext cx="451597"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B51D7DE3-42A5-C388-84CB-8F8F120A112C}"/>
                  </a:ext>
                </a:extLst>
              </p:cNvPr>
              <p:cNvSpPr txBox="1">
                <a:spLocks noRot="1" noChangeAspect="1" noMove="1" noResize="1" noEditPoints="1" noAdjustHandles="1" noChangeArrowheads="1" noChangeShapeType="1" noTextEdit="1"/>
              </p:cNvSpPr>
              <p:nvPr/>
            </p:nvSpPr>
            <p:spPr>
              <a:xfrm>
                <a:off x="4538292" y="1937447"/>
                <a:ext cx="451597" cy="400110"/>
              </a:xfrm>
              <a:prstGeom prst="rect">
                <a:avLst/>
              </a:prstGeom>
              <a:blipFill>
                <a:blip r:embed="rId6"/>
                <a:stretch>
                  <a:fillRect/>
                </a:stretch>
              </a:blipFill>
            </p:spPr>
            <p:txBody>
              <a:bodyPr/>
              <a:lstStyle/>
              <a:p>
                <a:r>
                  <a:rPr lang="zh-CN" altLang="en-US">
                    <a:noFill/>
                  </a:rPr>
                  <a:t> </a:t>
                </a:r>
              </a:p>
            </p:txBody>
          </p:sp>
        </mc:Fallback>
      </mc:AlternateContent>
      <p:cxnSp>
        <p:nvCxnSpPr>
          <p:cNvPr id="23" name="直线箭头连接符 22">
            <a:extLst>
              <a:ext uri="{FF2B5EF4-FFF2-40B4-BE49-F238E27FC236}">
                <a16:creationId xmlns:a16="http://schemas.microsoft.com/office/drawing/2014/main" id="{C10C52C2-CB56-2FE5-3CA0-BF1726E113DA}"/>
              </a:ext>
            </a:extLst>
          </p:cNvPr>
          <p:cNvCxnSpPr/>
          <p:nvPr/>
        </p:nvCxnSpPr>
        <p:spPr>
          <a:xfrm>
            <a:off x="1256153" y="2088293"/>
            <a:ext cx="10681487" cy="0"/>
          </a:xfrm>
          <a:prstGeom prst="straightConnector1">
            <a:avLst/>
          </a:prstGeom>
          <a:ln w="6350">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156DCAF-C819-9C1C-71F0-8411B3667883}"/>
                  </a:ext>
                </a:extLst>
              </p:cNvPr>
              <p:cNvSpPr txBox="1"/>
              <p:nvPr/>
            </p:nvSpPr>
            <p:spPr>
              <a:xfrm>
                <a:off x="3114302" y="1734620"/>
                <a:ext cx="1667058" cy="33855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16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16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1600" b="0" i="1" smtClean="0">
                              <a:solidFill>
                                <a:schemeClr val="bg1"/>
                              </a:solidFill>
                              <a:latin typeface="Cambria Math" panose="02040503050406030204" pitchFamily="18" charset="0"/>
                              <a:ea typeface="Microsoft YaHei" panose="020B0503020204020204" pitchFamily="34" charset="-122"/>
                            </a:rPr>
                            <m:t>,</m:t>
                          </m:r>
                          <m:r>
                            <a:rPr kumimoji="1" lang="en-US" altLang="zh-CN" sz="16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16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16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1600" b="0" i="1" smtClean="0">
                              <a:solidFill>
                                <a:schemeClr val="bg1"/>
                              </a:solidFill>
                              <a:latin typeface="Cambria Math" panose="02040503050406030204" pitchFamily="18" charset="0"/>
                              <a:ea typeface="Microsoft YaHei" panose="020B0503020204020204" pitchFamily="34" charset="-122"/>
                            </a:rPr>
                            <m:t>𝜔</m:t>
                          </m:r>
                        </m:e>
                        <m:sub>
                          <m:r>
                            <a:rPr kumimoji="1" lang="en-US" altLang="zh-CN" sz="16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16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1600" b="0" i="0" smtClean="0">
                          <a:solidFill>
                            <a:schemeClr val="bg1"/>
                          </a:solidFill>
                          <a:latin typeface="Cambria Math" panose="02040503050406030204" pitchFamily="18" charset="0"/>
                          <a:ea typeface="Microsoft YaHei" panose="020B0503020204020204" pitchFamily="34" charset="-122"/>
                        </a:rPr>
                        <m:t>Ω</m:t>
                      </m:r>
                    </m:oMath>
                  </m:oMathPara>
                </a14:m>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D156DCAF-C819-9C1C-71F0-8411B3667883}"/>
                  </a:ext>
                </a:extLst>
              </p:cNvPr>
              <p:cNvSpPr txBox="1">
                <a:spLocks noRot="1" noChangeAspect="1" noMove="1" noResize="1" noEditPoints="1" noAdjustHandles="1" noChangeArrowheads="1" noChangeShapeType="1" noTextEdit="1"/>
              </p:cNvSpPr>
              <p:nvPr/>
            </p:nvSpPr>
            <p:spPr>
              <a:xfrm>
                <a:off x="3114302" y="1734620"/>
                <a:ext cx="1667058" cy="338554"/>
              </a:xfrm>
              <a:prstGeom prst="rect">
                <a:avLst/>
              </a:prstGeom>
              <a:blipFill>
                <a:blip r:embed="rId7"/>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8E518ECA-7CA7-8283-48A6-1191842DEFD6}"/>
              </a:ext>
            </a:extLst>
          </p:cNvPr>
          <p:cNvSpPr txBox="1"/>
          <p:nvPr/>
        </p:nvSpPr>
        <p:spPr>
          <a:xfrm>
            <a:off x="2235491" y="1741092"/>
            <a:ext cx="1005403" cy="338554"/>
          </a:xfrm>
          <a:prstGeom prst="rect">
            <a:avLst/>
          </a:prstGeom>
          <a:noFill/>
        </p:spPr>
        <p:txBody>
          <a:bodyPr wrap="none" rtlCol="0">
            <a:spAutoFit/>
          </a:bodyPr>
          <a:lstStyle/>
          <a:p>
            <a:pPr algn="l"/>
            <a:r>
              <a:rPr kumimoji="1" lang="zh-CN" altLang="en-US" sz="1600" dirty="0">
                <a:solidFill>
                  <a:schemeClr val="bg1"/>
                </a:solidFill>
                <a:latin typeface="Microsoft YaHei" panose="020B0503020204020204" pitchFamily="34" charset="-122"/>
                <a:ea typeface="Microsoft YaHei" panose="020B0503020204020204" pitchFamily="34" charset="-122"/>
              </a:rPr>
              <a:t>采样一次</a:t>
            </a:r>
          </a:p>
        </p:txBody>
      </p:sp>
      <p:sp>
        <p:nvSpPr>
          <p:cNvPr id="28" name="文本框 27">
            <a:extLst>
              <a:ext uri="{FF2B5EF4-FFF2-40B4-BE49-F238E27FC236}">
                <a16:creationId xmlns:a16="http://schemas.microsoft.com/office/drawing/2014/main" id="{6DF94F70-F4AC-3E78-D2A2-5074C1036AC1}"/>
              </a:ext>
            </a:extLst>
          </p:cNvPr>
          <p:cNvSpPr txBox="1"/>
          <p:nvPr/>
        </p:nvSpPr>
        <p:spPr>
          <a:xfrm>
            <a:off x="1169193" y="2090027"/>
            <a:ext cx="2703689" cy="338554"/>
          </a:xfrm>
          <a:prstGeom prst="rect">
            <a:avLst/>
          </a:prstGeom>
          <a:noFill/>
        </p:spPr>
        <p:txBody>
          <a:bodyPr wrap="none" rtlCol="0">
            <a:spAutoFit/>
          </a:bodyPr>
          <a:lstStyle/>
          <a:p>
            <a:pPr algn="l"/>
            <a:r>
              <a:rPr kumimoji="1" lang="zh-CN" altLang="en-US" sz="1600" b="1" dirty="0">
                <a:solidFill>
                  <a:schemeClr val="bg1"/>
                </a:solidFill>
                <a:latin typeface="Microsoft YaHei" panose="020B0503020204020204" pitchFamily="34" charset="-122"/>
                <a:ea typeface="Microsoft YaHei" panose="020B0503020204020204" pitchFamily="34" charset="-122"/>
              </a:rPr>
              <a:t>样本轨道（</a:t>
            </a:r>
            <a:r>
              <a:rPr kumimoji="1" lang="en-US" altLang="zh-CN" sz="1600" b="1" dirty="0">
                <a:solidFill>
                  <a:schemeClr val="bg1"/>
                </a:solidFill>
                <a:latin typeface="Microsoft YaHei" panose="020B0503020204020204" pitchFamily="34" charset="-122"/>
                <a:ea typeface="Microsoft YaHei" panose="020B0503020204020204" pitchFamily="34" charset="-122"/>
              </a:rPr>
              <a:t>Sample Path</a:t>
            </a:r>
            <a:r>
              <a:rPr kumimoji="1" lang="zh-CN" altLang="en-US" sz="1600" b="1" dirty="0">
                <a:solidFill>
                  <a:schemeClr val="bg1"/>
                </a:solidFill>
                <a:latin typeface="Microsoft YaHei" panose="020B0503020204020204" pitchFamily="34" charset="-122"/>
                <a:ea typeface="Microsoft YaHei" panose="020B0503020204020204" pitchFamily="34" charset="-122"/>
              </a:rPr>
              <a:t>）</a:t>
            </a:r>
          </a:p>
        </p:txBody>
      </p:sp>
      <p:pic>
        <p:nvPicPr>
          <p:cNvPr id="1026" name="Picture 2" descr="2024 股票入門知識】新手買股票7 大重點＆台股開戶方法！ - 正規教育學院">
            <a:extLst>
              <a:ext uri="{FF2B5EF4-FFF2-40B4-BE49-F238E27FC236}">
                <a16:creationId xmlns:a16="http://schemas.microsoft.com/office/drawing/2014/main" id="{8BCE02B1-A38F-BBD6-B509-FBEB582F64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178" y="3734025"/>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9B078930-16D8-B93A-60C0-F0FE0FF05D01}"/>
              </a:ext>
            </a:extLst>
          </p:cNvPr>
          <p:cNvSpPr txBox="1"/>
          <p:nvPr/>
        </p:nvSpPr>
        <p:spPr>
          <a:xfrm>
            <a:off x="1674404" y="6096387"/>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一个样本轨道</a:t>
            </a:r>
          </a:p>
        </p:txBody>
      </p:sp>
      <p:sp>
        <p:nvSpPr>
          <p:cNvPr id="30" name="文本框 29">
            <a:extLst>
              <a:ext uri="{FF2B5EF4-FFF2-40B4-BE49-F238E27FC236}">
                <a16:creationId xmlns:a16="http://schemas.microsoft.com/office/drawing/2014/main" id="{1EBD4003-CE89-CB3E-A2C7-8411ADDE81E4}"/>
              </a:ext>
            </a:extLst>
          </p:cNvPr>
          <p:cNvSpPr txBox="1"/>
          <p:nvPr/>
        </p:nvSpPr>
        <p:spPr>
          <a:xfrm>
            <a:off x="4764090" y="3734025"/>
            <a:ext cx="7017913" cy="1884555"/>
          </a:xfrm>
          <a:prstGeom prst="rect">
            <a:avLst/>
          </a:prstGeom>
          <a:noFill/>
        </p:spPr>
        <p:txBody>
          <a:bodyPr wrap="squar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随机过程（场）</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随机过程就是将一些随机变量进行标号，类比于数列</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在某个状态位置（标号）处是一个随机变量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经过一次采样后，得到一个样本轨道，比如股票走势图</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63557B59-54C3-FB23-C3A7-45AA074F4EEE}"/>
                  </a:ext>
                </a:extLst>
              </p:cNvPr>
              <p:cNvSpPr txBox="1"/>
              <p:nvPr/>
            </p:nvSpPr>
            <p:spPr>
              <a:xfrm>
                <a:off x="6243750" y="2753171"/>
                <a:ext cx="78066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𝒔</m:t>
                          </m:r>
                        </m:e>
                      </m:d>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1" name="文本框 30">
                <a:extLst>
                  <a:ext uri="{FF2B5EF4-FFF2-40B4-BE49-F238E27FC236}">
                    <a16:creationId xmlns:a16="http://schemas.microsoft.com/office/drawing/2014/main" id="{63557B59-54C3-FB23-C3A7-45AA074F4EEE}"/>
                  </a:ext>
                </a:extLst>
              </p:cNvPr>
              <p:cNvSpPr txBox="1">
                <a:spLocks noRot="1" noChangeAspect="1" noMove="1" noResize="1" noEditPoints="1" noAdjustHandles="1" noChangeArrowheads="1" noChangeShapeType="1" noTextEdit="1"/>
              </p:cNvSpPr>
              <p:nvPr/>
            </p:nvSpPr>
            <p:spPr>
              <a:xfrm>
                <a:off x="6243750" y="2753171"/>
                <a:ext cx="780663" cy="40011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9123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288B36DE-5BB6-62B3-1441-F0F71E3A6E90}"/>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t="4782" b="4782"/>
          <a:stretch>
            <a:fillRect/>
          </a:stretch>
        </p:blipFill>
        <p:spPr/>
      </p:pic>
      <p:sp>
        <p:nvSpPr>
          <p:cNvPr id="3" name="文本占位符 2">
            <a:extLst>
              <a:ext uri="{FF2B5EF4-FFF2-40B4-BE49-F238E27FC236}">
                <a16:creationId xmlns:a16="http://schemas.microsoft.com/office/drawing/2014/main" id="{E65A11B2-0D49-9B37-5B63-0CCFB6FD2EAF}"/>
              </a:ext>
            </a:extLst>
          </p:cNvPr>
          <p:cNvSpPr>
            <a:spLocks noGrp="1"/>
          </p:cNvSpPr>
          <p:nvPr>
            <p:ph type="body" sz="quarter" idx="11"/>
          </p:nvPr>
        </p:nvSpPr>
        <p:spPr/>
        <p:txBody>
          <a:bodyPr/>
          <a:lstStyle/>
          <a:p>
            <a:r>
              <a:rPr kumimoji="1" lang="en-US" altLang="zh-CN" dirty="0"/>
              <a:t>02</a:t>
            </a:r>
            <a:endParaRPr kumimoji="1" lang="zh-CN" altLang="en-US" dirty="0"/>
          </a:p>
        </p:txBody>
      </p:sp>
      <p:sp>
        <p:nvSpPr>
          <p:cNvPr id="4" name="文本占位符 3">
            <a:extLst>
              <a:ext uri="{FF2B5EF4-FFF2-40B4-BE49-F238E27FC236}">
                <a16:creationId xmlns:a16="http://schemas.microsoft.com/office/drawing/2014/main" id="{DE2B14E2-2624-148A-BFB3-6F816E36C039}"/>
              </a:ext>
            </a:extLst>
          </p:cNvPr>
          <p:cNvSpPr>
            <a:spLocks noGrp="1"/>
          </p:cNvSpPr>
          <p:nvPr>
            <p:ph type="body" sz="quarter" idx="12"/>
          </p:nvPr>
        </p:nvSpPr>
        <p:spPr/>
        <p:txBody>
          <a:bodyPr/>
          <a:lstStyle/>
          <a:p>
            <a:r>
              <a:rPr kumimoji="1" lang="en-US" altLang="zh-CN" sz="3600" dirty="0"/>
              <a:t>Gaussian</a:t>
            </a:r>
          </a:p>
          <a:p>
            <a:r>
              <a:rPr kumimoji="1" lang="en-US" altLang="zh-CN" sz="3600" dirty="0"/>
              <a:t>Distribution</a:t>
            </a:r>
            <a:endParaRPr kumimoji="1" lang="zh-CN" altLang="en-US" sz="3600" dirty="0"/>
          </a:p>
        </p:txBody>
      </p:sp>
    </p:spTree>
    <p:extLst>
      <p:ext uri="{BB962C8B-B14F-4D97-AF65-F5344CB8AC3E}">
        <p14:creationId xmlns:p14="http://schemas.microsoft.com/office/powerpoint/2010/main" val="3117502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69FA2-4CE4-BA24-599A-FF004FC2ADC6}"/>
              </a:ext>
            </a:extLst>
          </p:cNvPr>
          <p:cNvSpPr>
            <a:spLocks noGrp="1"/>
          </p:cNvSpPr>
          <p:nvPr>
            <p:ph type="title"/>
          </p:nvPr>
        </p:nvSpPr>
        <p:spPr/>
        <p:txBody>
          <a:bodyPr/>
          <a:lstStyle/>
          <a:p>
            <a:r>
              <a:rPr kumimoji="1" lang="en-US" altLang="zh-CN" dirty="0"/>
              <a:t>Gaussian Everywhere</a:t>
            </a:r>
            <a:endParaRPr kumimoji="1" lang="zh-CN" altLang="en-US" dirty="0"/>
          </a:p>
        </p:txBody>
      </p:sp>
      <p:pic>
        <p:nvPicPr>
          <p:cNvPr id="4" name="图片 3" descr="穿着西装笔挺的男子与配字&#10;&#10;描述已自动生成">
            <a:extLst>
              <a:ext uri="{FF2B5EF4-FFF2-40B4-BE49-F238E27FC236}">
                <a16:creationId xmlns:a16="http://schemas.microsoft.com/office/drawing/2014/main" id="{08C241D0-5120-45B1-90C0-FD07ECBA2990}"/>
              </a:ext>
            </a:extLst>
          </p:cNvPr>
          <p:cNvPicPr>
            <a:picLocks noChangeAspect="1"/>
          </p:cNvPicPr>
          <p:nvPr/>
        </p:nvPicPr>
        <p:blipFill>
          <a:blip r:embed="rId2"/>
          <a:stretch>
            <a:fillRect/>
          </a:stretch>
        </p:blipFill>
        <p:spPr>
          <a:xfrm>
            <a:off x="518288" y="1516284"/>
            <a:ext cx="4990296" cy="4990296"/>
          </a:xfrm>
          <a:prstGeom prst="rect">
            <a:avLst/>
          </a:prstGeom>
        </p:spPr>
      </p:pic>
      <p:sp>
        <p:nvSpPr>
          <p:cNvPr id="5" name="文本框 4">
            <a:extLst>
              <a:ext uri="{FF2B5EF4-FFF2-40B4-BE49-F238E27FC236}">
                <a16:creationId xmlns:a16="http://schemas.microsoft.com/office/drawing/2014/main" id="{0772C895-99A2-34AA-7BEF-2032BE792C63}"/>
              </a:ext>
            </a:extLst>
          </p:cNvPr>
          <p:cNvSpPr txBox="1"/>
          <p:nvPr/>
        </p:nvSpPr>
        <p:spPr>
          <a:xfrm>
            <a:off x="5787342" y="1585732"/>
            <a:ext cx="6041985" cy="3269549"/>
          </a:xfrm>
          <a:prstGeom prst="rect">
            <a:avLst/>
          </a:prstGeom>
          <a:noFill/>
        </p:spPr>
        <p:txBody>
          <a:bodyPr wrap="square" rtlCol="0">
            <a:spAutoFit/>
          </a:bodyPr>
          <a:lstStyle/>
          <a:p>
            <a:pPr marL="342900" indent="-342900">
              <a:lnSpc>
                <a:spcPct val="150000"/>
              </a:lnSpc>
              <a:buFont typeface="Wingdings" pitchFamily="2" charset="2"/>
              <a:buChar char="l"/>
            </a:pPr>
            <a:r>
              <a:rPr lang="zh-CN" altLang="en-US" sz="2000" dirty="0">
                <a:solidFill>
                  <a:schemeClr val="bg1"/>
                </a:solidFill>
                <a:effectLst/>
                <a:latin typeface="Microsoft YaHei" panose="020B0503020204020204" pitchFamily="34" charset="-122"/>
                <a:ea typeface="Microsoft YaHei" panose="020B0503020204020204" pitchFamily="34" charset="-122"/>
              </a:rPr>
              <a:t>为了引入正态分布，首先阐述一个观点：正态分布在我们生产生活中无处不在！</a:t>
            </a:r>
            <a:endParaRPr lang="en-US" altLang="zh-CN" sz="2000" dirty="0">
              <a:solidFill>
                <a:schemeClr val="bg1"/>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lang="zh-CN" altLang="en-US" sz="2000" dirty="0">
                <a:solidFill>
                  <a:schemeClr val="bg1"/>
                </a:solidFill>
                <a:latin typeface="Microsoft YaHei" panose="020B0503020204020204" pitchFamily="34" charset="-122"/>
                <a:ea typeface="Microsoft YaHei" panose="020B0503020204020204" pitchFamily="34" charset="-122"/>
              </a:rPr>
              <a:t>通过以下三个例子，来解释正态分布的恶普遍存在性：</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lang="zh-CN" altLang="en-US" sz="2000" dirty="0">
                <a:solidFill>
                  <a:schemeClr val="bg1"/>
                </a:solidFill>
                <a:effectLst/>
                <a:latin typeface="Microsoft YaHei" panose="020B0503020204020204" pitchFamily="34" charset="-122"/>
                <a:ea typeface="Microsoft YaHei" panose="020B0503020204020204" pitchFamily="34" charset="-122"/>
              </a:rPr>
              <a:t>爱因斯坦对布朗运动的研究</a:t>
            </a:r>
            <a:endParaRPr lang="en-US" altLang="zh-CN" sz="2000" dirty="0">
              <a:solidFill>
                <a:schemeClr val="bg1"/>
              </a:solidFill>
              <a:effectLst/>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lang="zh-CN" altLang="en-US" sz="2000" dirty="0">
                <a:solidFill>
                  <a:schemeClr val="bg1"/>
                </a:solidFill>
                <a:effectLst/>
                <a:latin typeface="Microsoft YaHei" panose="020B0503020204020204" pitchFamily="34" charset="-122"/>
                <a:ea typeface="Microsoft YaHei" panose="020B0503020204020204" pitchFamily="34" charset="-122"/>
              </a:rPr>
              <a:t>最大熵</a:t>
            </a:r>
            <a:endParaRPr lang="en-US" altLang="zh-CN" sz="2000" dirty="0">
              <a:solidFill>
                <a:schemeClr val="bg1"/>
              </a:solidFill>
              <a:effectLst/>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lang="zh-CN" altLang="en-US" sz="2000" dirty="0">
                <a:solidFill>
                  <a:schemeClr val="bg1"/>
                </a:solidFill>
                <a:latin typeface="Microsoft YaHei" panose="020B0503020204020204" pitchFamily="34" charset="-122"/>
                <a:ea typeface="Microsoft YaHei" panose="020B0503020204020204" pitchFamily="34" charset="-122"/>
              </a:rPr>
              <a:t>中心极限定律</a:t>
            </a:r>
            <a:endParaRPr lang="zh-CN" altLang="en-US" sz="2000" dirty="0">
              <a:solidFill>
                <a:schemeClr val="bg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21704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D4B9F-87B0-0B68-8F91-6FDB0451ABA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2FD7D9A-E00A-5E52-D9B2-6D13544884ED}"/>
              </a:ext>
            </a:extLst>
          </p:cNvPr>
          <p:cNvSpPr>
            <a:spLocks noGrp="1"/>
          </p:cNvSpPr>
          <p:nvPr>
            <p:ph type="title"/>
          </p:nvPr>
        </p:nvSpPr>
        <p:spPr/>
        <p:txBody>
          <a:bodyPr/>
          <a:lstStyle/>
          <a:p>
            <a:r>
              <a:rPr kumimoji="1" lang="en-US" altLang="zh-CN" dirty="0"/>
              <a:t>Gaussian Everywhere</a:t>
            </a:r>
            <a:endParaRPr kumimoji="1" lang="zh-CN" altLang="en-US" dirty="0"/>
          </a:p>
        </p:txBody>
      </p:sp>
      <p:pic>
        <p:nvPicPr>
          <p:cNvPr id="4" name="图片 3" descr="穿着西装笔挺的男子与配字&#10;&#10;描述已自动生成">
            <a:extLst>
              <a:ext uri="{FF2B5EF4-FFF2-40B4-BE49-F238E27FC236}">
                <a16:creationId xmlns:a16="http://schemas.microsoft.com/office/drawing/2014/main" id="{B7397F53-38E0-4D72-DAF8-697763BDA141}"/>
              </a:ext>
            </a:extLst>
          </p:cNvPr>
          <p:cNvPicPr>
            <a:picLocks noChangeAspect="1"/>
          </p:cNvPicPr>
          <p:nvPr/>
        </p:nvPicPr>
        <p:blipFill>
          <a:blip r:embed="rId2"/>
          <a:stretch>
            <a:fillRect/>
          </a:stretch>
        </p:blipFill>
        <p:spPr>
          <a:xfrm>
            <a:off x="518288" y="1516284"/>
            <a:ext cx="4990296" cy="4990296"/>
          </a:xfrm>
          <a:prstGeom prst="rect">
            <a:avLst/>
          </a:prstGeom>
        </p:spPr>
      </p:pic>
      <p:sp>
        <p:nvSpPr>
          <p:cNvPr id="5" name="文本框 4">
            <a:extLst>
              <a:ext uri="{FF2B5EF4-FFF2-40B4-BE49-F238E27FC236}">
                <a16:creationId xmlns:a16="http://schemas.microsoft.com/office/drawing/2014/main" id="{AFDFA6BB-F9FB-8B48-2A25-FC8AF95697DE}"/>
              </a:ext>
            </a:extLst>
          </p:cNvPr>
          <p:cNvSpPr txBox="1"/>
          <p:nvPr/>
        </p:nvSpPr>
        <p:spPr>
          <a:xfrm>
            <a:off x="5787342" y="1585732"/>
            <a:ext cx="6041985" cy="3731214"/>
          </a:xfrm>
          <a:prstGeom prst="rect">
            <a:avLst/>
          </a:prstGeom>
          <a:noFill/>
        </p:spPr>
        <p:txBody>
          <a:bodyPr wrap="square" rtlCol="0">
            <a:spAutoFit/>
          </a:bodyPr>
          <a:lstStyle/>
          <a:p>
            <a:pPr>
              <a:lnSpc>
                <a:spcPct val="150000"/>
              </a:lnSpc>
            </a:pPr>
            <a:r>
              <a:rPr lang="zh-CN" altLang="en-US" sz="2000" dirty="0">
                <a:solidFill>
                  <a:schemeClr val="bg1"/>
                </a:solidFill>
                <a:effectLst/>
                <a:latin typeface="Microsoft YaHei" panose="020B0503020204020204" pitchFamily="34" charset="-122"/>
                <a:ea typeface="Microsoft YaHei" panose="020B0503020204020204" pitchFamily="34" charset="-122"/>
              </a:rPr>
              <a:t>在</a:t>
            </a:r>
            <a:r>
              <a:rPr lang="en-US" altLang="zh-CN" sz="2000" dirty="0">
                <a:solidFill>
                  <a:schemeClr val="bg1"/>
                </a:solidFill>
                <a:effectLst/>
                <a:latin typeface="Microsoft YaHei" panose="020B0503020204020204" pitchFamily="34" charset="-122"/>
                <a:ea typeface="Microsoft YaHei" panose="020B0503020204020204" pitchFamily="34" charset="-122"/>
              </a:rPr>
              <a:t>1905</a:t>
            </a:r>
            <a:r>
              <a:rPr lang="zh-CN" altLang="en-US" sz="2000" dirty="0">
                <a:solidFill>
                  <a:schemeClr val="bg1"/>
                </a:solidFill>
                <a:effectLst/>
                <a:latin typeface="Microsoft YaHei" panose="020B0503020204020204" pitchFamily="34" charset="-122"/>
                <a:ea typeface="Microsoft YaHei" panose="020B0503020204020204" pitchFamily="34" charset="-122"/>
              </a:rPr>
              <a:t>年，爱因斯坦对布朗运动进行了数学描述，并且通过利用随机建模，证实了布朗运动中的粒子位移服从正态分布。</a:t>
            </a:r>
            <a:br>
              <a:rPr lang="zh-CN" altLang="en-US" sz="2000" dirty="0">
                <a:solidFill>
                  <a:schemeClr val="bg1"/>
                </a:solidFill>
                <a:effectLst/>
                <a:latin typeface="Microsoft YaHei" panose="020B0503020204020204" pitchFamily="34" charset="-122"/>
                <a:ea typeface="Microsoft YaHei" panose="020B0503020204020204" pitchFamily="34" charset="-122"/>
              </a:rPr>
            </a:br>
            <a:r>
              <a:rPr lang="en-US" altLang="zh-CN" sz="2000" dirty="0">
                <a:solidFill>
                  <a:schemeClr val="bg1"/>
                </a:solidFill>
                <a:effectLst/>
                <a:latin typeface="Microsoft YaHei" panose="020B0503020204020204" pitchFamily="34" charset="-122"/>
                <a:ea typeface="Microsoft YaHei" panose="020B0503020204020204" pitchFamily="34" charset="-122"/>
              </a:rPr>
              <a:t>1905</a:t>
            </a:r>
            <a:r>
              <a:rPr lang="zh-CN" altLang="en-US" sz="2000" dirty="0">
                <a:solidFill>
                  <a:schemeClr val="bg1"/>
                </a:solidFill>
                <a:effectLst/>
                <a:latin typeface="Microsoft YaHei" panose="020B0503020204020204" pitchFamily="34" charset="-122"/>
                <a:ea typeface="Microsoft YaHei" panose="020B0503020204020204" pitchFamily="34" charset="-122"/>
              </a:rPr>
              <a:t>年被称为“奇迹年”，爱因斯坦总共研究处三项成果：</a:t>
            </a:r>
            <a:endParaRPr lang="en-US" altLang="zh-CN" sz="2000" dirty="0">
              <a:solidFill>
                <a:schemeClr val="bg1"/>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lang="zh-CN" altLang="en-US" sz="2000" dirty="0">
                <a:solidFill>
                  <a:schemeClr val="bg1"/>
                </a:solidFill>
                <a:latin typeface="Microsoft YaHei" panose="020B0503020204020204" pitchFamily="34" charset="-122"/>
                <a:ea typeface="Microsoft YaHei" panose="020B0503020204020204" pitchFamily="34" charset="-122"/>
              </a:rPr>
              <a:t>狭义相对论</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lang="zh-CN" altLang="en-US" sz="2000" dirty="0">
                <a:solidFill>
                  <a:schemeClr val="bg1"/>
                </a:solidFill>
                <a:effectLst/>
                <a:latin typeface="Microsoft YaHei" panose="020B0503020204020204" pitchFamily="34" charset="-122"/>
                <a:ea typeface="Microsoft YaHei" panose="020B0503020204020204" pitchFamily="34" charset="-122"/>
              </a:rPr>
              <a:t>光电效应，获得诺贝尔奖</a:t>
            </a:r>
            <a:endParaRPr lang="en-US" altLang="zh-CN" sz="2000" dirty="0">
              <a:solidFill>
                <a:schemeClr val="bg1"/>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lang="zh-CN" altLang="en-US" sz="2000" dirty="0">
                <a:solidFill>
                  <a:schemeClr val="bg1"/>
                </a:solidFill>
                <a:effectLst/>
                <a:latin typeface="Microsoft YaHei" panose="020B0503020204020204" pitchFamily="34" charset="-122"/>
                <a:ea typeface="Microsoft YaHei" panose="020B0503020204020204" pitchFamily="34" charset="-122"/>
              </a:rPr>
              <a:t>解释了布朗运动，促进了分子的发现</a:t>
            </a:r>
          </a:p>
        </p:txBody>
      </p:sp>
    </p:spTree>
    <p:extLst>
      <p:ext uri="{BB962C8B-B14F-4D97-AF65-F5344CB8AC3E}">
        <p14:creationId xmlns:p14="http://schemas.microsoft.com/office/powerpoint/2010/main" val="1895503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6504E-A7AB-E7F2-B961-3D2182230915}"/>
              </a:ext>
            </a:extLst>
          </p:cNvPr>
          <p:cNvSpPr>
            <a:spLocks noGrp="1"/>
          </p:cNvSpPr>
          <p:nvPr>
            <p:ph type="title"/>
          </p:nvPr>
        </p:nvSpPr>
        <p:spPr>
          <a:ln w="6350">
            <a:solidFill>
              <a:schemeClr val="tx1"/>
            </a:solidFill>
          </a:ln>
        </p:spPr>
        <p:txBody>
          <a:bodyPr/>
          <a:lstStyle/>
          <a:p>
            <a:r>
              <a:rPr kumimoji="1" lang="en-US" altLang="zh-CN" dirty="0"/>
              <a:t>Diffusion</a:t>
            </a:r>
            <a:endParaRPr kumimoji="1" lang="zh-CN" altLang="en-US" dirty="0"/>
          </a:p>
        </p:txBody>
      </p:sp>
      <p:pic>
        <p:nvPicPr>
          <p:cNvPr id="4" name="图片 3" descr="银色的金属&#10;&#10;描述已自动生成">
            <a:extLst>
              <a:ext uri="{FF2B5EF4-FFF2-40B4-BE49-F238E27FC236}">
                <a16:creationId xmlns:a16="http://schemas.microsoft.com/office/drawing/2014/main" id="{13C60C14-FA38-99F2-C0CB-9D5DEF91CB18}"/>
              </a:ext>
            </a:extLst>
          </p:cNvPr>
          <p:cNvPicPr>
            <a:picLocks noChangeAspect="1"/>
          </p:cNvPicPr>
          <p:nvPr/>
        </p:nvPicPr>
        <p:blipFill>
          <a:blip r:embed="rId2"/>
          <a:stretch>
            <a:fillRect/>
          </a:stretch>
        </p:blipFill>
        <p:spPr>
          <a:xfrm>
            <a:off x="598573" y="1420009"/>
            <a:ext cx="3112815" cy="1778751"/>
          </a:xfrm>
          <a:prstGeom prst="rect">
            <a:avLst/>
          </a:prstGeom>
        </p:spPr>
      </p:pic>
      <p:sp>
        <p:nvSpPr>
          <p:cNvPr id="5" name="文本框 4">
            <a:extLst>
              <a:ext uri="{FF2B5EF4-FFF2-40B4-BE49-F238E27FC236}">
                <a16:creationId xmlns:a16="http://schemas.microsoft.com/office/drawing/2014/main" id="{1AD239C0-D28D-EDB7-67B8-B5D870FD9AC5}"/>
              </a:ext>
            </a:extLst>
          </p:cNvPr>
          <p:cNvSpPr txBox="1"/>
          <p:nvPr/>
        </p:nvSpPr>
        <p:spPr>
          <a:xfrm>
            <a:off x="494851" y="3345628"/>
            <a:ext cx="11467653" cy="2807885"/>
          </a:xfrm>
          <a:prstGeom prst="rect">
            <a:avLst/>
          </a:prstGeom>
          <a:noFill/>
        </p:spPr>
        <p:txBody>
          <a:bodyPr wrap="square" rtlCol="0">
            <a:spAutoFit/>
          </a:bodyPr>
          <a:lstStyle/>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问题：</a:t>
            </a:r>
            <a:r>
              <a:rPr lang="zh-CN" altLang="en-US" sz="2000" dirty="0">
                <a:solidFill>
                  <a:schemeClr val="bg1"/>
                </a:solidFill>
                <a:effectLst/>
                <a:latin typeface="Microsoft YaHei" panose="020B0503020204020204" pitchFamily="34" charset="-122"/>
                <a:ea typeface="Microsoft YaHei" panose="020B0503020204020204" pitchFamily="34" charset="-122"/>
              </a:rPr>
              <a:t>物理中的扩散问题（</a:t>
            </a:r>
            <a:r>
              <a:rPr lang="en" altLang="zh-CN" sz="2000" dirty="0">
                <a:solidFill>
                  <a:schemeClr val="bg1"/>
                </a:solidFill>
                <a:effectLst/>
                <a:latin typeface="Microsoft YaHei" panose="020B0503020204020204" pitchFamily="34" charset="-122"/>
                <a:ea typeface="Microsoft YaHei" panose="020B0503020204020204" pitchFamily="34" charset="-122"/>
              </a:rPr>
              <a:t>Diffusion</a:t>
            </a:r>
            <a:r>
              <a:rPr lang="zh-CN" altLang="en" sz="2000" dirty="0">
                <a:solidFill>
                  <a:schemeClr val="bg1"/>
                </a:solidFill>
                <a:effectLst/>
                <a:latin typeface="Microsoft YaHei" panose="020B0503020204020204" pitchFamily="34" charset="-122"/>
                <a:ea typeface="Microsoft YaHei" panose="020B0503020204020204" pitchFamily="34" charset="-122"/>
              </a:rPr>
              <a:t>），</a:t>
            </a:r>
            <a:r>
              <a:rPr lang="zh-CN" altLang="en-US" sz="2000" dirty="0">
                <a:solidFill>
                  <a:schemeClr val="bg1"/>
                </a:solidFill>
                <a:effectLst/>
                <a:latin typeface="Microsoft YaHei" panose="020B0503020204020204" pitchFamily="34" charset="-122"/>
                <a:ea typeface="Microsoft YaHei" panose="020B0503020204020204" pitchFamily="34" charset="-122"/>
              </a:rPr>
              <a:t>顺带说一下，这里的扩散和图像生成模型中的扩散是一回事。</a:t>
            </a:r>
            <a:endParaRPr lang="en-US" altLang="zh-CN" sz="2000" dirty="0">
              <a:solidFill>
                <a:schemeClr val="bg1"/>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lang="zh-CN" altLang="en-US" sz="2000" dirty="0">
                <a:solidFill>
                  <a:schemeClr val="bg1"/>
                </a:solidFill>
                <a:effectLst/>
                <a:latin typeface="Microsoft YaHei" panose="020B0503020204020204" pitchFamily="34" charset="-122"/>
                <a:ea typeface="Microsoft YaHei" panose="020B0503020204020204" pitchFamily="34" charset="-122"/>
              </a:rPr>
              <a:t>假设有一个“细长”的管子，里面充满了水，这个管子非常地“细”，无限地“长”，因此可以看作是一个一维对象，现在在某一个点滴入一滴墨水，墨水会在水中开始扩散，并且随着时间的推移，墨水分子会在水中形成某种分布。</a:t>
            </a:r>
            <a:endParaRPr lang="en-US" altLang="zh-CN" sz="2000" dirty="0">
              <a:solidFill>
                <a:schemeClr val="bg1"/>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lang="zh-CN" altLang="en-US" sz="2000" dirty="0">
                <a:solidFill>
                  <a:schemeClr val="bg1"/>
                </a:solidFill>
                <a:effectLst/>
                <a:latin typeface="Microsoft YaHei" panose="020B0503020204020204" pitchFamily="34" charset="-122"/>
                <a:ea typeface="Microsoft YaHei" panose="020B0503020204020204" pitchFamily="34" charset="-122"/>
              </a:rPr>
              <a:t>现在，需要证明，这个分布就是高斯分布。</a:t>
            </a:r>
          </a:p>
        </p:txBody>
      </p:sp>
      <p:sp>
        <p:nvSpPr>
          <p:cNvPr id="6" name="圆柱体 5">
            <a:extLst>
              <a:ext uri="{FF2B5EF4-FFF2-40B4-BE49-F238E27FC236}">
                <a16:creationId xmlns:a16="http://schemas.microsoft.com/office/drawing/2014/main" id="{C42BAD96-56E7-2498-3002-FF4A060C16C8}"/>
              </a:ext>
            </a:extLst>
          </p:cNvPr>
          <p:cNvSpPr/>
          <p:nvPr/>
        </p:nvSpPr>
        <p:spPr>
          <a:xfrm rot="5400000">
            <a:off x="7804090" y="-809046"/>
            <a:ext cx="301214" cy="7714398"/>
          </a:xfrm>
          <a:prstGeom prst="can">
            <a:avLst/>
          </a:prstGeom>
          <a:pattFill prst="pct80">
            <a:fgClr>
              <a:srgbClr val="0070C0"/>
            </a:fgClr>
            <a:bgClr>
              <a:schemeClr val="bg1"/>
            </a:bgClr>
          </a:patt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pic>
        <p:nvPicPr>
          <p:cNvPr id="8" name="图形 7">
            <a:extLst>
              <a:ext uri="{FF2B5EF4-FFF2-40B4-BE49-F238E27FC236}">
                <a16:creationId xmlns:a16="http://schemas.microsoft.com/office/drawing/2014/main" id="{AFBFA424-4272-F390-BB0E-0AD8839406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4697" y="2294822"/>
            <a:ext cx="753331" cy="753331"/>
          </a:xfrm>
          <a:prstGeom prst="rect">
            <a:avLst/>
          </a:prstGeom>
        </p:spPr>
      </p:pic>
      <p:cxnSp>
        <p:nvCxnSpPr>
          <p:cNvPr id="10" name="直线箭头连接符 9">
            <a:extLst>
              <a:ext uri="{FF2B5EF4-FFF2-40B4-BE49-F238E27FC236}">
                <a16:creationId xmlns:a16="http://schemas.microsoft.com/office/drawing/2014/main" id="{FEB049C3-A76D-18BC-0A17-6D7C6F674639}"/>
              </a:ext>
            </a:extLst>
          </p:cNvPr>
          <p:cNvCxnSpPr/>
          <p:nvPr/>
        </p:nvCxnSpPr>
        <p:spPr>
          <a:xfrm>
            <a:off x="3969572" y="3048153"/>
            <a:ext cx="799293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845B38E-E883-1C47-379E-E4170A11E726}"/>
                  </a:ext>
                </a:extLst>
              </p:cNvPr>
              <p:cNvSpPr txBox="1"/>
              <p:nvPr/>
            </p:nvSpPr>
            <p:spPr>
              <a:xfrm>
                <a:off x="11888420" y="2718196"/>
                <a:ext cx="404020"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3845B38E-E883-1C47-379E-E4170A11E726}"/>
                  </a:ext>
                </a:extLst>
              </p:cNvPr>
              <p:cNvSpPr txBox="1">
                <a:spLocks noRot="1" noChangeAspect="1" noMove="1" noResize="1" noEditPoints="1" noAdjustHandles="1" noChangeArrowheads="1" noChangeShapeType="1" noTextEdit="1"/>
              </p:cNvSpPr>
              <p:nvPr/>
            </p:nvSpPr>
            <p:spPr>
              <a:xfrm>
                <a:off x="11888420" y="2718196"/>
                <a:ext cx="404020" cy="553998"/>
              </a:xfrm>
              <a:prstGeom prst="rect">
                <a:avLst/>
              </a:prstGeom>
              <a:blipFill>
                <a:blip r:embed="rId5"/>
                <a:stretch>
                  <a:fillRect/>
                </a:stretch>
              </a:blipFill>
            </p:spPr>
            <p:txBody>
              <a:bodyPr/>
              <a:lstStyle/>
              <a:p>
                <a:r>
                  <a:rPr lang="zh-CN" altLang="en-US">
                    <a:noFill/>
                  </a:rPr>
                  <a:t> </a:t>
                </a:r>
              </a:p>
            </p:txBody>
          </p:sp>
        </mc:Fallback>
      </mc:AlternateContent>
      <p:cxnSp>
        <p:nvCxnSpPr>
          <p:cNvPr id="13" name="直线连接符 12">
            <a:extLst>
              <a:ext uri="{FF2B5EF4-FFF2-40B4-BE49-F238E27FC236}">
                <a16:creationId xmlns:a16="http://schemas.microsoft.com/office/drawing/2014/main" id="{CFFB43C9-D59B-14F0-9289-F62E059890A5}"/>
              </a:ext>
            </a:extLst>
          </p:cNvPr>
          <p:cNvCxnSpPr>
            <a:cxnSpLocks/>
          </p:cNvCxnSpPr>
          <p:nvPr/>
        </p:nvCxnSpPr>
        <p:spPr>
          <a:xfrm flipH="1">
            <a:off x="5580614" y="1553139"/>
            <a:ext cx="1844032" cy="1495015"/>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4DFDE41-5246-8EEC-7CD6-1E70124084BE}"/>
                  </a:ext>
                </a:extLst>
              </p:cNvPr>
              <p:cNvSpPr txBox="1"/>
              <p:nvPr/>
            </p:nvSpPr>
            <p:spPr>
              <a:xfrm>
                <a:off x="5378603" y="2940546"/>
                <a:ext cx="404021"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F4DFDE41-5246-8EEC-7CD6-1E70124084BE}"/>
                  </a:ext>
                </a:extLst>
              </p:cNvPr>
              <p:cNvSpPr txBox="1">
                <a:spLocks noRot="1" noChangeAspect="1" noMove="1" noResize="1" noEditPoints="1" noAdjustHandles="1" noChangeArrowheads="1" noChangeShapeType="1" noTextEdit="1"/>
              </p:cNvSpPr>
              <p:nvPr/>
            </p:nvSpPr>
            <p:spPr>
              <a:xfrm>
                <a:off x="5378603" y="2940546"/>
                <a:ext cx="404021" cy="400110"/>
              </a:xfrm>
              <a:prstGeom prst="rect">
                <a:avLst/>
              </a:prstGeom>
              <a:blipFill>
                <a:blip r:embed="rId6"/>
                <a:stretch>
                  <a:fillRect/>
                </a:stretch>
              </a:blipFill>
            </p:spPr>
            <p:txBody>
              <a:bodyPr/>
              <a:lstStyle/>
              <a:p>
                <a:r>
                  <a:rPr lang="zh-CN" altLang="en-US">
                    <a:noFill/>
                  </a:rPr>
                  <a:t> </a:t>
                </a:r>
              </a:p>
            </p:txBody>
          </p:sp>
        </mc:Fallback>
      </mc:AlternateContent>
      <p:cxnSp>
        <p:nvCxnSpPr>
          <p:cNvPr id="16" name="直线箭头连接符 15">
            <a:extLst>
              <a:ext uri="{FF2B5EF4-FFF2-40B4-BE49-F238E27FC236}">
                <a16:creationId xmlns:a16="http://schemas.microsoft.com/office/drawing/2014/main" id="{62ECE9A2-7331-9ED6-85D0-5C0458F1F121}"/>
              </a:ext>
            </a:extLst>
          </p:cNvPr>
          <p:cNvCxnSpPr/>
          <p:nvPr/>
        </p:nvCxnSpPr>
        <p:spPr>
          <a:xfrm flipV="1">
            <a:off x="3969572" y="1216152"/>
            <a:ext cx="2385508" cy="1832001"/>
          </a:xfrm>
          <a:prstGeom prst="straightConnector1">
            <a:avLst/>
          </a:prstGeom>
          <a:ln>
            <a:solidFill>
              <a:schemeClr val="bg1"/>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B09D6C8-7C2C-7230-9F3C-5FE19822E433}"/>
                  </a:ext>
                </a:extLst>
              </p:cNvPr>
              <p:cNvSpPr txBox="1"/>
              <p:nvPr/>
            </p:nvSpPr>
            <p:spPr>
              <a:xfrm>
                <a:off x="6228677" y="1026872"/>
                <a:ext cx="3672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8B09D6C8-7C2C-7230-9F3C-5FE19822E433}"/>
                  </a:ext>
                </a:extLst>
              </p:cNvPr>
              <p:cNvSpPr txBox="1">
                <a:spLocks noRot="1" noChangeAspect="1" noMove="1" noResize="1" noEditPoints="1" noAdjustHandles="1" noChangeArrowheads="1" noChangeShapeType="1" noTextEdit="1"/>
              </p:cNvSpPr>
              <p:nvPr/>
            </p:nvSpPr>
            <p:spPr>
              <a:xfrm>
                <a:off x="6228677" y="1026872"/>
                <a:ext cx="367280" cy="400110"/>
              </a:xfrm>
              <a:prstGeom prst="rect">
                <a:avLst/>
              </a:prstGeom>
              <a:blipFill>
                <a:blip r:embed="rId7"/>
                <a:stretch>
                  <a:fillRect/>
                </a:stretch>
              </a:blipFill>
            </p:spPr>
            <p:txBody>
              <a:bodyPr/>
              <a:lstStyle/>
              <a:p>
                <a:r>
                  <a:rPr lang="zh-CN" altLang="en-US">
                    <a:noFill/>
                  </a:rPr>
                  <a:t> </a:t>
                </a:r>
              </a:p>
            </p:txBody>
          </p:sp>
        </mc:Fallback>
      </mc:AlternateContent>
      <p:cxnSp>
        <p:nvCxnSpPr>
          <p:cNvPr id="18" name="直线连接符 17">
            <a:extLst>
              <a:ext uri="{FF2B5EF4-FFF2-40B4-BE49-F238E27FC236}">
                <a16:creationId xmlns:a16="http://schemas.microsoft.com/office/drawing/2014/main" id="{EEC12898-BD18-9E4B-1757-03A6E3FB2415}"/>
              </a:ext>
            </a:extLst>
          </p:cNvPr>
          <p:cNvCxnSpPr>
            <a:cxnSpLocks/>
          </p:cNvCxnSpPr>
          <p:nvPr/>
        </p:nvCxnSpPr>
        <p:spPr>
          <a:xfrm flipH="1">
            <a:off x="5162326" y="2132152"/>
            <a:ext cx="1515661" cy="0"/>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F9B1701-B8D8-72C6-4C92-A2366E31465E}"/>
                  </a:ext>
                </a:extLst>
              </p:cNvPr>
              <p:cNvSpPr txBox="1"/>
              <p:nvPr/>
            </p:nvSpPr>
            <p:spPr>
              <a:xfrm>
                <a:off x="4776389" y="1906344"/>
                <a:ext cx="3672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8F9B1701-B8D8-72C6-4C92-A2366E31465E}"/>
                  </a:ext>
                </a:extLst>
              </p:cNvPr>
              <p:cNvSpPr txBox="1">
                <a:spLocks noRot="1" noChangeAspect="1" noMove="1" noResize="1" noEditPoints="1" noAdjustHandles="1" noChangeArrowheads="1" noChangeShapeType="1" noTextEdit="1"/>
              </p:cNvSpPr>
              <p:nvPr/>
            </p:nvSpPr>
            <p:spPr>
              <a:xfrm>
                <a:off x="4776389" y="1906344"/>
                <a:ext cx="367280"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84EFCC2-44EC-519D-0FDB-D333AD028D90}"/>
                  </a:ext>
                </a:extLst>
              </p:cNvPr>
              <p:cNvSpPr txBox="1"/>
              <p:nvPr/>
            </p:nvSpPr>
            <p:spPr>
              <a:xfrm>
                <a:off x="6669937" y="1962653"/>
                <a:ext cx="5248040" cy="400110"/>
              </a:xfrm>
              <a:prstGeom prst="rect">
                <a:avLst/>
              </a:prstGeom>
              <a:noFill/>
            </p:spPr>
            <p:txBody>
              <a:bodyPr wrap="none" rtlCol="0">
                <a:spAutoFit/>
              </a:bodyPr>
              <a:lstStyle/>
              <a:p>
                <a:pPr algn="l"/>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时刻，</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位置处，墨水分子的数量</a:t>
                </a:r>
              </a:p>
            </p:txBody>
          </p:sp>
        </mc:Choice>
        <mc:Fallback xmlns="">
          <p:sp>
            <p:nvSpPr>
              <p:cNvPr id="27" name="文本框 26">
                <a:extLst>
                  <a:ext uri="{FF2B5EF4-FFF2-40B4-BE49-F238E27FC236}">
                    <a16:creationId xmlns:a16="http://schemas.microsoft.com/office/drawing/2014/main" id="{284EFCC2-44EC-519D-0FDB-D333AD028D90}"/>
                  </a:ext>
                </a:extLst>
              </p:cNvPr>
              <p:cNvSpPr txBox="1">
                <a:spLocks noRot="1" noChangeAspect="1" noMove="1" noResize="1" noEditPoints="1" noAdjustHandles="1" noChangeArrowheads="1" noChangeShapeType="1" noTextEdit="1"/>
              </p:cNvSpPr>
              <p:nvPr/>
            </p:nvSpPr>
            <p:spPr>
              <a:xfrm>
                <a:off x="6669937" y="1962653"/>
                <a:ext cx="5248040" cy="400110"/>
              </a:xfrm>
              <a:prstGeom prst="rect">
                <a:avLst/>
              </a:prstGeom>
              <a:blipFill>
                <a:blip r:embed="rId9"/>
                <a:stretch>
                  <a:fillRect l="-483" t="-9091" r="-242"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59BC75A-18A8-5812-7010-27B736B9ACDE}"/>
                  </a:ext>
                </a:extLst>
              </p:cNvPr>
              <p:cNvSpPr txBox="1"/>
              <p:nvPr/>
            </p:nvSpPr>
            <p:spPr>
              <a:xfrm>
                <a:off x="3672981" y="2890847"/>
                <a:ext cx="40267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8" name="文本框 27">
                <a:extLst>
                  <a:ext uri="{FF2B5EF4-FFF2-40B4-BE49-F238E27FC236}">
                    <a16:creationId xmlns:a16="http://schemas.microsoft.com/office/drawing/2014/main" id="{B59BC75A-18A8-5812-7010-27B736B9ACDE}"/>
                  </a:ext>
                </a:extLst>
              </p:cNvPr>
              <p:cNvSpPr txBox="1">
                <a:spLocks noRot="1" noChangeAspect="1" noMove="1" noResize="1" noEditPoints="1" noAdjustHandles="1" noChangeArrowheads="1" noChangeShapeType="1" noTextEdit="1"/>
              </p:cNvSpPr>
              <p:nvPr/>
            </p:nvSpPr>
            <p:spPr>
              <a:xfrm>
                <a:off x="3672981" y="2890847"/>
                <a:ext cx="402674" cy="400110"/>
              </a:xfrm>
              <a:prstGeom prst="rect">
                <a:avLst/>
              </a:prstGeom>
              <a:blipFill>
                <a:blip r:embed="rId10"/>
                <a:stretch>
                  <a:fillRect/>
                </a:stretch>
              </a:blipFill>
            </p:spPr>
            <p:txBody>
              <a:bodyPr/>
              <a:lstStyle/>
              <a:p>
                <a:r>
                  <a:rPr lang="zh-CN" altLang="en-US">
                    <a:noFill/>
                  </a:rPr>
                  <a:t> </a:t>
                </a:r>
              </a:p>
            </p:txBody>
          </p:sp>
        </mc:Fallback>
      </mc:AlternateContent>
      <p:cxnSp>
        <p:nvCxnSpPr>
          <p:cNvPr id="29" name="直线连接符 28">
            <a:extLst>
              <a:ext uri="{FF2B5EF4-FFF2-40B4-BE49-F238E27FC236}">
                <a16:creationId xmlns:a16="http://schemas.microsoft.com/office/drawing/2014/main" id="{C54F67C5-9ABE-162D-7A44-5A41F66A52F6}"/>
              </a:ext>
            </a:extLst>
          </p:cNvPr>
          <p:cNvCxnSpPr>
            <a:cxnSpLocks/>
          </p:cNvCxnSpPr>
          <p:nvPr/>
        </p:nvCxnSpPr>
        <p:spPr>
          <a:xfrm flipH="1">
            <a:off x="5952629" y="1550363"/>
            <a:ext cx="1515661" cy="0"/>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51477C0-7553-4B59-0C5C-D85C854D5CF9}"/>
                  </a:ext>
                </a:extLst>
              </p:cNvPr>
              <p:cNvSpPr txBox="1"/>
              <p:nvPr/>
            </p:nvSpPr>
            <p:spPr>
              <a:xfrm>
                <a:off x="5137792" y="1290702"/>
                <a:ext cx="7961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30" name="文本框 29">
                <a:extLst>
                  <a:ext uri="{FF2B5EF4-FFF2-40B4-BE49-F238E27FC236}">
                    <a16:creationId xmlns:a16="http://schemas.microsoft.com/office/drawing/2014/main" id="{751477C0-7553-4B59-0C5C-D85C854D5CF9}"/>
                  </a:ext>
                </a:extLst>
              </p:cNvPr>
              <p:cNvSpPr txBox="1">
                <a:spLocks noRot="1" noChangeAspect="1" noMove="1" noResize="1" noEditPoints="1" noAdjustHandles="1" noChangeArrowheads="1" noChangeShapeType="1" noTextEdit="1"/>
              </p:cNvSpPr>
              <p:nvPr/>
            </p:nvSpPr>
            <p:spPr>
              <a:xfrm>
                <a:off x="5137792" y="1290702"/>
                <a:ext cx="796180" cy="4001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F8B159A6-B1C1-1A73-CFB2-76F9B5184D44}"/>
                  </a:ext>
                </a:extLst>
              </p:cNvPr>
              <p:cNvSpPr txBox="1"/>
              <p:nvPr/>
            </p:nvSpPr>
            <p:spPr>
              <a:xfrm>
                <a:off x="6739705" y="1098936"/>
                <a:ext cx="1397306"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32" name="文本框 31">
                <a:extLst>
                  <a:ext uri="{FF2B5EF4-FFF2-40B4-BE49-F238E27FC236}">
                    <a16:creationId xmlns:a16="http://schemas.microsoft.com/office/drawing/2014/main" id="{F8B159A6-B1C1-1A73-CFB2-76F9B5184D44}"/>
                  </a:ext>
                </a:extLst>
              </p:cNvPr>
              <p:cNvSpPr txBox="1">
                <a:spLocks noRot="1" noChangeAspect="1" noMove="1" noResize="1" noEditPoints="1" noAdjustHandles="1" noChangeArrowheads="1" noChangeShapeType="1" noTextEdit="1"/>
              </p:cNvSpPr>
              <p:nvPr/>
            </p:nvSpPr>
            <p:spPr>
              <a:xfrm>
                <a:off x="6739705" y="1098936"/>
                <a:ext cx="1397306" cy="400110"/>
              </a:xfrm>
              <a:prstGeom prst="rect">
                <a:avLst/>
              </a:prstGeom>
              <a:blipFill>
                <a:blip r:embed="rId12"/>
                <a:stretch>
                  <a:fillRect b="-12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3292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EF43EF-9227-9352-2A3A-33AC03E63553}"/>
              </a:ext>
            </a:extLst>
          </p:cNvPr>
          <p:cNvSpPr>
            <a:spLocks noGrp="1"/>
          </p:cNvSpPr>
          <p:nvPr>
            <p:ph type="title"/>
          </p:nvPr>
        </p:nvSpPr>
        <p:spPr/>
        <p:txBody>
          <a:bodyPr/>
          <a:lstStyle/>
          <a:p>
            <a:r>
              <a:rPr kumimoji="1" lang="en-US" altLang="zh-CN" dirty="0"/>
              <a:t>Diffusion</a:t>
            </a:r>
            <a:endParaRPr kumimoji="1" lang="zh-CN" altLang="en-US" dirty="0"/>
          </a:p>
        </p:txBody>
      </p:sp>
      <p:sp>
        <p:nvSpPr>
          <p:cNvPr id="3" name="圆柱体 2">
            <a:extLst>
              <a:ext uri="{FF2B5EF4-FFF2-40B4-BE49-F238E27FC236}">
                <a16:creationId xmlns:a16="http://schemas.microsoft.com/office/drawing/2014/main" id="{4B3756DC-98F5-4BD6-2BDF-E91B2E85C880}"/>
              </a:ext>
            </a:extLst>
          </p:cNvPr>
          <p:cNvSpPr/>
          <p:nvPr/>
        </p:nvSpPr>
        <p:spPr>
          <a:xfrm rot="5400000">
            <a:off x="5399937" y="-578806"/>
            <a:ext cx="301214" cy="7714398"/>
          </a:xfrm>
          <a:prstGeom prst="can">
            <a:avLst/>
          </a:prstGeom>
          <a:pattFill prst="pct80">
            <a:fgClr>
              <a:srgbClr val="0070C0"/>
            </a:fgClr>
            <a:bgClr>
              <a:schemeClr val="bg1"/>
            </a:bgClr>
          </a:patt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pic>
        <p:nvPicPr>
          <p:cNvPr id="4" name="图形 3">
            <a:extLst>
              <a:ext uri="{FF2B5EF4-FFF2-40B4-BE49-F238E27FC236}">
                <a16:creationId xmlns:a16="http://schemas.microsoft.com/office/drawing/2014/main" id="{E4EFD493-8A10-B497-F907-10529DF07B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0544" y="2525062"/>
            <a:ext cx="753331" cy="753331"/>
          </a:xfrm>
          <a:prstGeom prst="rect">
            <a:avLst/>
          </a:prstGeom>
        </p:spPr>
      </p:pic>
      <p:cxnSp>
        <p:nvCxnSpPr>
          <p:cNvPr id="5" name="直线箭头连接符 4">
            <a:extLst>
              <a:ext uri="{FF2B5EF4-FFF2-40B4-BE49-F238E27FC236}">
                <a16:creationId xmlns:a16="http://schemas.microsoft.com/office/drawing/2014/main" id="{9B592633-8DE5-F60B-4525-CF9C7770381C}"/>
              </a:ext>
            </a:extLst>
          </p:cNvPr>
          <p:cNvCxnSpPr/>
          <p:nvPr/>
        </p:nvCxnSpPr>
        <p:spPr>
          <a:xfrm>
            <a:off x="1565419" y="3278393"/>
            <a:ext cx="799293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10C31A5-E375-DB55-485D-989F1D233952}"/>
                  </a:ext>
                </a:extLst>
              </p:cNvPr>
              <p:cNvSpPr txBox="1"/>
              <p:nvPr/>
            </p:nvSpPr>
            <p:spPr>
              <a:xfrm>
                <a:off x="9484267" y="2948436"/>
                <a:ext cx="404020"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E10C31A5-E375-DB55-485D-989F1D233952}"/>
                  </a:ext>
                </a:extLst>
              </p:cNvPr>
              <p:cNvSpPr txBox="1">
                <a:spLocks noRot="1" noChangeAspect="1" noMove="1" noResize="1" noEditPoints="1" noAdjustHandles="1" noChangeArrowheads="1" noChangeShapeType="1" noTextEdit="1"/>
              </p:cNvSpPr>
              <p:nvPr/>
            </p:nvSpPr>
            <p:spPr>
              <a:xfrm>
                <a:off x="9484267" y="2948436"/>
                <a:ext cx="404020" cy="553998"/>
              </a:xfrm>
              <a:prstGeom prst="rect">
                <a:avLst/>
              </a:prstGeom>
              <a:blipFill>
                <a:blip r:embed="rId4"/>
                <a:stretch>
                  <a:fillRect/>
                </a:stretch>
              </a:blipFill>
            </p:spPr>
            <p:txBody>
              <a:bodyPr/>
              <a:lstStyle/>
              <a:p>
                <a:r>
                  <a:rPr lang="zh-CN" altLang="en-US">
                    <a:noFill/>
                  </a:rPr>
                  <a:t> </a:t>
                </a:r>
              </a:p>
            </p:txBody>
          </p:sp>
        </mc:Fallback>
      </mc:AlternateContent>
      <p:cxnSp>
        <p:nvCxnSpPr>
          <p:cNvPr id="7" name="直线连接符 6">
            <a:extLst>
              <a:ext uri="{FF2B5EF4-FFF2-40B4-BE49-F238E27FC236}">
                <a16:creationId xmlns:a16="http://schemas.microsoft.com/office/drawing/2014/main" id="{3FDB8C81-D2CC-0EFB-5C77-B52F2B6D7447}"/>
              </a:ext>
            </a:extLst>
          </p:cNvPr>
          <p:cNvCxnSpPr>
            <a:cxnSpLocks/>
          </p:cNvCxnSpPr>
          <p:nvPr/>
        </p:nvCxnSpPr>
        <p:spPr>
          <a:xfrm flipH="1">
            <a:off x="3176461" y="1783379"/>
            <a:ext cx="1844032" cy="1495015"/>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AB97900-F8BE-3941-012B-F008E1D00886}"/>
                  </a:ext>
                </a:extLst>
              </p:cNvPr>
              <p:cNvSpPr txBox="1"/>
              <p:nvPr/>
            </p:nvSpPr>
            <p:spPr>
              <a:xfrm>
                <a:off x="2974450" y="3188767"/>
                <a:ext cx="404021"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AAB97900-F8BE-3941-012B-F008E1D00886}"/>
                  </a:ext>
                </a:extLst>
              </p:cNvPr>
              <p:cNvSpPr txBox="1">
                <a:spLocks noRot="1" noChangeAspect="1" noMove="1" noResize="1" noEditPoints="1" noAdjustHandles="1" noChangeArrowheads="1" noChangeShapeType="1" noTextEdit="1"/>
              </p:cNvSpPr>
              <p:nvPr/>
            </p:nvSpPr>
            <p:spPr>
              <a:xfrm>
                <a:off x="2974450" y="3188767"/>
                <a:ext cx="404021" cy="400110"/>
              </a:xfrm>
              <a:prstGeom prst="rect">
                <a:avLst/>
              </a:prstGeom>
              <a:blipFill>
                <a:blip r:embed="rId5"/>
                <a:stretch>
                  <a:fillRect/>
                </a:stretch>
              </a:blipFill>
            </p:spPr>
            <p:txBody>
              <a:bodyPr/>
              <a:lstStyle/>
              <a:p>
                <a:r>
                  <a:rPr lang="zh-CN" altLang="en-US">
                    <a:noFill/>
                  </a:rPr>
                  <a:t> </a:t>
                </a:r>
              </a:p>
            </p:txBody>
          </p:sp>
        </mc:Fallback>
      </mc:AlternateContent>
      <p:cxnSp>
        <p:nvCxnSpPr>
          <p:cNvPr id="9" name="直线箭头连接符 8">
            <a:extLst>
              <a:ext uri="{FF2B5EF4-FFF2-40B4-BE49-F238E27FC236}">
                <a16:creationId xmlns:a16="http://schemas.microsoft.com/office/drawing/2014/main" id="{786A7920-FB74-44FE-9F2C-42404FC75B35}"/>
              </a:ext>
            </a:extLst>
          </p:cNvPr>
          <p:cNvCxnSpPr/>
          <p:nvPr/>
        </p:nvCxnSpPr>
        <p:spPr>
          <a:xfrm flipV="1">
            <a:off x="1565419" y="1446392"/>
            <a:ext cx="2385508" cy="1832001"/>
          </a:xfrm>
          <a:prstGeom prst="straightConnector1">
            <a:avLst/>
          </a:prstGeom>
          <a:ln>
            <a:solidFill>
              <a:schemeClr val="bg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3E3B7984-08DB-AC6D-6F0B-7F9D2ADF9526}"/>
              </a:ext>
            </a:extLst>
          </p:cNvPr>
          <p:cNvCxnSpPr>
            <a:cxnSpLocks/>
          </p:cNvCxnSpPr>
          <p:nvPr/>
        </p:nvCxnSpPr>
        <p:spPr>
          <a:xfrm flipH="1">
            <a:off x="2758173" y="2362392"/>
            <a:ext cx="1515661" cy="0"/>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ED2214D-2C4A-5CCC-5D7D-821DA63FECD4}"/>
                  </a:ext>
                </a:extLst>
              </p:cNvPr>
              <p:cNvSpPr txBox="1"/>
              <p:nvPr/>
            </p:nvSpPr>
            <p:spPr>
              <a:xfrm>
                <a:off x="2372236" y="2136584"/>
                <a:ext cx="3672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3ED2214D-2C4A-5CCC-5D7D-821DA63FECD4}"/>
                  </a:ext>
                </a:extLst>
              </p:cNvPr>
              <p:cNvSpPr txBox="1">
                <a:spLocks noRot="1" noChangeAspect="1" noMove="1" noResize="1" noEditPoints="1" noAdjustHandles="1" noChangeArrowheads="1" noChangeShapeType="1" noTextEdit="1"/>
              </p:cNvSpPr>
              <p:nvPr/>
            </p:nvSpPr>
            <p:spPr>
              <a:xfrm>
                <a:off x="2372236" y="2136584"/>
                <a:ext cx="367280"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BB2EDA7-93ED-D046-F3D9-26EC50C18D61}"/>
                  </a:ext>
                </a:extLst>
              </p:cNvPr>
              <p:cNvSpPr txBox="1"/>
              <p:nvPr/>
            </p:nvSpPr>
            <p:spPr>
              <a:xfrm>
                <a:off x="4265784" y="2192893"/>
                <a:ext cx="968406"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6BB2EDA7-93ED-D046-F3D9-26EC50C18D61}"/>
                  </a:ext>
                </a:extLst>
              </p:cNvPr>
              <p:cNvSpPr txBox="1">
                <a:spLocks noRot="1" noChangeAspect="1" noMove="1" noResize="1" noEditPoints="1" noAdjustHandles="1" noChangeArrowheads="1" noChangeShapeType="1" noTextEdit="1"/>
              </p:cNvSpPr>
              <p:nvPr/>
            </p:nvSpPr>
            <p:spPr>
              <a:xfrm>
                <a:off x="4265784" y="2192893"/>
                <a:ext cx="968406" cy="400110"/>
              </a:xfrm>
              <a:prstGeom prst="rect">
                <a:avLst/>
              </a:prstGeom>
              <a:blipFill>
                <a:blip r:embed="rId7"/>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E14ECB6-10CC-89FE-114F-B380E54D4552}"/>
                  </a:ext>
                </a:extLst>
              </p:cNvPr>
              <p:cNvSpPr txBox="1"/>
              <p:nvPr/>
            </p:nvSpPr>
            <p:spPr>
              <a:xfrm>
                <a:off x="1268828" y="3121087"/>
                <a:ext cx="40267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8E14ECB6-10CC-89FE-114F-B380E54D4552}"/>
                  </a:ext>
                </a:extLst>
              </p:cNvPr>
              <p:cNvSpPr txBox="1">
                <a:spLocks noRot="1" noChangeAspect="1" noMove="1" noResize="1" noEditPoints="1" noAdjustHandles="1" noChangeArrowheads="1" noChangeShapeType="1" noTextEdit="1"/>
              </p:cNvSpPr>
              <p:nvPr/>
            </p:nvSpPr>
            <p:spPr>
              <a:xfrm>
                <a:off x="1268828" y="3121087"/>
                <a:ext cx="402674" cy="400110"/>
              </a:xfrm>
              <a:prstGeom prst="rect">
                <a:avLst/>
              </a:prstGeom>
              <a:blipFill>
                <a:blip r:embed="rId8"/>
                <a:stretch>
                  <a:fillRect/>
                </a:stretch>
              </a:blipFill>
            </p:spPr>
            <p:txBody>
              <a:bodyPr/>
              <a:lstStyle/>
              <a:p>
                <a:r>
                  <a:rPr lang="zh-CN" altLang="en-US">
                    <a:noFill/>
                  </a:rPr>
                  <a:t> </a:t>
                </a:r>
              </a:p>
            </p:txBody>
          </p:sp>
        </mc:Fallback>
      </mc:AlternateContent>
      <p:cxnSp>
        <p:nvCxnSpPr>
          <p:cNvPr id="14" name="直线连接符 13">
            <a:extLst>
              <a:ext uri="{FF2B5EF4-FFF2-40B4-BE49-F238E27FC236}">
                <a16:creationId xmlns:a16="http://schemas.microsoft.com/office/drawing/2014/main" id="{E80C41A9-416C-F7ED-08DA-C1A8111FEB24}"/>
              </a:ext>
            </a:extLst>
          </p:cNvPr>
          <p:cNvCxnSpPr>
            <a:cxnSpLocks/>
          </p:cNvCxnSpPr>
          <p:nvPr/>
        </p:nvCxnSpPr>
        <p:spPr>
          <a:xfrm flipH="1">
            <a:off x="3548476" y="1780603"/>
            <a:ext cx="1515661" cy="0"/>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A104393-9056-8B8F-0569-62506D52E9CF}"/>
                  </a:ext>
                </a:extLst>
              </p:cNvPr>
              <p:cNvSpPr txBox="1"/>
              <p:nvPr/>
            </p:nvSpPr>
            <p:spPr>
              <a:xfrm>
                <a:off x="2733639" y="1520942"/>
                <a:ext cx="7961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FA104393-9056-8B8F-0569-62506D52E9CF}"/>
                  </a:ext>
                </a:extLst>
              </p:cNvPr>
              <p:cNvSpPr txBox="1">
                <a:spLocks noRot="1" noChangeAspect="1" noMove="1" noResize="1" noEditPoints="1" noAdjustHandles="1" noChangeArrowheads="1" noChangeShapeType="1" noTextEdit="1"/>
              </p:cNvSpPr>
              <p:nvPr/>
            </p:nvSpPr>
            <p:spPr>
              <a:xfrm>
                <a:off x="2733639" y="1520942"/>
                <a:ext cx="796180"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00D1928-5F87-646D-1569-C18702983A7A}"/>
                  </a:ext>
                </a:extLst>
              </p:cNvPr>
              <p:cNvSpPr txBox="1"/>
              <p:nvPr/>
            </p:nvSpPr>
            <p:spPr>
              <a:xfrm>
                <a:off x="5064137" y="1568743"/>
                <a:ext cx="289919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800D1928-5F87-646D-1569-C18702983A7A}"/>
                  </a:ext>
                </a:extLst>
              </p:cNvPr>
              <p:cNvSpPr txBox="1">
                <a:spLocks noRot="1" noChangeAspect="1" noMove="1" noResize="1" noEditPoints="1" noAdjustHandles="1" noChangeArrowheads="1" noChangeShapeType="1" noTextEdit="1"/>
              </p:cNvSpPr>
              <p:nvPr/>
            </p:nvSpPr>
            <p:spPr>
              <a:xfrm>
                <a:off x="5064137" y="1568743"/>
                <a:ext cx="2899192" cy="400110"/>
              </a:xfrm>
              <a:prstGeom prst="rect">
                <a:avLst/>
              </a:prstGeom>
              <a:blipFill>
                <a:blip r:embed="rId10"/>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FD35073-7665-C0A6-51B6-ECCCCE260D32}"/>
                  </a:ext>
                </a:extLst>
              </p:cNvPr>
              <p:cNvSpPr txBox="1"/>
              <p:nvPr/>
            </p:nvSpPr>
            <p:spPr>
              <a:xfrm>
                <a:off x="1397285" y="3904180"/>
                <a:ext cx="9817886" cy="234622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时刻，任意一个点都有可能有分子进入到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时刻，距离</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点处的某个点</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处，会有一定的分子数涌入到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时刻，在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处，有</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个分子，这其中有一部分会去</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处，这个比例记为：</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其中，</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𝜏</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表示一段时间，</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𝑦</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是距离</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的一段距离</a:t>
                </a:r>
              </a:p>
            </p:txBody>
          </p:sp>
        </mc:Choice>
        <mc:Fallback xmlns="">
          <p:sp>
            <p:nvSpPr>
              <p:cNvPr id="17" name="文本框 16">
                <a:extLst>
                  <a:ext uri="{FF2B5EF4-FFF2-40B4-BE49-F238E27FC236}">
                    <a16:creationId xmlns:a16="http://schemas.microsoft.com/office/drawing/2014/main" id="{0FD35073-7665-C0A6-51B6-ECCCCE260D32}"/>
                  </a:ext>
                </a:extLst>
              </p:cNvPr>
              <p:cNvSpPr txBox="1">
                <a:spLocks noRot="1" noChangeAspect="1" noMove="1" noResize="1" noEditPoints="1" noAdjustHandles="1" noChangeArrowheads="1" noChangeShapeType="1" noTextEdit="1"/>
              </p:cNvSpPr>
              <p:nvPr/>
            </p:nvSpPr>
            <p:spPr>
              <a:xfrm>
                <a:off x="1397285" y="3904180"/>
                <a:ext cx="9817886" cy="2346220"/>
              </a:xfrm>
              <a:prstGeom prst="rect">
                <a:avLst/>
              </a:prstGeom>
              <a:blipFill>
                <a:blip r:embed="rId11"/>
                <a:stretch>
                  <a:fillRect l="-516" r="-3226" b="-3763"/>
                </a:stretch>
              </a:blipFill>
            </p:spPr>
            <p:txBody>
              <a:bodyPr/>
              <a:lstStyle/>
              <a:p>
                <a:r>
                  <a:rPr lang="zh-CN" altLang="en-US">
                    <a:noFill/>
                  </a:rPr>
                  <a:t> </a:t>
                </a:r>
              </a:p>
            </p:txBody>
          </p:sp>
        </mc:Fallback>
      </mc:AlternateContent>
      <p:cxnSp>
        <p:nvCxnSpPr>
          <p:cNvPr id="18" name="直线连接符 17">
            <a:extLst>
              <a:ext uri="{FF2B5EF4-FFF2-40B4-BE49-F238E27FC236}">
                <a16:creationId xmlns:a16="http://schemas.microsoft.com/office/drawing/2014/main" id="{8B78B59D-660F-C500-CF26-17C5AAC9C481}"/>
              </a:ext>
            </a:extLst>
          </p:cNvPr>
          <p:cNvCxnSpPr>
            <a:cxnSpLocks/>
          </p:cNvCxnSpPr>
          <p:nvPr/>
        </p:nvCxnSpPr>
        <p:spPr>
          <a:xfrm flipH="1">
            <a:off x="7004164" y="1756128"/>
            <a:ext cx="1844032" cy="1495015"/>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3D1A6EA-2CDF-5A45-9A57-9AC6303DAED7}"/>
                  </a:ext>
                </a:extLst>
              </p:cNvPr>
              <p:cNvSpPr txBox="1"/>
              <p:nvPr/>
            </p:nvSpPr>
            <p:spPr>
              <a:xfrm>
                <a:off x="6631535" y="3206748"/>
                <a:ext cx="85901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F3D1A6EA-2CDF-5A45-9A57-9AC6303DAED7}"/>
                  </a:ext>
                </a:extLst>
              </p:cNvPr>
              <p:cNvSpPr txBox="1">
                <a:spLocks noRot="1" noChangeAspect="1" noMove="1" noResize="1" noEditPoints="1" noAdjustHandles="1" noChangeArrowheads="1" noChangeShapeType="1" noTextEdit="1"/>
              </p:cNvSpPr>
              <p:nvPr/>
            </p:nvSpPr>
            <p:spPr>
              <a:xfrm>
                <a:off x="6631535" y="3206748"/>
                <a:ext cx="859018" cy="400110"/>
              </a:xfrm>
              <a:prstGeom prst="rect">
                <a:avLst/>
              </a:prstGeom>
              <a:blipFill>
                <a:blip r:embed="rId12"/>
                <a:stretch>
                  <a:fillRect b="-3030"/>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91D74F3F-41DC-E169-8BB5-5350BF5B079E}"/>
              </a:ext>
            </a:extLst>
          </p:cNvPr>
          <p:cNvSpPr txBox="1"/>
          <p:nvPr/>
        </p:nvSpPr>
        <p:spPr>
          <a:xfrm>
            <a:off x="5801725" y="3511253"/>
            <a:ext cx="2518638" cy="377411"/>
          </a:xfrm>
          <a:prstGeom prst="rect">
            <a:avLst/>
          </a:prstGeom>
          <a:noFill/>
        </p:spPr>
        <p:txBody>
          <a:bodyPr wrap="none" rtlCol="0">
            <a:spAutoFit/>
          </a:bodyPr>
          <a:lstStyle/>
          <a:p>
            <a:pPr algn="l">
              <a:lnSpc>
                <a:spcPct val="150000"/>
              </a:lnSpc>
            </a:pPr>
            <a:r>
              <a:rPr kumimoji="1" lang="zh-CN" altLang="en-US" sz="1400" dirty="0">
                <a:solidFill>
                  <a:schemeClr val="bg1"/>
                </a:solidFill>
                <a:latin typeface="Microsoft YaHei" panose="020B0503020204020204" pitchFamily="34" charset="-122"/>
                <a:ea typeface="Microsoft YaHei" panose="020B0503020204020204" pitchFamily="34" charset="-122"/>
              </a:rPr>
              <a:t>这里因为对称，加和减等价的</a:t>
            </a:r>
          </a:p>
        </p:txBody>
      </p:sp>
    </p:spTree>
    <p:extLst>
      <p:ext uri="{BB962C8B-B14F-4D97-AF65-F5344CB8AC3E}">
        <p14:creationId xmlns:p14="http://schemas.microsoft.com/office/powerpoint/2010/main" val="13537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C374A-4F18-F5A9-921D-A833F4081F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77D7EB2-9A52-5514-FA0B-8B45E9D07390}"/>
              </a:ext>
            </a:extLst>
          </p:cNvPr>
          <p:cNvSpPr>
            <a:spLocks noGrp="1"/>
          </p:cNvSpPr>
          <p:nvPr>
            <p:ph type="title"/>
          </p:nvPr>
        </p:nvSpPr>
        <p:spPr/>
        <p:txBody>
          <a:bodyPr/>
          <a:lstStyle/>
          <a:p>
            <a:r>
              <a:rPr kumimoji="1" lang="en-US" altLang="zh-CN" dirty="0"/>
              <a:t>Diffusion</a:t>
            </a:r>
            <a:endParaRPr kumimoji="1" lang="zh-CN" altLang="en-US" dirty="0"/>
          </a:p>
        </p:txBody>
      </p:sp>
      <p:sp>
        <p:nvSpPr>
          <p:cNvPr id="3" name="圆柱体 2">
            <a:extLst>
              <a:ext uri="{FF2B5EF4-FFF2-40B4-BE49-F238E27FC236}">
                <a16:creationId xmlns:a16="http://schemas.microsoft.com/office/drawing/2014/main" id="{CCA3A18C-4F24-A0CC-710B-A88B1FB8D003}"/>
              </a:ext>
            </a:extLst>
          </p:cNvPr>
          <p:cNvSpPr/>
          <p:nvPr/>
        </p:nvSpPr>
        <p:spPr>
          <a:xfrm rot="5400000">
            <a:off x="5399937" y="-578806"/>
            <a:ext cx="301214" cy="7714398"/>
          </a:xfrm>
          <a:prstGeom prst="can">
            <a:avLst/>
          </a:prstGeom>
          <a:pattFill prst="pct80">
            <a:fgClr>
              <a:srgbClr val="0070C0"/>
            </a:fgClr>
            <a:bgClr>
              <a:schemeClr val="bg1"/>
            </a:bgClr>
          </a:patt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pic>
        <p:nvPicPr>
          <p:cNvPr id="4" name="图形 3">
            <a:extLst>
              <a:ext uri="{FF2B5EF4-FFF2-40B4-BE49-F238E27FC236}">
                <a16:creationId xmlns:a16="http://schemas.microsoft.com/office/drawing/2014/main" id="{951E0C90-8EDC-BD2C-24BE-DC0CAE7701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0544" y="2525062"/>
            <a:ext cx="753331" cy="753331"/>
          </a:xfrm>
          <a:prstGeom prst="rect">
            <a:avLst/>
          </a:prstGeom>
        </p:spPr>
      </p:pic>
      <p:cxnSp>
        <p:nvCxnSpPr>
          <p:cNvPr id="5" name="直线箭头连接符 4">
            <a:extLst>
              <a:ext uri="{FF2B5EF4-FFF2-40B4-BE49-F238E27FC236}">
                <a16:creationId xmlns:a16="http://schemas.microsoft.com/office/drawing/2014/main" id="{F44D1946-7415-E637-2A72-4380140C0A1A}"/>
              </a:ext>
            </a:extLst>
          </p:cNvPr>
          <p:cNvCxnSpPr/>
          <p:nvPr/>
        </p:nvCxnSpPr>
        <p:spPr>
          <a:xfrm>
            <a:off x="1565419" y="3278393"/>
            <a:ext cx="799293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7517D13-E5BF-FECE-1982-7A05ABE62E96}"/>
                  </a:ext>
                </a:extLst>
              </p:cNvPr>
              <p:cNvSpPr txBox="1"/>
              <p:nvPr/>
            </p:nvSpPr>
            <p:spPr>
              <a:xfrm>
                <a:off x="9484267" y="2948436"/>
                <a:ext cx="404020"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B7517D13-E5BF-FECE-1982-7A05ABE62E96}"/>
                  </a:ext>
                </a:extLst>
              </p:cNvPr>
              <p:cNvSpPr txBox="1">
                <a:spLocks noRot="1" noChangeAspect="1" noMove="1" noResize="1" noEditPoints="1" noAdjustHandles="1" noChangeArrowheads="1" noChangeShapeType="1" noTextEdit="1"/>
              </p:cNvSpPr>
              <p:nvPr/>
            </p:nvSpPr>
            <p:spPr>
              <a:xfrm>
                <a:off x="9484267" y="2948436"/>
                <a:ext cx="404020" cy="553998"/>
              </a:xfrm>
              <a:prstGeom prst="rect">
                <a:avLst/>
              </a:prstGeom>
              <a:blipFill>
                <a:blip r:embed="rId4"/>
                <a:stretch>
                  <a:fillRect/>
                </a:stretch>
              </a:blipFill>
            </p:spPr>
            <p:txBody>
              <a:bodyPr/>
              <a:lstStyle/>
              <a:p>
                <a:r>
                  <a:rPr lang="zh-CN" altLang="en-US">
                    <a:noFill/>
                  </a:rPr>
                  <a:t> </a:t>
                </a:r>
              </a:p>
            </p:txBody>
          </p:sp>
        </mc:Fallback>
      </mc:AlternateContent>
      <p:cxnSp>
        <p:nvCxnSpPr>
          <p:cNvPr id="7" name="直线连接符 6">
            <a:extLst>
              <a:ext uri="{FF2B5EF4-FFF2-40B4-BE49-F238E27FC236}">
                <a16:creationId xmlns:a16="http://schemas.microsoft.com/office/drawing/2014/main" id="{9A920C70-5E32-4E78-C180-9A3630772F18}"/>
              </a:ext>
            </a:extLst>
          </p:cNvPr>
          <p:cNvCxnSpPr>
            <a:cxnSpLocks/>
          </p:cNvCxnSpPr>
          <p:nvPr/>
        </p:nvCxnSpPr>
        <p:spPr>
          <a:xfrm flipH="1">
            <a:off x="3176461" y="1783379"/>
            <a:ext cx="1844032" cy="1495015"/>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BC44A07-DFC5-697A-72DE-6CF234136921}"/>
                  </a:ext>
                </a:extLst>
              </p:cNvPr>
              <p:cNvSpPr txBox="1"/>
              <p:nvPr/>
            </p:nvSpPr>
            <p:spPr>
              <a:xfrm>
                <a:off x="2974450" y="3188767"/>
                <a:ext cx="404021"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DBC44A07-DFC5-697A-72DE-6CF234136921}"/>
                  </a:ext>
                </a:extLst>
              </p:cNvPr>
              <p:cNvSpPr txBox="1">
                <a:spLocks noRot="1" noChangeAspect="1" noMove="1" noResize="1" noEditPoints="1" noAdjustHandles="1" noChangeArrowheads="1" noChangeShapeType="1" noTextEdit="1"/>
              </p:cNvSpPr>
              <p:nvPr/>
            </p:nvSpPr>
            <p:spPr>
              <a:xfrm>
                <a:off x="2974450" y="3188767"/>
                <a:ext cx="404021" cy="400110"/>
              </a:xfrm>
              <a:prstGeom prst="rect">
                <a:avLst/>
              </a:prstGeom>
              <a:blipFill>
                <a:blip r:embed="rId5"/>
                <a:stretch>
                  <a:fillRect/>
                </a:stretch>
              </a:blipFill>
            </p:spPr>
            <p:txBody>
              <a:bodyPr/>
              <a:lstStyle/>
              <a:p>
                <a:r>
                  <a:rPr lang="zh-CN" altLang="en-US">
                    <a:noFill/>
                  </a:rPr>
                  <a:t> </a:t>
                </a:r>
              </a:p>
            </p:txBody>
          </p:sp>
        </mc:Fallback>
      </mc:AlternateContent>
      <p:cxnSp>
        <p:nvCxnSpPr>
          <p:cNvPr id="9" name="直线箭头连接符 8">
            <a:extLst>
              <a:ext uri="{FF2B5EF4-FFF2-40B4-BE49-F238E27FC236}">
                <a16:creationId xmlns:a16="http://schemas.microsoft.com/office/drawing/2014/main" id="{2F2C646C-6B4F-63BC-0A6B-A32B69E40DBD}"/>
              </a:ext>
            </a:extLst>
          </p:cNvPr>
          <p:cNvCxnSpPr/>
          <p:nvPr/>
        </p:nvCxnSpPr>
        <p:spPr>
          <a:xfrm flipV="1">
            <a:off x="1565419" y="1446392"/>
            <a:ext cx="2385508" cy="1832001"/>
          </a:xfrm>
          <a:prstGeom prst="straightConnector1">
            <a:avLst/>
          </a:prstGeom>
          <a:ln>
            <a:solidFill>
              <a:schemeClr val="bg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47864D5E-8C30-2C60-0C9D-38F6DE41E283}"/>
              </a:ext>
            </a:extLst>
          </p:cNvPr>
          <p:cNvCxnSpPr>
            <a:cxnSpLocks/>
          </p:cNvCxnSpPr>
          <p:nvPr/>
        </p:nvCxnSpPr>
        <p:spPr>
          <a:xfrm flipH="1">
            <a:off x="2758173" y="2362392"/>
            <a:ext cx="1515661" cy="0"/>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BC18D47-D28B-6CDC-22D0-45FB1DB957AA}"/>
                  </a:ext>
                </a:extLst>
              </p:cNvPr>
              <p:cNvSpPr txBox="1"/>
              <p:nvPr/>
            </p:nvSpPr>
            <p:spPr>
              <a:xfrm>
                <a:off x="2372236" y="2136584"/>
                <a:ext cx="3672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1BC18D47-D28B-6CDC-22D0-45FB1DB957AA}"/>
                  </a:ext>
                </a:extLst>
              </p:cNvPr>
              <p:cNvSpPr txBox="1">
                <a:spLocks noRot="1" noChangeAspect="1" noMove="1" noResize="1" noEditPoints="1" noAdjustHandles="1" noChangeArrowheads="1" noChangeShapeType="1" noTextEdit="1"/>
              </p:cNvSpPr>
              <p:nvPr/>
            </p:nvSpPr>
            <p:spPr>
              <a:xfrm>
                <a:off x="2372236" y="2136584"/>
                <a:ext cx="367280"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803BBC6-481E-ACFD-1D30-4373D920BC7A}"/>
                  </a:ext>
                </a:extLst>
              </p:cNvPr>
              <p:cNvSpPr txBox="1"/>
              <p:nvPr/>
            </p:nvSpPr>
            <p:spPr>
              <a:xfrm>
                <a:off x="4265784" y="2192893"/>
                <a:ext cx="968406"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E803BBC6-481E-ACFD-1D30-4373D920BC7A}"/>
                  </a:ext>
                </a:extLst>
              </p:cNvPr>
              <p:cNvSpPr txBox="1">
                <a:spLocks noRot="1" noChangeAspect="1" noMove="1" noResize="1" noEditPoints="1" noAdjustHandles="1" noChangeArrowheads="1" noChangeShapeType="1" noTextEdit="1"/>
              </p:cNvSpPr>
              <p:nvPr/>
            </p:nvSpPr>
            <p:spPr>
              <a:xfrm>
                <a:off x="4265784" y="2192893"/>
                <a:ext cx="968406" cy="400110"/>
              </a:xfrm>
              <a:prstGeom prst="rect">
                <a:avLst/>
              </a:prstGeom>
              <a:blipFill>
                <a:blip r:embed="rId7"/>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70E9C2D-BEAC-197C-FFAE-F043D02B60F5}"/>
                  </a:ext>
                </a:extLst>
              </p:cNvPr>
              <p:cNvSpPr txBox="1"/>
              <p:nvPr/>
            </p:nvSpPr>
            <p:spPr>
              <a:xfrm>
                <a:off x="1268828" y="3121087"/>
                <a:ext cx="40267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F70E9C2D-BEAC-197C-FFAE-F043D02B60F5}"/>
                  </a:ext>
                </a:extLst>
              </p:cNvPr>
              <p:cNvSpPr txBox="1">
                <a:spLocks noRot="1" noChangeAspect="1" noMove="1" noResize="1" noEditPoints="1" noAdjustHandles="1" noChangeArrowheads="1" noChangeShapeType="1" noTextEdit="1"/>
              </p:cNvSpPr>
              <p:nvPr/>
            </p:nvSpPr>
            <p:spPr>
              <a:xfrm>
                <a:off x="1268828" y="3121087"/>
                <a:ext cx="402674" cy="400110"/>
              </a:xfrm>
              <a:prstGeom prst="rect">
                <a:avLst/>
              </a:prstGeom>
              <a:blipFill>
                <a:blip r:embed="rId8"/>
                <a:stretch>
                  <a:fillRect/>
                </a:stretch>
              </a:blipFill>
            </p:spPr>
            <p:txBody>
              <a:bodyPr/>
              <a:lstStyle/>
              <a:p>
                <a:r>
                  <a:rPr lang="zh-CN" altLang="en-US">
                    <a:noFill/>
                  </a:rPr>
                  <a:t> </a:t>
                </a:r>
              </a:p>
            </p:txBody>
          </p:sp>
        </mc:Fallback>
      </mc:AlternateContent>
      <p:cxnSp>
        <p:nvCxnSpPr>
          <p:cNvPr id="14" name="直线连接符 13">
            <a:extLst>
              <a:ext uri="{FF2B5EF4-FFF2-40B4-BE49-F238E27FC236}">
                <a16:creationId xmlns:a16="http://schemas.microsoft.com/office/drawing/2014/main" id="{DDD82C31-B3B5-0223-7853-B8DE94F67468}"/>
              </a:ext>
            </a:extLst>
          </p:cNvPr>
          <p:cNvCxnSpPr>
            <a:cxnSpLocks/>
          </p:cNvCxnSpPr>
          <p:nvPr/>
        </p:nvCxnSpPr>
        <p:spPr>
          <a:xfrm flipH="1">
            <a:off x="3548476" y="1780603"/>
            <a:ext cx="1515661" cy="0"/>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DCA51BA-0868-C9E5-6211-78E1F14239AC}"/>
                  </a:ext>
                </a:extLst>
              </p:cNvPr>
              <p:cNvSpPr txBox="1"/>
              <p:nvPr/>
            </p:nvSpPr>
            <p:spPr>
              <a:xfrm>
                <a:off x="2733639" y="1520942"/>
                <a:ext cx="7961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EDCA51BA-0868-C9E5-6211-78E1F14239AC}"/>
                  </a:ext>
                </a:extLst>
              </p:cNvPr>
              <p:cNvSpPr txBox="1">
                <a:spLocks noRot="1" noChangeAspect="1" noMove="1" noResize="1" noEditPoints="1" noAdjustHandles="1" noChangeArrowheads="1" noChangeShapeType="1" noTextEdit="1"/>
              </p:cNvSpPr>
              <p:nvPr/>
            </p:nvSpPr>
            <p:spPr>
              <a:xfrm>
                <a:off x="2733639" y="1520942"/>
                <a:ext cx="796180"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895CE47-F7E6-F441-875A-B6DE23F5E53E}"/>
                  </a:ext>
                </a:extLst>
              </p:cNvPr>
              <p:cNvSpPr txBox="1"/>
              <p:nvPr/>
            </p:nvSpPr>
            <p:spPr>
              <a:xfrm>
                <a:off x="5064137" y="1568743"/>
                <a:ext cx="289919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3895CE47-F7E6-F441-875A-B6DE23F5E53E}"/>
                  </a:ext>
                </a:extLst>
              </p:cNvPr>
              <p:cNvSpPr txBox="1">
                <a:spLocks noRot="1" noChangeAspect="1" noMove="1" noResize="1" noEditPoints="1" noAdjustHandles="1" noChangeArrowheads="1" noChangeShapeType="1" noTextEdit="1"/>
              </p:cNvSpPr>
              <p:nvPr/>
            </p:nvSpPr>
            <p:spPr>
              <a:xfrm>
                <a:off x="5064137" y="1568743"/>
                <a:ext cx="2899192" cy="400110"/>
              </a:xfrm>
              <a:prstGeom prst="rect">
                <a:avLst/>
              </a:prstGeom>
              <a:blipFill>
                <a:blip r:embed="rId10"/>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8F941D9-F535-6ED4-E1EA-ACC2A48B8565}"/>
                  </a:ext>
                </a:extLst>
              </p:cNvPr>
              <p:cNvSpPr txBox="1"/>
              <p:nvPr/>
            </p:nvSpPr>
            <p:spPr>
              <a:xfrm>
                <a:off x="1397285" y="3904180"/>
                <a:ext cx="9817886" cy="2531206"/>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时刻，在点</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处，如果过</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𝜏</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时间段后，距离</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处的</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𝑦</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一段距离，会有</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比例分子来到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所有的点，就是</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，进入</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处的分子比例加起来肯定是</a:t>
                </a:r>
                <a:r>
                  <a:rPr kumimoji="1" lang="en-US" altLang="zh-CN" sz="2000" dirty="0">
                    <a:solidFill>
                      <a:schemeClr val="bg1"/>
                    </a:solidFill>
                    <a:latin typeface="Microsoft YaHei" panose="020B0503020204020204" pitchFamily="34" charset="-122"/>
                    <a:ea typeface="Microsoft YaHei" panose="020B0503020204020204" pitchFamily="34" charset="-122"/>
                  </a:rPr>
                  <a:t>100%</a:t>
                </a:r>
                <a:r>
                  <a:rPr kumimoji="1" lang="zh-CN" altLang="en-US" sz="2000" dirty="0">
                    <a:solidFill>
                      <a:schemeClr val="bg1"/>
                    </a:solidFill>
                    <a:latin typeface="Microsoft YaHei" panose="020B0503020204020204" pitchFamily="34" charset="-122"/>
                    <a:ea typeface="Microsoft YaHei" panose="020B0503020204020204" pitchFamily="34" charset="-122"/>
                  </a:rPr>
                  <a:t>，即</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B8F941D9-F535-6ED4-E1EA-ACC2A48B8565}"/>
                  </a:ext>
                </a:extLst>
              </p:cNvPr>
              <p:cNvSpPr txBox="1">
                <a:spLocks noRot="1" noChangeAspect="1" noMove="1" noResize="1" noEditPoints="1" noAdjustHandles="1" noChangeArrowheads="1" noChangeShapeType="1" noTextEdit="1"/>
              </p:cNvSpPr>
              <p:nvPr/>
            </p:nvSpPr>
            <p:spPr>
              <a:xfrm>
                <a:off x="1397285" y="3904180"/>
                <a:ext cx="9817886" cy="2531206"/>
              </a:xfrm>
              <a:prstGeom prst="rect">
                <a:avLst/>
              </a:prstGeom>
              <a:blipFill>
                <a:blip r:embed="rId11"/>
                <a:stretch>
                  <a:fillRect l="-387" r="-258" b="-67000"/>
                </a:stretch>
              </a:blipFill>
            </p:spPr>
            <p:txBody>
              <a:bodyPr/>
              <a:lstStyle/>
              <a:p>
                <a:r>
                  <a:rPr lang="zh-CN" altLang="en-US">
                    <a:noFill/>
                  </a:rPr>
                  <a:t> </a:t>
                </a:r>
              </a:p>
            </p:txBody>
          </p:sp>
        </mc:Fallback>
      </mc:AlternateContent>
      <p:cxnSp>
        <p:nvCxnSpPr>
          <p:cNvPr id="18" name="直线连接符 17">
            <a:extLst>
              <a:ext uri="{FF2B5EF4-FFF2-40B4-BE49-F238E27FC236}">
                <a16:creationId xmlns:a16="http://schemas.microsoft.com/office/drawing/2014/main" id="{63A49B89-4670-8FB5-BCFB-5ED1F0CA2BA7}"/>
              </a:ext>
            </a:extLst>
          </p:cNvPr>
          <p:cNvCxnSpPr>
            <a:cxnSpLocks/>
          </p:cNvCxnSpPr>
          <p:nvPr/>
        </p:nvCxnSpPr>
        <p:spPr>
          <a:xfrm flipH="1">
            <a:off x="7004164" y="1756128"/>
            <a:ext cx="1844032" cy="1495015"/>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0CEFB35-7260-4533-B065-DE1C2B8A9C30}"/>
                  </a:ext>
                </a:extLst>
              </p:cNvPr>
              <p:cNvSpPr txBox="1"/>
              <p:nvPr/>
            </p:nvSpPr>
            <p:spPr>
              <a:xfrm>
                <a:off x="6631535" y="3206748"/>
                <a:ext cx="85901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60CEFB35-7260-4533-B065-DE1C2B8A9C30}"/>
                  </a:ext>
                </a:extLst>
              </p:cNvPr>
              <p:cNvSpPr txBox="1">
                <a:spLocks noRot="1" noChangeAspect="1" noMove="1" noResize="1" noEditPoints="1" noAdjustHandles="1" noChangeArrowheads="1" noChangeShapeType="1" noTextEdit="1"/>
              </p:cNvSpPr>
              <p:nvPr/>
            </p:nvSpPr>
            <p:spPr>
              <a:xfrm>
                <a:off x="6631535" y="3206748"/>
                <a:ext cx="859018" cy="400110"/>
              </a:xfrm>
              <a:prstGeom prst="rect">
                <a:avLst/>
              </a:prstGeom>
              <a:blipFill>
                <a:blip r:embed="rId12"/>
                <a:stretch>
                  <a:fillRect b="-3030"/>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BF45ED57-5D76-F584-0E0C-BFB1E50A1025}"/>
              </a:ext>
            </a:extLst>
          </p:cNvPr>
          <p:cNvSpPr txBox="1"/>
          <p:nvPr/>
        </p:nvSpPr>
        <p:spPr>
          <a:xfrm>
            <a:off x="5801725" y="3511253"/>
            <a:ext cx="2518638" cy="377411"/>
          </a:xfrm>
          <a:prstGeom prst="rect">
            <a:avLst/>
          </a:prstGeom>
          <a:noFill/>
        </p:spPr>
        <p:txBody>
          <a:bodyPr wrap="none" rtlCol="0">
            <a:spAutoFit/>
          </a:bodyPr>
          <a:lstStyle/>
          <a:p>
            <a:pPr algn="l">
              <a:lnSpc>
                <a:spcPct val="150000"/>
              </a:lnSpc>
            </a:pPr>
            <a:r>
              <a:rPr kumimoji="1" lang="zh-CN" altLang="en-US" sz="1400" dirty="0">
                <a:solidFill>
                  <a:schemeClr val="bg1"/>
                </a:solidFill>
                <a:latin typeface="Microsoft YaHei" panose="020B0503020204020204" pitchFamily="34" charset="-122"/>
                <a:ea typeface="Microsoft YaHei" panose="020B0503020204020204" pitchFamily="34" charset="-122"/>
              </a:rPr>
              <a:t>这里因为对称，加和减等价的</a:t>
            </a:r>
          </a:p>
        </p:txBody>
      </p:sp>
    </p:spTree>
    <p:extLst>
      <p:ext uri="{BB962C8B-B14F-4D97-AF65-F5344CB8AC3E}">
        <p14:creationId xmlns:p14="http://schemas.microsoft.com/office/powerpoint/2010/main" val="3897892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FCB96-414D-90D2-9915-6B2E167F99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259B923-A01B-62FB-6C44-20A818CDA6FA}"/>
              </a:ext>
            </a:extLst>
          </p:cNvPr>
          <p:cNvSpPr>
            <a:spLocks noGrp="1"/>
          </p:cNvSpPr>
          <p:nvPr>
            <p:ph type="title"/>
          </p:nvPr>
        </p:nvSpPr>
        <p:spPr/>
        <p:txBody>
          <a:bodyPr/>
          <a:lstStyle/>
          <a:p>
            <a:r>
              <a:rPr kumimoji="1" lang="en-US" altLang="zh-CN" dirty="0"/>
              <a:t>Diffusion</a:t>
            </a:r>
            <a:endParaRPr kumimoji="1" lang="zh-CN" altLang="en-US"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288DE3F-E717-7B10-D0C6-D2523B67C53E}"/>
                  </a:ext>
                </a:extLst>
              </p:cNvPr>
              <p:cNvSpPr txBox="1"/>
              <p:nvPr/>
            </p:nvSpPr>
            <p:spPr>
              <a:xfrm>
                <a:off x="1397285" y="1422232"/>
                <a:ext cx="9817886" cy="5576911"/>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时刻，在点</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处，如果过</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𝜏</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时间段后，距离</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处的</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𝑦</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一段距离，会有</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比例分子来到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所有的点，就是</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，进入</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处的分子比例加起来肯定是</a:t>
                </a:r>
                <a:r>
                  <a:rPr kumimoji="1" lang="en-US" altLang="zh-CN" sz="2000" dirty="0">
                    <a:solidFill>
                      <a:schemeClr val="bg1"/>
                    </a:solidFill>
                    <a:latin typeface="Microsoft YaHei" panose="020B0503020204020204" pitchFamily="34" charset="-122"/>
                    <a:ea typeface="Microsoft YaHei" panose="020B0503020204020204" pitchFamily="34" charset="-122"/>
                  </a:rPr>
                  <a:t>100%</a:t>
                </a:r>
                <a:r>
                  <a:rPr kumimoji="1" lang="zh-CN" altLang="en-US" sz="2000" dirty="0">
                    <a:solidFill>
                      <a:schemeClr val="bg1"/>
                    </a:solidFill>
                    <a:latin typeface="Microsoft YaHei" panose="020B0503020204020204" pitchFamily="34" charset="-122"/>
                    <a:ea typeface="Microsoft YaHei" panose="020B0503020204020204" pitchFamily="34" charset="-122"/>
                  </a:rPr>
                  <a:t>，即</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这个比例是对称的，因为同样距离，来的分子数量不同，但是比例是相同的，即</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假设：</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𝐷</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5288DE3F-E717-7B10-D0C6-D2523B67C53E}"/>
                  </a:ext>
                </a:extLst>
              </p:cNvPr>
              <p:cNvSpPr txBox="1">
                <a:spLocks noRot="1" noChangeAspect="1" noMove="1" noResize="1" noEditPoints="1" noAdjustHandles="1" noChangeArrowheads="1" noChangeShapeType="1" noTextEdit="1"/>
              </p:cNvSpPr>
              <p:nvPr/>
            </p:nvSpPr>
            <p:spPr>
              <a:xfrm>
                <a:off x="1397285" y="1422232"/>
                <a:ext cx="9817886" cy="5576911"/>
              </a:xfrm>
              <a:prstGeom prst="rect">
                <a:avLst/>
              </a:prstGeom>
              <a:blipFill>
                <a:blip r:embed="rId2"/>
                <a:stretch>
                  <a:fillRect l="-387" r="-258" b="-28118"/>
                </a:stretch>
              </a:blipFill>
            </p:spPr>
            <p:txBody>
              <a:bodyPr/>
              <a:lstStyle/>
              <a:p>
                <a:r>
                  <a:rPr lang="zh-CN" altLang="en-US">
                    <a:noFill/>
                  </a:rPr>
                  <a:t> </a:t>
                </a:r>
              </a:p>
            </p:txBody>
          </p:sp>
        </mc:Fallback>
      </mc:AlternateContent>
      <p:sp>
        <p:nvSpPr>
          <p:cNvPr id="21" name="圆角矩形 20">
            <a:extLst>
              <a:ext uri="{FF2B5EF4-FFF2-40B4-BE49-F238E27FC236}">
                <a16:creationId xmlns:a16="http://schemas.microsoft.com/office/drawing/2014/main" id="{405DA56C-8EDF-E503-6A44-A9AE0218A5B8}"/>
              </a:ext>
            </a:extLst>
          </p:cNvPr>
          <p:cNvSpPr/>
          <p:nvPr/>
        </p:nvSpPr>
        <p:spPr>
          <a:xfrm>
            <a:off x="451692" y="4572000"/>
            <a:ext cx="4219460" cy="1883884"/>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46A9FF2-A2DA-80FA-C1A5-FE177611BA8E}"/>
                  </a:ext>
                </a:extLst>
              </p:cNvPr>
              <p:cNvSpPr txBox="1"/>
              <p:nvPr/>
            </p:nvSpPr>
            <p:spPr>
              <a:xfrm>
                <a:off x="658533" y="4572000"/>
                <a:ext cx="4012619" cy="1884555"/>
              </a:xfrm>
              <a:prstGeom prst="rect">
                <a:avLst/>
              </a:prstGeom>
              <a:noFill/>
            </p:spPr>
            <p:txBody>
              <a:bodyPr wrap="square" rtlCol="0">
                <a:spAutoFit/>
              </a:bodyPr>
              <a:lstStyle/>
              <a:p>
                <a:pPr algn="l">
                  <a:lnSpc>
                    <a:spcPct val="150000"/>
                  </a:lnSpc>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特别类似于概率</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注意：真正的概率是柯尔莫哥洛夫是在</a:t>
                </a:r>
                <a:r>
                  <a:rPr kumimoji="1" lang="en-US" altLang="zh-CN" sz="2000" dirty="0">
                    <a:solidFill>
                      <a:schemeClr val="bg1"/>
                    </a:solidFill>
                    <a:latin typeface="Microsoft YaHei" panose="020B0503020204020204" pitchFamily="34" charset="-122"/>
                    <a:ea typeface="Microsoft YaHei" panose="020B0503020204020204" pitchFamily="34" charset="-122"/>
                  </a:rPr>
                  <a:t>1933</a:t>
                </a:r>
                <a:r>
                  <a:rPr kumimoji="1" lang="zh-CN" altLang="en-US" sz="2000" dirty="0">
                    <a:solidFill>
                      <a:schemeClr val="bg1"/>
                    </a:solidFill>
                    <a:latin typeface="Microsoft YaHei" panose="020B0503020204020204" pitchFamily="34" charset="-122"/>
                    <a:ea typeface="Microsoft YaHei" panose="020B0503020204020204" pitchFamily="34" charset="-122"/>
                  </a:rPr>
                  <a:t>年发表的概率论的概念，此处感叹爱因斯坦的天赋！</a:t>
                </a:r>
              </a:p>
            </p:txBody>
          </p:sp>
        </mc:Choice>
        <mc:Fallback xmlns="">
          <p:sp>
            <p:nvSpPr>
              <p:cNvPr id="22" name="文本框 21">
                <a:extLst>
                  <a:ext uri="{FF2B5EF4-FFF2-40B4-BE49-F238E27FC236}">
                    <a16:creationId xmlns:a16="http://schemas.microsoft.com/office/drawing/2014/main" id="{946A9FF2-A2DA-80FA-C1A5-FE177611BA8E}"/>
                  </a:ext>
                </a:extLst>
              </p:cNvPr>
              <p:cNvSpPr txBox="1">
                <a:spLocks noRot="1" noChangeAspect="1" noMove="1" noResize="1" noEditPoints="1" noAdjustHandles="1" noChangeArrowheads="1" noChangeShapeType="1" noTextEdit="1"/>
              </p:cNvSpPr>
              <p:nvPr/>
            </p:nvSpPr>
            <p:spPr>
              <a:xfrm>
                <a:off x="658533" y="4572000"/>
                <a:ext cx="4012619" cy="1884555"/>
              </a:xfrm>
              <a:prstGeom prst="rect">
                <a:avLst/>
              </a:prstGeom>
              <a:blipFill>
                <a:blip r:embed="rId3"/>
                <a:stretch>
                  <a:fillRect l="-1262" r="-3470" b="-46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2459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C18C9-0480-9E1B-9DC9-CDAD72E1E6C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AEF53C6-525D-64EB-6636-FEE83B62F35B}"/>
              </a:ext>
            </a:extLst>
          </p:cNvPr>
          <p:cNvSpPr>
            <a:spLocks noGrp="1"/>
          </p:cNvSpPr>
          <p:nvPr>
            <p:ph type="title"/>
          </p:nvPr>
        </p:nvSpPr>
        <p:spPr/>
        <p:txBody>
          <a:bodyPr/>
          <a:lstStyle/>
          <a:p>
            <a:r>
              <a:rPr kumimoji="1" lang="zh-CN" altLang="en-US" dirty="0"/>
              <a:t>推荐书籍与课程</a:t>
            </a:r>
          </a:p>
        </p:txBody>
      </p:sp>
      <p:pic>
        <p:nvPicPr>
          <p:cNvPr id="5" name="图片 4" descr="电脑萤幕画面&#10;&#10;描述已自动生成">
            <a:extLst>
              <a:ext uri="{FF2B5EF4-FFF2-40B4-BE49-F238E27FC236}">
                <a16:creationId xmlns:a16="http://schemas.microsoft.com/office/drawing/2014/main" id="{22805802-9063-C5AD-89E5-787202C39A98}"/>
              </a:ext>
            </a:extLst>
          </p:cNvPr>
          <p:cNvPicPr>
            <a:picLocks noChangeAspect="1"/>
          </p:cNvPicPr>
          <p:nvPr/>
        </p:nvPicPr>
        <p:blipFill>
          <a:blip r:embed="rId2"/>
          <a:stretch>
            <a:fillRect/>
          </a:stretch>
        </p:blipFill>
        <p:spPr>
          <a:xfrm>
            <a:off x="1257601" y="2086999"/>
            <a:ext cx="1201195" cy="1726268"/>
          </a:xfrm>
          <a:prstGeom prst="rect">
            <a:avLst/>
          </a:prstGeom>
        </p:spPr>
      </p:pic>
      <p:sp>
        <p:nvSpPr>
          <p:cNvPr id="6" name="文本框 5">
            <a:extLst>
              <a:ext uri="{FF2B5EF4-FFF2-40B4-BE49-F238E27FC236}">
                <a16:creationId xmlns:a16="http://schemas.microsoft.com/office/drawing/2014/main" id="{97FD5B87-A605-44DC-607C-F5B3BC4E8412}"/>
              </a:ext>
            </a:extLst>
          </p:cNvPr>
          <p:cNvSpPr txBox="1"/>
          <p:nvPr/>
        </p:nvSpPr>
        <p:spPr>
          <a:xfrm>
            <a:off x="2723017" y="2135640"/>
            <a:ext cx="8507896" cy="1420261"/>
          </a:xfrm>
          <a:prstGeom prst="rect">
            <a:avLst/>
          </a:prstGeom>
          <a:noFill/>
        </p:spPr>
        <p:txBody>
          <a:bodyPr wrap="square" rtlCol="0">
            <a:spAutoFit/>
          </a:bodyPr>
          <a:lstStyle/>
          <a:p>
            <a:pPr algn="l">
              <a:lnSpc>
                <a:spcPct val="150000"/>
              </a:lnSpc>
            </a:pPr>
            <a:r>
              <a:rPr lang="zh-CN" altLang="zh-CN" sz="2000" b="0" i="0" dirty="0">
                <a:solidFill>
                  <a:schemeClr val="bg1"/>
                </a:solidFill>
                <a:effectLst/>
                <a:latin typeface="Arial" panose="020B0604020202020204" pitchFamily="34" charset="0"/>
                <a:ea typeface="Arial" panose="020B0604020202020204" pitchFamily="34" charset="0"/>
              </a:rPr>
              <a:t>《概率、随机变量与随机过程》美_A·帕普里斯(A._Papoulis).pdf. Latest commit. author. fangming. 新增概率论经典教材. 7 years ago. 1b9957e · 7 years ago. History.</a:t>
            </a:r>
          </a:p>
        </p:txBody>
      </p:sp>
      <p:pic>
        <p:nvPicPr>
          <p:cNvPr id="16390" name="Picture 6" descr="矩阵分析(豆瓣)">
            <a:extLst>
              <a:ext uri="{FF2B5EF4-FFF2-40B4-BE49-F238E27FC236}">
                <a16:creationId xmlns:a16="http://schemas.microsoft.com/office/drawing/2014/main" id="{A0BFD938-350A-B020-62B0-B792B6F72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601" y="4067253"/>
            <a:ext cx="1195168" cy="1567133"/>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高等数学（第七版）_百度百科">
            <a:extLst>
              <a:ext uri="{FF2B5EF4-FFF2-40B4-BE49-F238E27FC236}">
                <a16:creationId xmlns:a16="http://schemas.microsoft.com/office/drawing/2014/main" id="{1363F95A-E678-FEBD-6D6E-52FAFAB5E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498" y="4067253"/>
            <a:ext cx="1567133" cy="156713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D3E16D73-41DF-7DC7-4D85-B3E278194DC0}"/>
              </a:ext>
            </a:extLst>
          </p:cNvPr>
          <p:cNvPicPr>
            <a:picLocks noChangeAspect="1"/>
          </p:cNvPicPr>
          <p:nvPr/>
        </p:nvPicPr>
        <p:blipFill>
          <a:blip r:embed="rId5"/>
          <a:stretch>
            <a:fillRect/>
          </a:stretch>
        </p:blipFill>
        <p:spPr>
          <a:xfrm>
            <a:off x="4441360" y="4067253"/>
            <a:ext cx="1014631" cy="1567133"/>
          </a:xfrm>
          <a:prstGeom prst="rect">
            <a:avLst/>
          </a:prstGeom>
        </p:spPr>
      </p:pic>
      <p:pic>
        <p:nvPicPr>
          <p:cNvPr id="8" name="图片 7">
            <a:extLst>
              <a:ext uri="{FF2B5EF4-FFF2-40B4-BE49-F238E27FC236}">
                <a16:creationId xmlns:a16="http://schemas.microsoft.com/office/drawing/2014/main" id="{28623916-1F1E-D9B6-43C7-E6168BB73455}"/>
              </a:ext>
            </a:extLst>
          </p:cNvPr>
          <p:cNvPicPr>
            <a:picLocks noChangeAspect="1"/>
          </p:cNvPicPr>
          <p:nvPr/>
        </p:nvPicPr>
        <p:blipFill>
          <a:blip r:embed="rId6"/>
          <a:stretch>
            <a:fillRect/>
          </a:stretch>
        </p:blipFill>
        <p:spPr>
          <a:xfrm>
            <a:off x="5666720" y="4020115"/>
            <a:ext cx="1261680" cy="1614271"/>
          </a:xfrm>
          <a:prstGeom prst="rect">
            <a:avLst/>
          </a:prstGeom>
        </p:spPr>
      </p:pic>
      <p:sp>
        <p:nvSpPr>
          <p:cNvPr id="9" name="文本框 8">
            <a:extLst>
              <a:ext uri="{FF2B5EF4-FFF2-40B4-BE49-F238E27FC236}">
                <a16:creationId xmlns:a16="http://schemas.microsoft.com/office/drawing/2014/main" id="{CDA0BC9D-92A0-8770-851B-0D3E27793F62}"/>
              </a:ext>
            </a:extLst>
          </p:cNvPr>
          <p:cNvSpPr txBox="1"/>
          <p:nvPr/>
        </p:nvSpPr>
        <p:spPr>
          <a:xfrm>
            <a:off x="7139129" y="3288166"/>
            <a:ext cx="4294667" cy="234622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一些建议：</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要有一定系统的数学基础</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书不能当小说看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善于查阅互联网等资料</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保持欣赏数学的态度</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2242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8DC27-3CED-F441-8170-4DE6D5003D4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80F8DDB-BBA3-1DEF-94FF-862BFE874EEF}"/>
              </a:ext>
            </a:extLst>
          </p:cNvPr>
          <p:cNvSpPr>
            <a:spLocks noGrp="1"/>
          </p:cNvSpPr>
          <p:nvPr>
            <p:ph type="title"/>
          </p:nvPr>
        </p:nvSpPr>
        <p:spPr/>
        <p:txBody>
          <a:bodyPr/>
          <a:lstStyle/>
          <a:p>
            <a:r>
              <a:rPr kumimoji="1" lang="en-US" altLang="zh-CN" dirty="0"/>
              <a:t>Diffusion</a:t>
            </a:r>
            <a:endParaRPr kumimoji="1" lang="zh-CN" altLang="en-US" dirty="0"/>
          </a:p>
        </p:txBody>
      </p:sp>
      <p:sp>
        <p:nvSpPr>
          <p:cNvPr id="3" name="圆柱体 2">
            <a:extLst>
              <a:ext uri="{FF2B5EF4-FFF2-40B4-BE49-F238E27FC236}">
                <a16:creationId xmlns:a16="http://schemas.microsoft.com/office/drawing/2014/main" id="{5EFCA4E9-30CC-460B-E380-925A7381E910}"/>
              </a:ext>
            </a:extLst>
          </p:cNvPr>
          <p:cNvSpPr/>
          <p:nvPr/>
        </p:nvSpPr>
        <p:spPr>
          <a:xfrm rot="5400000">
            <a:off x="5399937" y="-578806"/>
            <a:ext cx="301214" cy="7714398"/>
          </a:xfrm>
          <a:prstGeom prst="can">
            <a:avLst/>
          </a:prstGeom>
          <a:pattFill prst="pct80">
            <a:fgClr>
              <a:srgbClr val="0070C0"/>
            </a:fgClr>
            <a:bgClr>
              <a:schemeClr val="bg1"/>
            </a:bgClr>
          </a:patt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pic>
        <p:nvPicPr>
          <p:cNvPr id="4" name="图形 3">
            <a:extLst>
              <a:ext uri="{FF2B5EF4-FFF2-40B4-BE49-F238E27FC236}">
                <a16:creationId xmlns:a16="http://schemas.microsoft.com/office/drawing/2014/main" id="{825ADC09-589A-B402-A831-C5CFEC6541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0544" y="2525062"/>
            <a:ext cx="753331" cy="753331"/>
          </a:xfrm>
          <a:prstGeom prst="rect">
            <a:avLst/>
          </a:prstGeom>
        </p:spPr>
      </p:pic>
      <p:cxnSp>
        <p:nvCxnSpPr>
          <p:cNvPr id="5" name="直线箭头连接符 4">
            <a:extLst>
              <a:ext uri="{FF2B5EF4-FFF2-40B4-BE49-F238E27FC236}">
                <a16:creationId xmlns:a16="http://schemas.microsoft.com/office/drawing/2014/main" id="{2E97A80C-6BA8-7BFD-C9A5-681820B1B004}"/>
              </a:ext>
            </a:extLst>
          </p:cNvPr>
          <p:cNvCxnSpPr/>
          <p:nvPr/>
        </p:nvCxnSpPr>
        <p:spPr>
          <a:xfrm>
            <a:off x="1565419" y="3278393"/>
            <a:ext cx="799293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01830EB-43A5-9CED-5A0D-BDBCD8072009}"/>
                  </a:ext>
                </a:extLst>
              </p:cNvPr>
              <p:cNvSpPr txBox="1"/>
              <p:nvPr/>
            </p:nvSpPr>
            <p:spPr>
              <a:xfrm>
                <a:off x="9484267" y="2948436"/>
                <a:ext cx="404020"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D01830EB-43A5-9CED-5A0D-BDBCD8072009}"/>
                  </a:ext>
                </a:extLst>
              </p:cNvPr>
              <p:cNvSpPr txBox="1">
                <a:spLocks noRot="1" noChangeAspect="1" noMove="1" noResize="1" noEditPoints="1" noAdjustHandles="1" noChangeArrowheads="1" noChangeShapeType="1" noTextEdit="1"/>
              </p:cNvSpPr>
              <p:nvPr/>
            </p:nvSpPr>
            <p:spPr>
              <a:xfrm>
                <a:off x="9484267" y="2948436"/>
                <a:ext cx="404020" cy="553998"/>
              </a:xfrm>
              <a:prstGeom prst="rect">
                <a:avLst/>
              </a:prstGeom>
              <a:blipFill>
                <a:blip r:embed="rId4"/>
                <a:stretch>
                  <a:fillRect/>
                </a:stretch>
              </a:blipFill>
            </p:spPr>
            <p:txBody>
              <a:bodyPr/>
              <a:lstStyle/>
              <a:p>
                <a:r>
                  <a:rPr lang="zh-CN" altLang="en-US">
                    <a:noFill/>
                  </a:rPr>
                  <a:t> </a:t>
                </a:r>
              </a:p>
            </p:txBody>
          </p:sp>
        </mc:Fallback>
      </mc:AlternateContent>
      <p:cxnSp>
        <p:nvCxnSpPr>
          <p:cNvPr id="7" name="直线连接符 6">
            <a:extLst>
              <a:ext uri="{FF2B5EF4-FFF2-40B4-BE49-F238E27FC236}">
                <a16:creationId xmlns:a16="http://schemas.microsoft.com/office/drawing/2014/main" id="{3D189E42-BE2F-235A-9052-48E62F5B305F}"/>
              </a:ext>
            </a:extLst>
          </p:cNvPr>
          <p:cNvCxnSpPr>
            <a:cxnSpLocks/>
          </p:cNvCxnSpPr>
          <p:nvPr/>
        </p:nvCxnSpPr>
        <p:spPr>
          <a:xfrm flipH="1">
            <a:off x="3176461" y="1783379"/>
            <a:ext cx="1844032" cy="1495015"/>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E738DF6-E02B-C35B-D225-A57457C4C7C9}"/>
                  </a:ext>
                </a:extLst>
              </p:cNvPr>
              <p:cNvSpPr txBox="1"/>
              <p:nvPr/>
            </p:nvSpPr>
            <p:spPr>
              <a:xfrm>
                <a:off x="2974450" y="3188767"/>
                <a:ext cx="404021"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BE738DF6-E02B-C35B-D225-A57457C4C7C9}"/>
                  </a:ext>
                </a:extLst>
              </p:cNvPr>
              <p:cNvSpPr txBox="1">
                <a:spLocks noRot="1" noChangeAspect="1" noMove="1" noResize="1" noEditPoints="1" noAdjustHandles="1" noChangeArrowheads="1" noChangeShapeType="1" noTextEdit="1"/>
              </p:cNvSpPr>
              <p:nvPr/>
            </p:nvSpPr>
            <p:spPr>
              <a:xfrm>
                <a:off x="2974450" y="3188767"/>
                <a:ext cx="404021" cy="400110"/>
              </a:xfrm>
              <a:prstGeom prst="rect">
                <a:avLst/>
              </a:prstGeom>
              <a:blipFill>
                <a:blip r:embed="rId5"/>
                <a:stretch>
                  <a:fillRect/>
                </a:stretch>
              </a:blipFill>
            </p:spPr>
            <p:txBody>
              <a:bodyPr/>
              <a:lstStyle/>
              <a:p>
                <a:r>
                  <a:rPr lang="zh-CN" altLang="en-US">
                    <a:noFill/>
                  </a:rPr>
                  <a:t> </a:t>
                </a:r>
              </a:p>
            </p:txBody>
          </p:sp>
        </mc:Fallback>
      </mc:AlternateContent>
      <p:cxnSp>
        <p:nvCxnSpPr>
          <p:cNvPr id="9" name="直线箭头连接符 8">
            <a:extLst>
              <a:ext uri="{FF2B5EF4-FFF2-40B4-BE49-F238E27FC236}">
                <a16:creationId xmlns:a16="http://schemas.microsoft.com/office/drawing/2014/main" id="{797A3560-B5CA-5406-07B9-BE082D1C6145}"/>
              </a:ext>
            </a:extLst>
          </p:cNvPr>
          <p:cNvCxnSpPr/>
          <p:nvPr/>
        </p:nvCxnSpPr>
        <p:spPr>
          <a:xfrm flipV="1">
            <a:off x="1565419" y="1446392"/>
            <a:ext cx="2385508" cy="1832001"/>
          </a:xfrm>
          <a:prstGeom prst="straightConnector1">
            <a:avLst/>
          </a:prstGeom>
          <a:ln>
            <a:solidFill>
              <a:schemeClr val="bg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6EE5C4F0-1E6D-5D08-496F-75565F4299F3}"/>
              </a:ext>
            </a:extLst>
          </p:cNvPr>
          <p:cNvCxnSpPr>
            <a:cxnSpLocks/>
          </p:cNvCxnSpPr>
          <p:nvPr/>
        </p:nvCxnSpPr>
        <p:spPr>
          <a:xfrm flipH="1">
            <a:off x="2758173" y="2362392"/>
            <a:ext cx="1515661" cy="0"/>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E9511F-CA0F-9726-F052-1C06D1AAECEC}"/>
                  </a:ext>
                </a:extLst>
              </p:cNvPr>
              <p:cNvSpPr txBox="1"/>
              <p:nvPr/>
            </p:nvSpPr>
            <p:spPr>
              <a:xfrm>
                <a:off x="2372236" y="2136584"/>
                <a:ext cx="3672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76E9511F-CA0F-9726-F052-1C06D1AAECEC}"/>
                  </a:ext>
                </a:extLst>
              </p:cNvPr>
              <p:cNvSpPr txBox="1">
                <a:spLocks noRot="1" noChangeAspect="1" noMove="1" noResize="1" noEditPoints="1" noAdjustHandles="1" noChangeArrowheads="1" noChangeShapeType="1" noTextEdit="1"/>
              </p:cNvSpPr>
              <p:nvPr/>
            </p:nvSpPr>
            <p:spPr>
              <a:xfrm>
                <a:off x="2372236" y="2136584"/>
                <a:ext cx="367280"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76BD1C6-83D9-6138-E298-CF997B49A699}"/>
                  </a:ext>
                </a:extLst>
              </p:cNvPr>
              <p:cNvSpPr txBox="1"/>
              <p:nvPr/>
            </p:nvSpPr>
            <p:spPr>
              <a:xfrm>
                <a:off x="4265784" y="2192893"/>
                <a:ext cx="968406"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276BD1C6-83D9-6138-E298-CF997B49A699}"/>
                  </a:ext>
                </a:extLst>
              </p:cNvPr>
              <p:cNvSpPr txBox="1">
                <a:spLocks noRot="1" noChangeAspect="1" noMove="1" noResize="1" noEditPoints="1" noAdjustHandles="1" noChangeArrowheads="1" noChangeShapeType="1" noTextEdit="1"/>
              </p:cNvSpPr>
              <p:nvPr/>
            </p:nvSpPr>
            <p:spPr>
              <a:xfrm>
                <a:off x="4265784" y="2192893"/>
                <a:ext cx="968406" cy="400110"/>
              </a:xfrm>
              <a:prstGeom prst="rect">
                <a:avLst/>
              </a:prstGeom>
              <a:blipFill>
                <a:blip r:embed="rId7"/>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7CDC50C-2D41-80EA-284B-134F4F16CC73}"/>
                  </a:ext>
                </a:extLst>
              </p:cNvPr>
              <p:cNvSpPr txBox="1"/>
              <p:nvPr/>
            </p:nvSpPr>
            <p:spPr>
              <a:xfrm>
                <a:off x="1268828" y="3121087"/>
                <a:ext cx="40267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F7CDC50C-2D41-80EA-284B-134F4F16CC73}"/>
                  </a:ext>
                </a:extLst>
              </p:cNvPr>
              <p:cNvSpPr txBox="1">
                <a:spLocks noRot="1" noChangeAspect="1" noMove="1" noResize="1" noEditPoints="1" noAdjustHandles="1" noChangeArrowheads="1" noChangeShapeType="1" noTextEdit="1"/>
              </p:cNvSpPr>
              <p:nvPr/>
            </p:nvSpPr>
            <p:spPr>
              <a:xfrm>
                <a:off x="1268828" y="3121087"/>
                <a:ext cx="402674" cy="400110"/>
              </a:xfrm>
              <a:prstGeom prst="rect">
                <a:avLst/>
              </a:prstGeom>
              <a:blipFill>
                <a:blip r:embed="rId8"/>
                <a:stretch>
                  <a:fillRect/>
                </a:stretch>
              </a:blipFill>
            </p:spPr>
            <p:txBody>
              <a:bodyPr/>
              <a:lstStyle/>
              <a:p>
                <a:r>
                  <a:rPr lang="zh-CN" altLang="en-US">
                    <a:noFill/>
                  </a:rPr>
                  <a:t> </a:t>
                </a:r>
              </a:p>
            </p:txBody>
          </p:sp>
        </mc:Fallback>
      </mc:AlternateContent>
      <p:cxnSp>
        <p:nvCxnSpPr>
          <p:cNvPr id="14" name="直线连接符 13">
            <a:extLst>
              <a:ext uri="{FF2B5EF4-FFF2-40B4-BE49-F238E27FC236}">
                <a16:creationId xmlns:a16="http://schemas.microsoft.com/office/drawing/2014/main" id="{BDB5E350-037F-C748-554A-C978539B9E3F}"/>
              </a:ext>
            </a:extLst>
          </p:cNvPr>
          <p:cNvCxnSpPr>
            <a:cxnSpLocks/>
          </p:cNvCxnSpPr>
          <p:nvPr/>
        </p:nvCxnSpPr>
        <p:spPr>
          <a:xfrm flipH="1">
            <a:off x="3548476" y="1780603"/>
            <a:ext cx="1515661" cy="0"/>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1776C10-8ACA-9CC2-F2F5-4E1B36AFAEB5}"/>
                  </a:ext>
                </a:extLst>
              </p:cNvPr>
              <p:cNvSpPr txBox="1"/>
              <p:nvPr/>
            </p:nvSpPr>
            <p:spPr>
              <a:xfrm>
                <a:off x="2733639" y="1520942"/>
                <a:ext cx="79618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51776C10-8ACA-9CC2-F2F5-4E1B36AFAEB5}"/>
                  </a:ext>
                </a:extLst>
              </p:cNvPr>
              <p:cNvSpPr txBox="1">
                <a:spLocks noRot="1" noChangeAspect="1" noMove="1" noResize="1" noEditPoints="1" noAdjustHandles="1" noChangeArrowheads="1" noChangeShapeType="1" noTextEdit="1"/>
              </p:cNvSpPr>
              <p:nvPr/>
            </p:nvSpPr>
            <p:spPr>
              <a:xfrm>
                <a:off x="2733639" y="1520942"/>
                <a:ext cx="796180"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143CE25-E418-401E-003E-8B904657DFAA}"/>
                  </a:ext>
                </a:extLst>
              </p:cNvPr>
              <p:cNvSpPr txBox="1"/>
              <p:nvPr/>
            </p:nvSpPr>
            <p:spPr>
              <a:xfrm>
                <a:off x="5064137" y="1568743"/>
                <a:ext cx="289919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Δ</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9143CE25-E418-401E-003E-8B904657DFAA}"/>
                  </a:ext>
                </a:extLst>
              </p:cNvPr>
              <p:cNvSpPr txBox="1">
                <a:spLocks noRot="1" noChangeAspect="1" noMove="1" noResize="1" noEditPoints="1" noAdjustHandles="1" noChangeArrowheads="1" noChangeShapeType="1" noTextEdit="1"/>
              </p:cNvSpPr>
              <p:nvPr/>
            </p:nvSpPr>
            <p:spPr>
              <a:xfrm>
                <a:off x="5064137" y="1568743"/>
                <a:ext cx="2899192" cy="400110"/>
              </a:xfrm>
              <a:prstGeom prst="rect">
                <a:avLst/>
              </a:prstGeom>
              <a:blipFill>
                <a:blip r:embed="rId10"/>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A2E38DC-EC9F-E5F4-ECBE-91F44E1E2870}"/>
                  </a:ext>
                </a:extLst>
              </p:cNvPr>
              <p:cNvSpPr txBox="1"/>
              <p:nvPr/>
            </p:nvSpPr>
            <p:spPr>
              <a:xfrm>
                <a:off x="1397285" y="3904180"/>
                <a:ext cx="9817886" cy="2531206"/>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时刻，在点</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处，如果过</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𝜏</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时间段后，距离</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处的</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𝑦</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一段距离，会有</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个分子来到</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对整个细长的管子进行积分：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 </m:t>
                          </m:r>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9A2E38DC-EC9F-E5F4-ECBE-91F44E1E2870}"/>
                  </a:ext>
                </a:extLst>
              </p:cNvPr>
              <p:cNvSpPr txBox="1">
                <a:spLocks noRot="1" noChangeAspect="1" noMove="1" noResize="1" noEditPoints="1" noAdjustHandles="1" noChangeArrowheads="1" noChangeShapeType="1" noTextEdit="1"/>
              </p:cNvSpPr>
              <p:nvPr/>
            </p:nvSpPr>
            <p:spPr>
              <a:xfrm>
                <a:off x="1397285" y="3904180"/>
                <a:ext cx="9817886" cy="2531206"/>
              </a:xfrm>
              <a:prstGeom prst="rect">
                <a:avLst/>
              </a:prstGeom>
              <a:blipFill>
                <a:blip r:embed="rId11"/>
                <a:stretch>
                  <a:fillRect l="-387" r="-258" b="-67000"/>
                </a:stretch>
              </a:blipFill>
            </p:spPr>
            <p:txBody>
              <a:bodyPr/>
              <a:lstStyle/>
              <a:p>
                <a:r>
                  <a:rPr lang="zh-CN" altLang="en-US">
                    <a:noFill/>
                  </a:rPr>
                  <a:t> </a:t>
                </a:r>
              </a:p>
            </p:txBody>
          </p:sp>
        </mc:Fallback>
      </mc:AlternateContent>
      <p:cxnSp>
        <p:nvCxnSpPr>
          <p:cNvPr id="18" name="直线连接符 17">
            <a:extLst>
              <a:ext uri="{FF2B5EF4-FFF2-40B4-BE49-F238E27FC236}">
                <a16:creationId xmlns:a16="http://schemas.microsoft.com/office/drawing/2014/main" id="{465C45E3-4E30-00BF-0087-83ACA9759B38}"/>
              </a:ext>
            </a:extLst>
          </p:cNvPr>
          <p:cNvCxnSpPr>
            <a:cxnSpLocks/>
          </p:cNvCxnSpPr>
          <p:nvPr/>
        </p:nvCxnSpPr>
        <p:spPr>
          <a:xfrm flipH="1">
            <a:off x="7004164" y="1756128"/>
            <a:ext cx="1844032" cy="1495015"/>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D3872BE-9AC2-843C-99EC-281D54B81D82}"/>
                  </a:ext>
                </a:extLst>
              </p:cNvPr>
              <p:cNvSpPr txBox="1"/>
              <p:nvPr/>
            </p:nvSpPr>
            <p:spPr>
              <a:xfrm>
                <a:off x="6631535" y="3206748"/>
                <a:ext cx="85901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1D3872BE-9AC2-843C-99EC-281D54B81D82}"/>
                  </a:ext>
                </a:extLst>
              </p:cNvPr>
              <p:cNvSpPr txBox="1">
                <a:spLocks noRot="1" noChangeAspect="1" noMove="1" noResize="1" noEditPoints="1" noAdjustHandles="1" noChangeArrowheads="1" noChangeShapeType="1" noTextEdit="1"/>
              </p:cNvSpPr>
              <p:nvPr/>
            </p:nvSpPr>
            <p:spPr>
              <a:xfrm>
                <a:off x="6631535" y="3206748"/>
                <a:ext cx="859018" cy="400110"/>
              </a:xfrm>
              <a:prstGeom prst="rect">
                <a:avLst/>
              </a:prstGeom>
              <a:blipFill>
                <a:blip r:embed="rId12"/>
                <a:stretch>
                  <a:fillRect b="-3030"/>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631AFF0A-3FC1-5C6E-4F6C-F535BC1336F3}"/>
              </a:ext>
            </a:extLst>
          </p:cNvPr>
          <p:cNvSpPr txBox="1"/>
          <p:nvPr/>
        </p:nvSpPr>
        <p:spPr>
          <a:xfrm>
            <a:off x="5801725" y="3511253"/>
            <a:ext cx="2518638" cy="377411"/>
          </a:xfrm>
          <a:prstGeom prst="rect">
            <a:avLst/>
          </a:prstGeom>
          <a:noFill/>
        </p:spPr>
        <p:txBody>
          <a:bodyPr wrap="none" rtlCol="0">
            <a:spAutoFit/>
          </a:bodyPr>
          <a:lstStyle/>
          <a:p>
            <a:pPr algn="l">
              <a:lnSpc>
                <a:spcPct val="150000"/>
              </a:lnSpc>
            </a:pPr>
            <a:r>
              <a:rPr kumimoji="1" lang="zh-CN" altLang="en-US" sz="1400" dirty="0">
                <a:solidFill>
                  <a:schemeClr val="bg1"/>
                </a:solidFill>
                <a:latin typeface="Microsoft YaHei" panose="020B0503020204020204" pitchFamily="34" charset="-122"/>
                <a:ea typeface="Microsoft YaHei" panose="020B0503020204020204" pitchFamily="34" charset="-122"/>
              </a:rPr>
              <a:t>这里因为对称，加和减等价的</a:t>
            </a:r>
          </a:p>
        </p:txBody>
      </p:sp>
      <p:sp>
        <p:nvSpPr>
          <p:cNvPr id="21" name="圆角矩形 20">
            <a:extLst>
              <a:ext uri="{FF2B5EF4-FFF2-40B4-BE49-F238E27FC236}">
                <a16:creationId xmlns:a16="http://schemas.microsoft.com/office/drawing/2014/main" id="{B0478513-AE33-7D85-52BA-81659AB24842}"/>
              </a:ext>
            </a:extLst>
          </p:cNvPr>
          <p:cNvSpPr/>
          <p:nvPr/>
        </p:nvSpPr>
        <p:spPr>
          <a:xfrm>
            <a:off x="3950927" y="5425440"/>
            <a:ext cx="4741969" cy="100994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A1AE4ED2-0A68-2454-6F02-8AFC57875713}"/>
              </a:ext>
            </a:extLst>
          </p:cNvPr>
          <p:cNvSpPr txBox="1"/>
          <p:nvPr/>
        </p:nvSpPr>
        <p:spPr>
          <a:xfrm>
            <a:off x="8906989" y="5451782"/>
            <a:ext cx="1723549" cy="499560"/>
          </a:xfrm>
          <a:prstGeom prst="rect">
            <a:avLst/>
          </a:prstGeom>
          <a:noFill/>
        </p:spPr>
        <p:txBody>
          <a:bodyPr wrap="none" rtlCol="0">
            <a:spAutoFit/>
          </a:bodyPr>
          <a:lstStyle/>
          <a:p>
            <a:pPr algn="l">
              <a:lnSpc>
                <a:spcPct val="150000"/>
              </a:lnSpc>
            </a:pPr>
            <a:r>
              <a:rPr kumimoji="1" lang="zh-CN" altLang="en-US" sz="2000" b="1" dirty="0">
                <a:solidFill>
                  <a:schemeClr val="bg1"/>
                </a:solidFill>
                <a:latin typeface="Microsoft YaHei" panose="020B0503020204020204" pitchFamily="34" charset="-122"/>
                <a:ea typeface="Microsoft YaHei" panose="020B0503020204020204" pitchFamily="34" charset="-122"/>
              </a:rPr>
              <a:t>扩散积分方程</a:t>
            </a:r>
          </a:p>
        </p:txBody>
      </p:sp>
      <p:sp>
        <p:nvSpPr>
          <p:cNvPr id="23" name="文本框 22">
            <a:extLst>
              <a:ext uri="{FF2B5EF4-FFF2-40B4-BE49-F238E27FC236}">
                <a16:creationId xmlns:a16="http://schemas.microsoft.com/office/drawing/2014/main" id="{1B73CB8F-5DDE-FADC-181D-0FF23F2AFC18}"/>
              </a:ext>
            </a:extLst>
          </p:cNvPr>
          <p:cNvSpPr txBox="1"/>
          <p:nvPr/>
        </p:nvSpPr>
        <p:spPr>
          <a:xfrm>
            <a:off x="8948928" y="5951342"/>
            <a:ext cx="2854115" cy="499560"/>
          </a:xfrm>
          <a:prstGeom prst="rect">
            <a:avLst/>
          </a:prstGeom>
          <a:noFill/>
        </p:spPr>
        <p:txBody>
          <a:bodyPr wrap="none" rtlCol="0">
            <a:spAutoFit/>
          </a:bodyPr>
          <a:lstStyle/>
          <a:p>
            <a:pPr algn="l">
              <a:lnSpc>
                <a:spcPct val="150000"/>
              </a:lnSpc>
            </a:pPr>
            <a:r>
              <a:rPr kumimoji="1" lang="en-US" altLang="zh-CN" sz="2000" b="1" dirty="0">
                <a:solidFill>
                  <a:schemeClr val="bg1"/>
                </a:solidFill>
                <a:latin typeface="Microsoft YaHei" panose="020B0503020204020204" pitchFamily="34" charset="-122"/>
                <a:ea typeface="Microsoft YaHei" panose="020B0503020204020204" pitchFamily="34" charset="-122"/>
              </a:rPr>
              <a:t>Diffusion Integral Eq</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59935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421CB-A34D-3D46-31BA-3F9DC9894462}"/>
              </a:ext>
            </a:extLst>
          </p:cNvPr>
          <p:cNvSpPr>
            <a:spLocks noGrp="1"/>
          </p:cNvSpPr>
          <p:nvPr>
            <p:ph type="title"/>
          </p:nvPr>
        </p:nvSpPr>
        <p:spPr/>
        <p:txBody>
          <a:bodyPr/>
          <a:lstStyle/>
          <a:p>
            <a:r>
              <a:rPr kumimoji="1" lang="en-US" altLang="zh-CN" dirty="0"/>
              <a:t>Diffusion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5FCFAF9-E4DE-E619-047F-4EAC73C6035E}"/>
                  </a:ext>
                </a:extLst>
              </p:cNvPr>
              <p:cNvSpPr txBox="1"/>
              <p:nvPr/>
            </p:nvSpPr>
            <p:spPr>
              <a:xfrm>
                <a:off x="728663" y="1471613"/>
                <a:ext cx="4492768" cy="1112933"/>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m:rPr>
                          <m:aln/>
                        </m:rP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 </m:t>
                          </m:r>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85FCFAF9-E4DE-E619-047F-4EAC73C6035E}"/>
                  </a:ext>
                </a:extLst>
              </p:cNvPr>
              <p:cNvSpPr txBox="1">
                <a:spLocks noRot="1" noChangeAspect="1" noMove="1" noResize="1" noEditPoints="1" noAdjustHandles="1" noChangeArrowheads="1" noChangeShapeType="1" noTextEdit="1"/>
              </p:cNvSpPr>
              <p:nvPr/>
            </p:nvSpPr>
            <p:spPr>
              <a:xfrm>
                <a:off x="728663" y="1471613"/>
                <a:ext cx="4492768" cy="1112933"/>
              </a:xfrm>
              <a:prstGeom prst="rect">
                <a:avLst/>
              </a:prstGeom>
              <a:blipFill>
                <a:blip r:embed="rId2"/>
                <a:stretch>
                  <a:fillRect t="-85393" b="-153933"/>
                </a:stretch>
              </a:blipFill>
            </p:spPr>
            <p:txBody>
              <a:bodyPr/>
              <a:lstStyle/>
              <a:p>
                <a:r>
                  <a:rPr lang="zh-CN" altLang="en-US">
                    <a:noFill/>
                  </a:rPr>
                  <a:t> </a:t>
                </a:r>
              </a:p>
            </p:txBody>
          </p:sp>
        </mc:Fallback>
      </mc:AlternateContent>
      <p:sp>
        <p:nvSpPr>
          <p:cNvPr id="4" name="右箭头 3">
            <a:extLst>
              <a:ext uri="{FF2B5EF4-FFF2-40B4-BE49-F238E27FC236}">
                <a16:creationId xmlns:a16="http://schemas.microsoft.com/office/drawing/2014/main" id="{3B311CAD-4438-D73D-93B3-1AFF82062CC0}"/>
              </a:ext>
            </a:extLst>
          </p:cNvPr>
          <p:cNvSpPr/>
          <p:nvPr/>
        </p:nvSpPr>
        <p:spPr>
          <a:xfrm>
            <a:off x="838200" y="3012141"/>
            <a:ext cx="1712899" cy="1006609"/>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泰勒展开</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79DB192-015B-15C9-04FC-7B42BDFD7A58}"/>
                  </a:ext>
                </a:extLst>
              </p:cNvPr>
              <p:cNvSpPr txBox="1"/>
              <p:nvPr/>
            </p:nvSpPr>
            <p:spPr>
              <a:xfrm>
                <a:off x="824793" y="2686161"/>
                <a:ext cx="1282402" cy="499560"/>
              </a:xfrm>
              <a:prstGeom prst="rect">
                <a:avLst/>
              </a:prstGeom>
              <a:noFill/>
            </p:spPr>
            <p:txBody>
              <a:bodyPr wrap="none" rtlCol="0">
                <a:spAutoFit/>
              </a:bodyPr>
              <a:lstStyle/>
              <a:p>
                <a:pPr algn="ctr">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处</a:t>
                </a:r>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679DB192-015B-15C9-04FC-7B42BDFD7A58}"/>
                  </a:ext>
                </a:extLst>
              </p:cNvPr>
              <p:cNvSpPr txBox="1">
                <a:spLocks noRot="1" noChangeAspect="1" noMove="1" noResize="1" noEditPoints="1" noAdjustHandles="1" noChangeArrowheads="1" noChangeShapeType="1" noTextEdit="1"/>
              </p:cNvSpPr>
              <p:nvPr/>
            </p:nvSpPr>
            <p:spPr>
              <a:xfrm>
                <a:off x="824793" y="2686161"/>
                <a:ext cx="1282402" cy="499560"/>
              </a:xfrm>
              <a:prstGeom prst="rect">
                <a:avLst/>
              </a:prstGeom>
              <a:blipFill>
                <a:blip r:embed="rId3"/>
                <a:stretch>
                  <a:fillRect l="-3883" r="-3883" b="-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43756F9-04C4-59AB-12FF-EF5C0380BBB0}"/>
                  </a:ext>
                </a:extLst>
              </p:cNvPr>
              <p:cNvSpPr txBox="1"/>
              <p:nvPr/>
            </p:nvSpPr>
            <p:spPr>
              <a:xfrm>
                <a:off x="2659460" y="2815192"/>
                <a:ext cx="3987117" cy="677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m:rPr>
                          <m:aln/>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Cambria Math" panose="02040503050406030204" pitchFamily="18" charset="0"/>
                        </a:rPr>
                        <m:t>𝜊</m:t>
                      </m:r>
                      <m:d>
                        <m:dPr>
                          <m:ctrlPr>
                            <a:rPr kumimoji="1" lang="en-US" altLang="zh-CN" sz="2000" b="0" i="1" smtClean="0">
                              <a:solidFill>
                                <a:schemeClr val="bg1"/>
                              </a:solidFill>
                              <a:latin typeface="Cambria Math" panose="02040503050406030204" pitchFamily="18" charset="0"/>
                              <a:ea typeface="Cambria Math" panose="02040503050406030204" pitchFamily="18" charset="0"/>
                            </a:rPr>
                          </m:ctrlPr>
                        </m:dPr>
                        <m:e>
                          <m:r>
                            <a:rPr kumimoji="1" lang="en-US" altLang="zh-CN" sz="2000" b="0" i="1" smtClean="0">
                              <a:solidFill>
                                <a:schemeClr val="bg1"/>
                              </a:solidFill>
                              <a:latin typeface="Cambria Math" panose="02040503050406030204" pitchFamily="18" charset="0"/>
                              <a:ea typeface="Cambria Math" panose="02040503050406030204" pitchFamily="18" charset="0"/>
                            </a:rPr>
                            <m:t>𝑡</m:t>
                          </m:r>
                        </m:e>
                      </m:d>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143756F9-04C4-59AB-12FF-EF5C0380BBB0}"/>
                  </a:ext>
                </a:extLst>
              </p:cNvPr>
              <p:cNvSpPr txBox="1">
                <a:spLocks noRot="1" noChangeAspect="1" noMove="1" noResize="1" noEditPoints="1" noAdjustHandles="1" noChangeArrowheads="1" noChangeShapeType="1" noTextEdit="1"/>
              </p:cNvSpPr>
              <p:nvPr/>
            </p:nvSpPr>
            <p:spPr>
              <a:xfrm>
                <a:off x="2659460" y="2815192"/>
                <a:ext cx="3987117" cy="677558"/>
              </a:xfrm>
              <a:prstGeom prst="rect">
                <a:avLst/>
              </a:prstGeom>
              <a:blipFill>
                <a:blip r:embed="rId4"/>
                <a:stretch>
                  <a:fillRect b="-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D6F6804-A93A-B6B1-F768-5132339A4C75}"/>
                  </a:ext>
                </a:extLst>
              </p:cNvPr>
              <p:cNvSpPr txBox="1"/>
              <p:nvPr/>
            </p:nvSpPr>
            <p:spPr>
              <a:xfrm>
                <a:off x="2659460" y="3504804"/>
                <a:ext cx="8771247" cy="8878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 </m:t>
                          </m:r>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Cambria Math" panose="02040503050406030204" pitchFamily="18" charset="0"/>
                                </a:rPr>
                                <m:t>𝜊</m:t>
                              </m:r>
                              <m:d>
                                <m:dPr>
                                  <m:ctrlPr>
                                    <a:rPr kumimoji="1" lang="en-US" altLang="zh-CN" sz="2000" b="0" i="1" smtClean="0">
                                      <a:solidFill>
                                        <a:schemeClr val="bg1"/>
                                      </a:solidFill>
                                      <a:latin typeface="Cambria Math" panose="02040503050406030204" pitchFamily="18" charset="0"/>
                                      <a:ea typeface="Cambria Math" panose="02040503050406030204" pitchFamily="18" charset="0"/>
                                    </a:rPr>
                                  </m:ctrlPr>
                                </m:dPr>
                                <m:e>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𝑥</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4D6F6804-A93A-B6B1-F768-5132339A4C75}"/>
                  </a:ext>
                </a:extLst>
              </p:cNvPr>
              <p:cNvSpPr txBox="1">
                <a:spLocks noRot="1" noChangeAspect="1" noMove="1" noResize="1" noEditPoints="1" noAdjustHandles="1" noChangeArrowheads="1" noChangeShapeType="1" noTextEdit="1"/>
              </p:cNvSpPr>
              <p:nvPr/>
            </p:nvSpPr>
            <p:spPr>
              <a:xfrm>
                <a:off x="2659460" y="3504804"/>
                <a:ext cx="8771247" cy="887807"/>
              </a:xfrm>
              <a:prstGeom prst="rect">
                <a:avLst/>
              </a:prstGeom>
              <a:blipFill>
                <a:blip r:embed="rId5"/>
                <a:stretch>
                  <a:fillRect l="-10549" t="-130986" b="-194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091E586-58F9-008C-BE1D-764BB92AE2B9}"/>
                  </a:ext>
                </a:extLst>
              </p:cNvPr>
              <p:cNvSpPr txBox="1"/>
              <p:nvPr/>
            </p:nvSpPr>
            <p:spPr>
              <a:xfrm>
                <a:off x="4168877" y="5686876"/>
                <a:ext cx="2278636"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6091E586-58F9-008C-BE1D-764BB92AE2B9}"/>
                  </a:ext>
                </a:extLst>
              </p:cNvPr>
              <p:cNvSpPr txBox="1">
                <a:spLocks noRot="1" noChangeAspect="1" noMove="1" noResize="1" noEditPoints="1" noAdjustHandles="1" noChangeArrowheads="1" noChangeShapeType="1" noTextEdit="1"/>
              </p:cNvSpPr>
              <p:nvPr/>
            </p:nvSpPr>
            <p:spPr>
              <a:xfrm>
                <a:off x="4168877" y="5686876"/>
                <a:ext cx="2278636" cy="772712"/>
              </a:xfrm>
              <a:prstGeom prst="rect">
                <a:avLst/>
              </a:prstGeom>
              <a:blipFill>
                <a:blip r:embed="rId6"/>
                <a:stretch>
                  <a:fillRect l="-42222" t="-156452" b="-2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3C665D7-8BFE-BEF2-1CB2-54D6A47E791C}"/>
                  </a:ext>
                </a:extLst>
              </p:cNvPr>
              <p:cNvSpPr txBox="1"/>
              <p:nvPr/>
            </p:nvSpPr>
            <p:spPr>
              <a:xfrm>
                <a:off x="6632603" y="5686876"/>
                <a:ext cx="2422907"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D3C665D7-8BFE-BEF2-1CB2-54D6A47E791C}"/>
                  </a:ext>
                </a:extLst>
              </p:cNvPr>
              <p:cNvSpPr txBox="1">
                <a:spLocks noRot="1" noChangeAspect="1" noMove="1" noResize="1" noEditPoints="1" noAdjustHandles="1" noChangeArrowheads="1" noChangeShapeType="1" noTextEdit="1"/>
              </p:cNvSpPr>
              <p:nvPr/>
            </p:nvSpPr>
            <p:spPr>
              <a:xfrm>
                <a:off x="6632603" y="5686876"/>
                <a:ext cx="2422907" cy="772712"/>
              </a:xfrm>
              <a:prstGeom prst="rect">
                <a:avLst/>
              </a:prstGeom>
              <a:blipFill>
                <a:blip r:embed="rId7"/>
                <a:stretch>
                  <a:fillRect l="-39791" t="-156452" b="-2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5E31F5D-0C05-AFFB-E49D-031A929A786B}"/>
                  </a:ext>
                </a:extLst>
              </p:cNvPr>
              <p:cNvSpPr txBox="1"/>
              <p:nvPr/>
            </p:nvSpPr>
            <p:spPr>
              <a:xfrm>
                <a:off x="9240600" y="5686876"/>
                <a:ext cx="2597827"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𝐷</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25E31F5D-0C05-AFFB-E49D-031A929A786B}"/>
                  </a:ext>
                </a:extLst>
              </p:cNvPr>
              <p:cNvSpPr txBox="1">
                <a:spLocks noRot="1" noChangeAspect="1" noMove="1" noResize="1" noEditPoints="1" noAdjustHandles="1" noChangeArrowheads="1" noChangeShapeType="1" noTextEdit="1"/>
              </p:cNvSpPr>
              <p:nvPr/>
            </p:nvSpPr>
            <p:spPr>
              <a:xfrm>
                <a:off x="9240600" y="5686876"/>
                <a:ext cx="2597827" cy="772712"/>
              </a:xfrm>
              <a:prstGeom prst="rect">
                <a:avLst/>
              </a:prstGeom>
              <a:blipFill>
                <a:blip r:embed="rId8"/>
                <a:stretch>
                  <a:fillRect l="-36408" t="-156452" b="-232258"/>
                </a:stretch>
              </a:blipFill>
            </p:spPr>
            <p:txBody>
              <a:bodyPr/>
              <a:lstStyle/>
              <a:p>
                <a:r>
                  <a:rPr lang="zh-CN" altLang="en-US">
                    <a:noFill/>
                  </a:rPr>
                  <a:t> </a:t>
                </a:r>
              </a:p>
            </p:txBody>
          </p:sp>
        </mc:Fallback>
      </mc:AlternateContent>
      <p:sp>
        <p:nvSpPr>
          <p:cNvPr id="14" name="圆角矩形 13">
            <a:extLst>
              <a:ext uri="{FF2B5EF4-FFF2-40B4-BE49-F238E27FC236}">
                <a16:creationId xmlns:a16="http://schemas.microsoft.com/office/drawing/2014/main" id="{B25D9D0B-1977-F792-432F-1603273DCF4A}"/>
              </a:ext>
            </a:extLst>
          </p:cNvPr>
          <p:cNvSpPr/>
          <p:nvPr/>
        </p:nvSpPr>
        <p:spPr>
          <a:xfrm>
            <a:off x="3952567" y="5437239"/>
            <a:ext cx="8042787" cy="130769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5" name="上箭头 14">
            <a:extLst>
              <a:ext uri="{FF2B5EF4-FFF2-40B4-BE49-F238E27FC236}">
                <a16:creationId xmlns:a16="http://schemas.microsoft.com/office/drawing/2014/main" id="{C93C1706-E073-5C27-6C1A-068C6E1A8B77}"/>
              </a:ext>
            </a:extLst>
          </p:cNvPr>
          <p:cNvSpPr/>
          <p:nvPr/>
        </p:nvSpPr>
        <p:spPr>
          <a:xfrm>
            <a:off x="6580993" y="4671540"/>
            <a:ext cx="550577" cy="766916"/>
          </a:xfrm>
          <a:prstGeom prst="up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034590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A0850-547B-145C-8695-C775F58EC3A5}"/>
            </a:ext>
          </a:extLst>
        </p:cNvPr>
        <p:cNvGrpSpPr/>
        <p:nvPr/>
      </p:nvGrpSpPr>
      <p:grpSpPr>
        <a:xfrm>
          <a:off x="0" y="0"/>
          <a:ext cx="0" cy="0"/>
          <a:chOff x="0" y="0"/>
          <a:chExt cx="0" cy="0"/>
        </a:xfrm>
      </p:grpSpPr>
      <p:sp>
        <p:nvSpPr>
          <p:cNvPr id="26" name="圆角矩形 25">
            <a:extLst>
              <a:ext uri="{FF2B5EF4-FFF2-40B4-BE49-F238E27FC236}">
                <a16:creationId xmlns:a16="http://schemas.microsoft.com/office/drawing/2014/main" id="{F0994EDA-6847-B41E-7A79-95B201866B16}"/>
              </a:ext>
            </a:extLst>
          </p:cNvPr>
          <p:cNvSpPr/>
          <p:nvPr/>
        </p:nvSpPr>
        <p:spPr>
          <a:xfrm>
            <a:off x="9240600" y="4055363"/>
            <a:ext cx="1782742" cy="910195"/>
          </a:xfrm>
          <a:prstGeom prst="roundRect">
            <a:avLst/>
          </a:prstGeom>
          <a:solidFill>
            <a:schemeClr val="tx2">
              <a:lumMod val="40000"/>
              <a:lumOff val="60000"/>
              <a:alpha val="4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245A0635-F090-6294-8913-30FA59158130}"/>
              </a:ext>
            </a:extLst>
          </p:cNvPr>
          <p:cNvSpPr>
            <a:spLocks noGrp="1"/>
          </p:cNvSpPr>
          <p:nvPr>
            <p:ph type="title"/>
          </p:nvPr>
        </p:nvSpPr>
        <p:spPr/>
        <p:txBody>
          <a:bodyPr/>
          <a:lstStyle/>
          <a:p>
            <a:r>
              <a:rPr kumimoji="1" lang="en-US" altLang="zh-CN" dirty="0"/>
              <a:t>Diffusion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E9EF2AC-B71E-FD73-8487-CB2C679106E6}"/>
                  </a:ext>
                </a:extLst>
              </p:cNvPr>
              <p:cNvSpPr txBox="1"/>
              <p:nvPr/>
            </p:nvSpPr>
            <p:spPr>
              <a:xfrm>
                <a:off x="683332" y="1016792"/>
                <a:ext cx="4492768" cy="1112933"/>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m:rPr>
                          <m:aln/>
                        </m:rP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 </m:t>
                          </m:r>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6E9EF2AC-B71E-FD73-8487-CB2C679106E6}"/>
                  </a:ext>
                </a:extLst>
              </p:cNvPr>
              <p:cNvSpPr txBox="1">
                <a:spLocks noRot="1" noChangeAspect="1" noMove="1" noResize="1" noEditPoints="1" noAdjustHandles="1" noChangeArrowheads="1" noChangeShapeType="1" noTextEdit="1"/>
              </p:cNvSpPr>
              <p:nvPr/>
            </p:nvSpPr>
            <p:spPr>
              <a:xfrm>
                <a:off x="683332" y="1016792"/>
                <a:ext cx="4492768" cy="1112933"/>
              </a:xfrm>
              <a:prstGeom prst="rect">
                <a:avLst/>
              </a:prstGeom>
              <a:blipFill>
                <a:blip r:embed="rId2"/>
                <a:stretch>
                  <a:fillRect t="-87500" b="-1556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0F7538-6B01-DC98-7B3C-F2A2817AA604}"/>
                  </a:ext>
                </a:extLst>
              </p:cNvPr>
              <p:cNvSpPr txBox="1"/>
              <p:nvPr/>
            </p:nvSpPr>
            <p:spPr>
              <a:xfrm>
                <a:off x="683332" y="2096615"/>
                <a:ext cx="8265596" cy="8878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Cambria Math" panose="02040503050406030204" pitchFamily="18" charset="0"/>
                        </a:rPr>
                        <m:t>𝜊</m:t>
                      </m:r>
                      <m:d>
                        <m:dPr>
                          <m:ctrlPr>
                            <a:rPr kumimoji="1" lang="en-US" altLang="zh-CN" sz="2000" b="0" i="1" smtClean="0">
                              <a:solidFill>
                                <a:schemeClr val="bg1"/>
                              </a:solidFill>
                              <a:latin typeface="Cambria Math" panose="02040503050406030204" pitchFamily="18" charset="0"/>
                              <a:ea typeface="Cambria Math" panose="02040503050406030204" pitchFamily="18" charset="0"/>
                            </a:rPr>
                          </m:ctrlPr>
                        </m:dPr>
                        <m:e>
                          <m:r>
                            <a:rPr kumimoji="1" lang="en-US" altLang="zh-CN" sz="2000" b="0" i="1" smtClean="0">
                              <a:solidFill>
                                <a:schemeClr val="bg1"/>
                              </a:solidFill>
                              <a:latin typeface="Cambria Math" panose="02040503050406030204" pitchFamily="18" charset="0"/>
                              <a:ea typeface="Cambria Math" panose="02040503050406030204" pitchFamily="18" charset="0"/>
                            </a:rPr>
                            <m:t>𝑡</m:t>
                          </m:r>
                        </m:e>
                      </m:d>
                      <m:r>
                        <a:rPr kumimoji="1" lang="en-US" altLang="zh-CN" sz="2000" b="0" i="1" smtClean="0">
                          <a:solidFill>
                            <a:schemeClr val="bg1"/>
                          </a:solidFill>
                          <a:latin typeface="Cambria Math" panose="02040503050406030204" pitchFamily="18" charset="0"/>
                          <a:ea typeface="Cambria Math" panose="02040503050406030204" pitchFamily="18" charset="0"/>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Cambria Math" panose="02040503050406030204" pitchFamily="18" charset="0"/>
                                </a:rPr>
                                <m:t>𝜊</m:t>
                              </m:r>
                              <m:d>
                                <m:dPr>
                                  <m:ctrlPr>
                                    <a:rPr kumimoji="1" lang="en-US" altLang="zh-CN" sz="2000" b="0" i="1" smtClean="0">
                                      <a:solidFill>
                                        <a:schemeClr val="bg1"/>
                                      </a:solidFill>
                                      <a:latin typeface="Cambria Math" panose="02040503050406030204" pitchFamily="18" charset="0"/>
                                      <a:ea typeface="Cambria Math" panose="02040503050406030204" pitchFamily="18" charset="0"/>
                                    </a:rPr>
                                  </m:ctrlPr>
                                </m:dPr>
                                <m:e>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𝑥</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F70F7538-6B01-DC98-7B3C-F2A2817AA604}"/>
                  </a:ext>
                </a:extLst>
              </p:cNvPr>
              <p:cNvSpPr txBox="1">
                <a:spLocks noRot="1" noChangeAspect="1" noMove="1" noResize="1" noEditPoints="1" noAdjustHandles="1" noChangeArrowheads="1" noChangeShapeType="1" noTextEdit="1"/>
              </p:cNvSpPr>
              <p:nvPr/>
            </p:nvSpPr>
            <p:spPr>
              <a:xfrm>
                <a:off x="683332" y="2096615"/>
                <a:ext cx="8265596" cy="887807"/>
              </a:xfrm>
              <a:prstGeom prst="rect">
                <a:avLst/>
              </a:prstGeom>
              <a:blipFill>
                <a:blip r:embed="rId3"/>
                <a:stretch>
                  <a:fillRect t="-130986" b="-194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265770D-4CDC-946E-190D-779C97DF38CE}"/>
                  </a:ext>
                </a:extLst>
              </p:cNvPr>
              <p:cNvSpPr txBox="1"/>
              <p:nvPr/>
            </p:nvSpPr>
            <p:spPr>
              <a:xfrm>
                <a:off x="4168877" y="5686876"/>
                <a:ext cx="2278636"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9265770D-4CDC-946E-190D-779C97DF38CE}"/>
                  </a:ext>
                </a:extLst>
              </p:cNvPr>
              <p:cNvSpPr txBox="1">
                <a:spLocks noRot="1" noChangeAspect="1" noMove="1" noResize="1" noEditPoints="1" noAdjustHandles="1" noChangeArrowheads="1" noChangeShapeType="1" noTextEdit="1"/>
              </p:cNvSpPr>
              <p:nvPr/>
            </p:nvSpPr>
            <p:spPr>
              <a:xfrm>
                <a:off x="4168877" y="5686876"/>
                <a:ext cx="2278636" cy="772712"/>
              </a:xfrm>
              <a:prstGeom prst="rect">
                <a:avLst/>
              </a:prstGeom>
              <a:blipFill>
                <a:blip r:embed="rId4"/>
                <a:stretch>
                  <a:fillRect l="-42222" t="-156452" b="-2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E726C0D-F00D-64C0-900C-AF83CCEE1D56}"/>
                  </a:ext>
                </a:extLst>
              </p:cNvPr>
              <p:cNvSpPr txBox="1"/>
              <p:nvPr/>
            </p:nvSpPr>
            <p:spPr>
              <a:xfrm>
                <a:off x="6632603" y="5686876"/>
                <a:ext cx="2422907"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9E726C0D-F00D-64C0-900C-AF83CCEE1D56}"/>
                  </a:ext>
                </a:extLst>
              </p:cNvPr>
              <p:cNvSpPr txBox="1">
                <a:spLocks noRot="1" noChangeAspect="1" noMove="1" noResize="1" noEditPoints="1" noAdjustHandles="1" noChangeArrowheads="1" noChangeShapeType="1" noTextEdit="1"/>
              </p:cNvSpPr>
              <p:nvPr/>
            </p:nvSpPr>
            <p:spPr>
              <a:xfrm>
                <a:off x="6632603" y="5686876"/>
                <a:ext cx="2422907" cy="772712"/>
              </a:xfrm>
              <a:prstGeom prst="rect">
                <a:avLst/>
              </a:prstGeom>
              <a:blipFill>
                <a:blip r:embed="rId5"/>
                <a:stretch>
                  <a:fillRect l="-39791" t="-156452" b="-2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93A7E9A-1513-7782-0CC3-9DE9E388F27A}"/>
                  </a:ext>
                </a:extLst>
              </p:cNvPr>
              <p:cNvSpPr txBox="1"/>
              <p:nvPr/>
            </p:nvSpPr>
            <p:spPr>
              <a:xfrm>
                <a:off x="9240600" y="5686876"/>
                <a:ext cx="2597827"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𝜏</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𝐷</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393A7E9A-1513-7782-0CC3-9DE9E388F27A}"/>
                  </a:ext>
                </a:extLst>
              </p:cNvPr>
              <p:cNvSpPr txBox="1">
                <a:spLocks noRot="1" noChangeAspect="1" noMove="1" noResize="1" noEditPoints="1" noAdjustHandles="1" noChangeArrowheads="1" noChangeShapeType="1" noTextEdit="1"/>
              </p:cNvSpPr>
              <p:nvPr/>
            </p:nvSpPr>
            <p:spPr>
              <a:xfrm>
                <a:off x="9240600" y="5686876"/>
                <a:ext cx="2597827" cy="772712"/>
              </a:xfrm>
              <a:prstGeom prst="rect">
                <a:avLst/>
              </a:prstGeom>
              <a:blipFill>
                <a:blip r:embed="rId6"/>
                <a:stretch>
                  <a:fillRect l="-36408" t="-156452" b="-232258"/>
                </a:stretch>
              </a:blipFill>
            </p:spPr>
            <p:txBody>
              <a:bodyPr/>
              <a:lstStyle/>
              <a:p>
                <a:r>
                  <a:rPr lang="zh-CN" altLang="en-US">
                    <a:noFill/>
                  </a:rPr>
                  <a:t> </a:t>
                </a:r>
              </a:p>
            </p:txBody>
          </p:sp>
        </mc:Fallback>
      </mc:AlternateContent>
      <p:sp>
        <p:nvSpPr>
          <p:cNvPr id="14" name="圆角矩形 13">
            <a:extLst>
              <a:ext uri="{FF2B5EF4-FFF2-40B4-BE49-F238E27FC236}">
                <a16:creationId xmlns:a16="http://schemas.microsoft.com/office/drawing/2014/main" id="{9F492F69-7E4C-E54B-763A-4C771F7ABB16}"/>
              </a:ext>
            </a:extLst>
          </p:cNvPr>
          <p:cNvSpPr/>
          <p:nvPr/>
        </p:nvSpPr>
        <p:spPr>
          <a:xfrm>
            <a:off x="3952567" y="5437239"/>
            <a:ext cx="8042787" cy="130769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5A22EDA-C3D2-C8DC-D9D6-112FDB7FFE01}"/>
                  </a:ext>
                </a:extLst>
              </p:cNvPr>
              <p:cNvSpPr txBox="1"/>
              <p:nvPr/>
            </p:nvSpPr>
            <p:spPr>
              <a:xfrm>
                <a:off x="683332" y="2951312"/>
                <a:ext cx="9946184" cy="778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𝑓</m:t>
                      </m:r>
                      <m:d>
                        <m:dPr>
                          <m:ctrlPr>
                            <a:rPr kumimoji="1" lang="en-US" altLang="zh-CN" sz="2000" b="0" i="1" smtClean="0">
                              <a:solidFill>
                                <a:schemeClr val="bg1"/>
                              </a:solidFill>
                              <a:latin typeface="Cambria Math" panose="02040503050406030204" pitchFamily="18" charset="0"/>
                              <a:ea typeface="Cambria Math" panose="02040503050406030204" pitchFamily="18" charset="0"/>
                            </a:rPr>
                          </m:ctrlPr>
                        </m:dPr>
                        <m:e>
                          <m:r>
                            <a:rPr kumimoji="1" lang="en-US" altLang="zh-CN" sz="2000" b="0" i="1" smtClean="0">
                              <a:solidFill>
                                <a:schemeClr val="bg1"/>
                              </a:solidFill>
                              <a:latin typeface="Cambria Math" panose="02040503050406030204" pitchFamily="18" charset="0"/>
                              <a:ea typeface="Cambria Math" panose="02040503050406030204" pitchFamily="18" charset="0"/>
                            </a:rPr>
                            <m:t>𝑥</m:t>
                          </m:r>
                          <m: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𝑡</m:t>
                          </m:r>
                        </m:e>
                      </m:d>
                      <m:nary>
                        <m:naryPr>
                          <m:ctrlPr>
                            <a:rPr kumimoji="1" lang="en-US" altLang="zh-CN" sz="2000" b="0" i="1" smtClean="0">
                              <a:solidFill>
                                <a:schemeClr val="bg1"/>
                              </a:solidFill>
                              <a:latin typeface="Cambria Math" panose="02040503050406030204" pitchFamily="18" charset="0"/>
                              <a:ea typeface="Cambria Math" panose="02040503050406030204" pitchFamily="18" charset="0"/>
                            </a:rPr>
                          </m:ctrlPr>
                        </m:naryPr>
                        <m:sub>
                          <m:r>
                            <m:rPr>
                              <m:brk m:alnAt="23"/>
                            </m:rP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m:t>
                          </m:r>
                        </m:sub>
                        <m:sup>
                          <m:r>
                            <a:rPr kumimoji="1" lang="en-US" altLang="zh-CN" sz="2000" b="0" i="1" smtClean="0">
                              <a:solidFill>
                                <a:schemeClr val="bg1"/>
                              </a:solidFill>
                              <a:latin typeface="Cambria Math" panose="02040503050406030204" pitchFamily="18" charset="0"/>
                              <a:ea typeface="Cambria Math" panose="02040503050406030204" pitchFamily="18" charset="0"/>
                            </a:rPr>
                            <m:t>+∞</m:t>
                          </m:r>
                        </m:sup>
                        <m:e>
                          <m:r>
                            <a:rPr kumimoji="1" lang="en-US" altLang="zh-CN" sz="2000" b="0" i="1" smtClean="0">
                              <a:solidFill>
                                <a:schemeClr val="bg1"/>
                              </a:solidFill>
                              <a:latin typeface="Cambria Math" panose="02040503050406030204" pitchFamily="18" charset="0"/>
                              <a:ea typeface="Cambria Math" panose="02040503050406030204" pitchFamily="18" charset="0"/>
                            </a:rPr>
                            <m:t>𝜌</m:t>
                          </m:r>
                          <m:d>
                            <m:dPr>
                              <m:ctrlPr>
                                <a:rPr kumimoji="1" lang="en-US" altLang="zh-CN" sz="2000" b="0" i="1" smtClean="0">
                                  <a:solidFill>
                                    <a:schemeClr val="bg1"/>
                                  </a:solidFill>
                                  <a:latin typeface="Cambria Math" panose="02040503050406030204" pitchFamily="18" charset="0"/>
                                  <a:ea typeface="Cambria Math" panose="02040503050406030204" pitchFamily="18" charset="0"/>
                                </a:rPr>
                              </m:ctrlPr>
                            </m:dPr>
                            <m:e>
                              <m:r>
                                <a:rPr kumimoji="1" lang="en-US" altLang="zh-CN" sz="2000" b="0" i="1" smtClean="0">
                                  <a:solidFill>
                                    <a:schemeClr val="bg1"/>
                                  </a:solidFill>
                                  <a:latin typeface="Cambria Math" panose="02040503050406030204" pitchFamily="18" charset="0"/>
                                  <a:ea typeface="Cambria Math" panose="02040503050406030204" pitchFamily="18" charset="0"/>
                                </a:rPr>
                                <m:t>𝜏</m:t>
                              </m:r>
                              <m: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𝑦</m:t>
                              </m:r>
                            </m:e>
                          </m:d>
                          <m:r>
                            <a:rPr kumimoji="1" lang="en-US" altLang="zh-CN" sz="2000" b="0" i="1" smtClean="0">
                              <a:solidFill>
                                <a:schemeClr val="bg1"/>
                              </a:solidFill>
                              <a:latin typeface="Cambria Math" panose="02040503050406030204" pitchFamily="18" charset="0"/>
                              <a:ea typeface="Cambria Math" panose="02040503050406030204" pitchFamily="18" charset="0"/>
                            </a:rPr>
                            <m:t>𝑑𝑦</m:t>
                          </m:r>
                        </m:e>
                      </m:nary>
                      <m:r>
                        <a:rPr kumimoji="1" lang="en-US" altLang="zh-CN" sz="2000" b="0" i="1" smtClean="0">
                          <a:solidFill>
                            <a:schemeClr val="bg1"/>
                          </a:solidFill>
                          <a:latin typeface="Cambria Math" panose="02040503050406030204" pitchFamily="18" charset="0"/>
                          <a:ea typeface="Cambria Math" panose="02040503050406030204" pitchFamily="18" charset="0"/>
                        </a:rPr>
                        <m:t>−</m:t>
                      </m:r>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𝑓</m:t>
                          </m:r>
                        </m:num>
                        <m:den>
                          <m: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𝑥</m:t>
                          </m:r>
                        </m:den>
                      </m:f>
                      <m:nary>
                        <m:naryPr>
                          <m:ctrlPr>
                            <a:rPr kumimoji="1" lang="en-US" altLang="zh-CN" sz="2000" b="0" i="1" smtClean="0">
                              <a:solidFill>
                                <a:schemeClr val="bg1"/>
                              </a:solidFill>
                              <a:latin typeface="Cambria Math" panose="02040503050406030204" pitchFamily="18" charset="0"/>
                              <a:ea typeface="Cambria Math" panose="02040503050406030204" pitchFamily="18" charset="0"/>
                            </a:rPr>
                          </m:ctrlPr>
                        </m:naryPr>
                        <m:sub>
                          <m:r>
                            <m:rPr>
                              <m:brk m:alnAt="23"/>
                            </m:rP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m:t>
                          </m:r>
                        </m:sub>
                        <m:sup>
                          <m:r>
                            <a:rPr kumimoji="1" lang="en-US" altLang="zh-CN" sz="2000" b="0" i="1" smtClean="0">
                              <a:solidFill>
                                <a:schemeClr val="bg1"/>
                              </a:solidFill>
                              <a:latin typeface="Cambria Math" panose="02040503050406030204" pitchFamily="18" charset="0"/>
                              <a:ea typeface="Cambria Math" panose="02040503050406030204" pitchFamily="18" charset="0"/>
                            </a:rPr>
                            <m:t>+∞</m:t>
                          </m:r>
                        </m:sup>
                        <m:e>
                          <m:r>
                            <a:rPr kumimoji="1" lang="en-US" altLang="zh-CN" sz="2000" b="0" i="1" smtClean="0">
                              <a:solidFill>
                                <a:schemeClr val="bg1"/>
                              </a:solidFill>
                              <a:latin typeface="Cambria Math" panose="02040503050406030204" pitchFamily="18" charset="0"/>
                              <a:ea typeface="Cambria Math" panose="02040503050406030204" pitchFamily="18" charset="0"/>
                            </a:rPr>
                            <m:t>𝑦</m:t>
                          </m:r>
                          <m:r>
                            <a:rPr kumimoji="1" lang="en-US" altLang="zh-CN" sz="2000" b="0" i="1" smtClean="0">
                              <a:solidFill>
                                <a:schemeClr val="bg1"/>
                              </a:solidFill>
                              <a:latin typeface="Cambria Math" panose="02040503050406030204" pitchFamily="18" charset="0"/>
                              <a:ea typeface="Cambria Math" panose="02040503050406030204" pitchFamily="18" charset="0"/>
                            </a:rPr>
                            <m:t>𝜌</m:t>
                          </m:r>
                          <m:d>
                            <m:dPr>
                              <m:ctrlPr>
                                <a:rPr kumimoji="1" lang="en-US" altLang="zh-CN" sz="2000" b="0" i="1" smtClean="0">
                                  <a:solidFill>
                                    <a:schemeClr val="bg1"/>
                                  </a:solidFill>
                                  <a:latin typeface="Cambria Math" panose="02040503050406030204" pitchFamily="18" charset="0"/>
                                  <a:ea typeface="Cambria Math" panose="02040503050406030204" pitchFamily="18" charset="0"/>
                                </a:rPr>
                              </m:ctrlPr>
                            </m:dPr>
                            <m:e>
                              <m:r>
                                <a:rPr kumimoji="1" lang="en-US" altLang="zh-CN" sz="2000" b="0" i="1" smtClean="0">
                                  <a:solidFill>
                                    <a:schemeClr val="bg1"/>
                                  </a:solidFill>
                                  <a:latin typeface="Cambria Math" panose="02040503050406030204" pitchFamily="18" charset="0"/>
                                  <a:ea typeface="Cambria Math" panose="02040503050406030204" pitchFamily="18" charset="0"/>
                                </a:rPr>
                                <m:t>𝜏</m:t>
                              </m:r>
                              <m: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𝑦</m:t>
                              </m:r>
                            </m:e>
                          </m:d>
                          <m:r>
                            <a:rPr kumimoji="1" lang="en-US" altLang="zh-CN" sz="2000" b="0" i="1" smtClean="0">
                              <a:solidFill>
                                <a:schemeClr val="bg1"/>
                              </a:solidFill>
                              <a:latin typeface="Cambria Math" panose="02040503050406030204" pitchFamily="18" charset="0"/>
                              <a:ea typeface="Cambria Math" panose="02040503050406030204" pitchFamily="18" charset="0"/>
                            </a:rPr>
                            <m:t>𝑑𝑦</m:t>
                          </m:r>
                        </m:e>
                      </m:nary>
                      <m:r>
                        <a:rPr kumimoji="1" lang="en-US" altLang="zh-CN" sz="2000" b="0" i="1" smtClean="0">
                          <a:solidFill>
                            <a:schemeClr val="bg1"/>
                          </a:solidFill>
                          <a:latin typeface="Cambria Math" panose="02040503050406030204" pitchFamily="18" charset="0"/>
                          <a:ea typeface="Cambria Math" panose="02040503050406030204" pitchFamily="18" charset="0"/>
                        </a:rPr>
                        <m:t>+</m:t>
                      </m:r>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r>
                            <a:rPr kumimoji="1" lang="en-US" altLang="zh-CN" sz="2000" b="0" i="1" smtClean="0">
                              <a:solidFill>
                                <a:schemeClr val="bg1"/>
                              </a:solidFill>
                              <a:latin typeface="Cambria Math" panose="02040503050406030204" pitchFamily="18" charset="0"/>
                              <a:ea typeface="Cambria Math" panose="02040503050406030204" pitchFamily="18" charset="0"/>
                            </a:rPr>
                            <m:t>1</m:t>
                          </m:r>
                        </m:num>
                        <m:den>
                          <m:r>
                            <a:rPr kumimoji="1" lang="en-US" altLang="zh-CN" sz="2000" b="0" i="1" smtClean="0">
                              <a:solidFill>
                                <a:schemeClr val="bg1"/>
                              </a:solidFill>
                              <a:latin typeface="Cambria Math" panose="02040503050406030204" pitchFamily="18" charset="0"/>
                              <a:ea typeface="Cambria Math" panose="02040503050406030204" pitchFamily="18" charset="0"/>
                            </a:rPr>
                            <m:t>2</m:t>
                          </m:r>
                        </m:den>
                      </m:f>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r>
                            <a:rPr kumimoji="1" lang="en-US" altLang="zh-CN" sz="2000" b="0" i="1" smtClean="0">
                              <a:solidFill>
                                <a:schemeClr val="bg1"/>
                              </a:solidFill>
                              <a:latin typeface="Cambria Math" panose="02040503050406030204" pitchFamily="18" charset="0"/>
                              <a:ea typeface="Cambria Math" panose="02040503050406030204" pitchFamily="18" charset="0"/>
                            </a:rPr>
                            <m:t>𝑓</m:t>
                          </m:r>
                        </m:num>
                        <m:den>
                          <m:r>
                            <a:rPr kumimoji="1" lang="en-US" altLang="zh-CN" sz="2000" b="0" i="1" smtClean="0">
                              <a:solidFill>
                                <a:schemeClr val="bg1"/>
                              </a:solidFill>
                              <a:latin typeface="Cambria Math" panose="02040503050406030204" pitchFamily="18" charset="0"/>
                              <a:ea typeface="Cambria Math" panose="02040503050406030204" pitchFamily="18" charset="0"/>
                            </a:rPr>
                            <m:t>𝜕</m:t>
                          </m:r>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𝑥</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den>
                      </m:f>
                      <m:nary>
                        <m:naryPr>
                          <m:ctrlPr>
                            <a:rPr kumimoji="1" lang="en-US" altLang="zh-CN" sz="2000" b="0" i="1" smtClean="0">
                              <a:solidFill>
                                <a:schemeClr val="bg1"/>
                              </a:solidFill>
                              <a:latin typeface="Cambria Math" panose="02040503050406030204" pitchFamily="18" charset="0"/>
                              <a:ea typeface="Cambria Math" panose="02040503050406030204" pitchFamily="18" charset="0"/>
                            </a:rPr>
                          </m:ctrlPr>
                        </m:naryPr>
                        <m:sub>
                          <m:r>
                            <m:rPr>
                              <m:brk m:alnAt="23"/>
                            </m:rP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m:t>
                          </m:r>
                        </m:sub>
                        <m:sup>
                          <m:r>
                            <a:rPr kumimoji="1" lang="en-US" altLang="zh-CN" sz="2000" b="0" i="1" smtClean="0">
                              <a:solidFill>
                                <a:schemeClr val="bg1"/>
                              </a:solidFill>
                              <a:latin typeface="Cambria Math" panose="02040503050406030204" pitchFamily="18" charset="0"/>
                              <a:ea typeface="Cambria Math" panose="02040503050406030204" pitchFamily="18" charset="0"/>
                            </a:rPr>
                            <m:t>+∞</m:t>
                          </m:r>
                        </m:sup>
                        <m:e>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𝑦</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r>
                            <a:rPr kumimoji="1" lang="en-US" altLang="zh-CN" sz="2000" b="0" i="1" smtClean="0">
                              <a:solidFill>
                                <a:schemeClr val="bg1"/>
                              </a:solidFill>
                              <a:latin typeface="Cambria Math" panose="02040503050406030204" pitchFamily="18" charset="0"/>
                              <a:ea typeface="Cambria Math" panose="02040503050406030204" pitchFamily="18" charset="0"/>
                            </a:rPr>
                            <m:t>𝜌</m:t>
                          </m:r>
                          <m:d>
                            <m:dPr>
                              <m:ctrlPr>
                                <a:rPr kumimoji="1" lang="en-US" altLang="zh-CN" sz="2000" b="0" i="1" smtClean="0">
                                  <a:solidFill>
                                    <a:schemeClr val="bg1"/>
                                  </a:solidFill>
                                  <a:latin typeface="Cambria Math" panose="02040503050406030204" pitchFamily="18" charset="0"/>
                                  <a:ea typeface="Cambria Math" panose="02040503050406030204" pitchFamily="18" charset="0"/>
                                </a:rPr>
                              </m:ctrlPr>
                            </m:dPr>
                            <m:e>
                              <m:r>
                                <a:rPr kumimoji="1" lang="en-US" altLang="zh-CN" sz="2000" b="0" i="1" smtClean="0">
                                  <a:solidFill>
                                    <a:schemeClr val="bg1"/>
                                  </a:solidFill>
                                  <a:latin typeface="Cambria Math" panose="02040503050406030204" pitchFamily="18" charset="0"/>
                                  <a:ea typeface="Cambria Math" panose="02040503050406030204" pitchFamily="18" charset="0"/>
                                </a:rPr>
                                <m:t>𝜏</m:t>
                              </m:r>
                              <m: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𝑦</m:t>
                              </m:r>
                            </m:e>
                          </m:d>
                          <m:r>
                            <a:rPr kumimoji="1" lang="en-US" altLang="zh-CN" sz="2000" b="0" i="1" smtClean="0">
                              <a:solidFill>
                                <a:schemeClr val="bg1"/>
                              </a:solidFill>
                              <a:latin typeface="Cambria Math" panose="02040503050406030204" pitchFamily="18" charset="0"/>
                              <a:ea typeface="Cambria Math" panose="02040503050406030204" pitchFamily="18" charset="0"/>
                            </a:rPr>
                            <m:t>𝑑𝑦</m:t>
                          </m:r>
                        </m:e>
                      </m:nary>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55A22EDA-C3D2-C8DC-D9D6-112FDB7FFE01}"/>
                  </a:ext>
                </a:extLst>
              </p:cNvPr>
              <p:cNvSpPr txBox="1">
                <a:spLocks noRot="1" noChangeAspect="1" noMove="1" noResize="1" noEditPoints="1" noAdjustHandles="1" noChangeArrowheads="1" noChangeShapeType="1" noTextEdit="1"/>
              </p:cNvSpPr>
              <p:nvPr/>
            </p:nvSpPr>
            <p:spPr>
              <a:xfrm>
                <a:off x="683332" y="2951312"/>
                <a:ext cx="9946184" cy="778931"/>
              </a:xfrm>
              <a:prstGeom prst="rect">
                <a:avLst/>
              </a:prstGeom>
              <a:blipFill>
                <a:blip r:embed="rId7"/>
                <a:stretch>
                  <a:fillRect t="-154839" b="-233871"/>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93971AED-09B8-84A5-69CB-CE8E7159C5DC}"/>
              </a:ext>
            </a:extLst>
          </p:cNvPr>
          <p:cNvSpPr/>
          <p:nvPr/>
        </p:nvSpPr>
        <p:spPr>
          <a:xfrm>
            <a:off x="3755923" y="2951312"/>
            <a:ext cx="1552272" cy="77893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823C7A44-1F6D-257E-78B5-5206BEAEE287}"/>
              </a:ext>
            </a:extLst>
          </p:cNvPr>
          <p:cNvSpPr/>
          <p:nvPr/>
        </p:nvSpPr>
        <p:spPr>
          <a:xfrm>
            <a:off x="5953431" y="2951312"/>
            <a:ext cx="1705897" cy="77893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1D9AD2C2-925E-6969-9F29-A2CC651B8C1B}"/>
              </a:ext>
            </a:extLst>
          </p:cNvPr>
          <p:cNvSpPr/>
          <p:nvPr/>
        </p:nvSpPr>
        <p:spPr>
          <a:xfrm>
            <a:off x="8534399" y="2951312"/>
            <a:ext cx="2043895" cy="77893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CDCDB14E-F5F1-4537-8F79-6D174F21C73A}"/>
              </a:ext>
            </a:extLst>
          </p:cNvPr>
          <p:cNvSpPr txBox="1"/>
          <p:nvPr/>
        </p:nvSpPr>
        <p:spPr>
          <a:xfrm>
            <a:off x="4972847" y="3779825"/>
            <a:ext cx="335348"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1</a:t>
            </a:r>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D56CF102-31E0-13F1-F439-89CF08B81171}"/>
              </a:ext>
            </a:extLst>
          </p:cNvPr>
          <p:cNvSpPr txBox="1"/>
          <p:nvPr/>
        </p:nvSpPr>
        <p:spPr>
          <a:xfrm>
            <a:off x="7323980" y="3779825"/>
            <a:ext cx="335348" cy="400110"/>
          </a:xfrm>
          <a:prstGeom prst="rect">
            <a:avLst/>
          </a:prstGeom>
          <a:noFill/>
        </p:spPr>
        <p:txBody>
          <a:bodyPr wrap="squar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0</a:t>
            </a:r>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A9A1E53-DF83-EE8B-DCBB-8559CA216750}"/>
                  </a:ext>
                </a:extLst>
              </p:cNvPr>
              <p:cNvSpPr txBox="1"/>
              <p:nvPr/>
            </p:nvSpPr>
            <p:spPr>
              <a:xfrm>
                <a:off x="10318748" y="3779825"/>
                <a:ext cx="335348" cy="40120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𝐷</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EA9A1E53-DF83-EE8B-DCBB-8559CA216750}"/>
                  </a:ext>
                </a:extLst>
              </p:cNvPr>
              <p:cNvSpPr txBox="1">
                <a:spLocks noRot="1" noChangeAspect="1" noMove="1" noResize="1" noEditPoints="1" noAdjustHandles="1" noChangeArrowheads="1" noChangeShapeType="1" noTextEdit="1"/>
              </p:cNvSpPr>
              <p:nvPr/>
            </p:nvSpPr>
            <p:spPr>
              <a:xfrm>
                <a:off x="10318748" y="3779825"/>
                <a:ext cx="335348" cy="401200"/>
              </a:xfrm>
              <a:prstGeom prst="rect">
                <a:avLst/>
              </a:prstGeom>
              <a:blipFill>
                <a:blip r:embed="rId8"/>
                <a:stretch>
                  <a:fillRect r="-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7588CF2E-3AD7-E024-918D-1637A7B8BE76}"/>
                  </a:ext>
                </a:extLst>
              </p:cNvPr>
              <p:cNvSpPr txBox="1"/>
              <p:nvPr/>
            </p:nvSpPr>
            <p:spPr>
              <a:xfrm>
                <a:off x="707912" y="4162364"/>
                <a:ext cx="4226285" cy="7099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𝑓</m:t>
                      </m:r>
                      <m:d>
                        <m:dPr>
                          <m:ctrlPr>
                            <a:rPr kumimoji="1" lang="en-US" altLang="zh-CN" sz="2000" b="0" i="1" smtClean="0">
                              <a:solidFill>
                                <a:schemeClr val="bg1"/>
                              </a:solidFill>
                              <a:latin typeface="Cambria Math" panose="02040503050406030204" pitchFamily="18" charset="0"/>
                              <a:ea typeface="Cambria Math" panose="02040503050406030204" pitchFamily="18" charset="0"/>
                            </a:rPr>
                          </m:ctrlPr>
                        </m:dPr>
                        <m:e>
                          <m:r>
                            <a:rPr kumimoji="1" lang="en-US" altLang="zh-CN" sz="2000" b="0" i="1" smtClean="0">
                              <a:solidFill>
                                <a:schemeClr val="bg1"/>
                              </a:solidFill>
                              <a:latin typeface="Cambria Math" panose="02040503050406030204" pitchFamily="18" charset="0"/>
                              <a:ea typeface="Cambria Math" panose="02040503050406030204" pitchFamily="18" charset="0"/>
                            </a:rPr>
                            <m:t>𝑥</m:t>
                          </m:r>
                          <m:r>
                            <a:rPr kumimoji="1" lang="en-US" altLang="zh-CN" sz="2000" b="0" i="1" smtClean="0">
                              <a:solidFill>
                                <a:schemeClr val="bg1"/>
                              </a:solidFill>
                              <a:latin typeface="Cambria Math" panose="02040503050406030204" pitchFamily="18" charset="0"/>
                              <a:ea typeface="Cambria Math" panose="02040503050406030204" pitchFamily="18" charset="0"/>
                            </a:rPr>
                            <m:t>,</m:t>
                          </m:r>
                          <m:r>
                            <a:rPr kumimoji="1" lang="en-US" altLang="zh-CN" sz="2000" b="0" i="1" smtClean="0">
                              <a:solidFill>
                                <a:schemeClr val="bg1"/>
                              </a:solidFill>
                              <a:latin typeface="Cambria Math" panose="02040503050406030204" pitchFamily="18" charset="0"/>
                              <a:ea typeface="Cambria Math" panose="02040503050406030204" pitchFamily="18" charset="0"/>
                            </a:rPr>
                            <m:t>𝑡</m:t>
                          </m:r>
                        </m:e>
                      </m:d>
                      <m:r>
                        <a:rPr kumimoji="1" lang="en-US" altLang="zh-CN" sz="2000" b="0" i="1" smtClean="0">
                          <a:solidFill>
                            <a:schemeClr val="bg1"/>
                          </a:solidFill>
                          <a:latin typeface="Cambria Math" panose="02040503050406030204" pitchFamily="18" charset="0"/>
                          <a:ea typeface="Cambria Math" panose="02040503050406030204" pitchFamily="18" charset="0"/>
                        </a:rPr>
                        <m:t>+</m:t>
                      </m:r>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r>
                            <a:rPr kumimoji="1" lang="en-US" altLang="zh-CN" sz="2000" b="0" i="1" smtClean="0">
                              <a:solidFill>
                                <a:schemeClr val="bg1"/>
                              </a:solidFill>
                              <a:latin typeface="Cambria Math" panose="02040503050406030204" pitchFamily="18" charset="0"/>
                              <a:ea typeface="Cambria Math" panose="02040503050406030204" pitchFamily="18" charset="0"/>
                            </a:rPr>
                            <m:t>1</m:t>
                          </m:r>
                        </m:num>
                        <m:den>
                          <m:r>
                            <a:rPr kumimoji="1" lang="en-US" altLang="zh-CN" sz="2000" b="0" i="1" smtClean="0">
                              <a:solidFill>
                                <a:schemeClr val="bg1"/>
                              </a:solidFill>
                              <a:latin typeface="Cambria Math" panose="02040503050406030204" pitchFamily="18" charset="0"/>
                              <a:ea typeface="Cambria Math" panose="02040503050406030204" pitchFamily="18" charset="0"/>
                            </a:rPr>
                            <m:t>2</m:t>
                          </m:r>
                        </m:den>
                      </m:f>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r>
                            <a:rPr kumimoji="1" lang="en-US" altLang="zh-CN" sz="2000" b="0" i="1" smtClean="0">
                              <a:solidFill>
                                <a:schemeClr val="bg1"/>
                              </a:solidFill>
                              <a:latin typeface="Cambria Math" panose="02040503050406030204" pitchFamily="18" charset="0"/>
                              <a:ea typeface="Cambria Math" panose="02040503050406030204" pitchFamily="18" charset="0"/>
                            </a:rPr>
                            <m:t>𝑓</m:t>
                          </m:r>
                        </m:num>
                        <m:den>
                          <m:r>
                            <a:rPr kumimoji="1" lang="en-US" altLang="zh-CN" sz="2000" b="0" i="1" smtClean="0">
                              <a:solidFill>
                                <a:schemeClr val="bg1"/>
                              </a:solidFill>
                              <a:latin typeface="Cambria Math" panose="02040503050406030204" pitchFamily="18" charset="0"/>
                              <a:ea typeface="Cambria Math" panose="02040503050406030204" pitchFamily="18" charset="0"/>
                            </a:rPr>
                            <m:t>𝜕</m:t>
                          </m:r>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𝑥</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den>
                      </m:f>
                      <m:r>
                        <a:rPr kumimoji="1" lang="en-US" altLang="zh-CN" sz="2000" b="0" i="1" smtClean="0">
                          <a:solidFill>
                            <a:schemeClr val="bg1"/>
                          </a:solidFill>
                          <a:latin typeface="Cambria Math" panose="02040503050406030204" pitchFamily="18" charset="0"/>
                          <a:ea typeface="Cambria Math" panose="02040503050406030204" pitchFamily="18" charset="0"/>
                        </a:rPr>
                        <m:t>𝐷</m:t>
                      </m:r>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7588CF2E-3AD7-E024-918D-1637A7B8BE76}"/>
                  </a:ext>
                </a:extLst>
              </p:cNvPr>
              <p:cNvSpPr txBox="1">
                <a:spLocks noRot="1" noChangeAspect="1" noMove="1" noResize="1" noEditPoints="1" noAdjustHandles="1" noChangeArrowheads="1" noChangeShapeType="1" noTextEdit="1"/>
              </p:cNvSpPr>
              <p:nvPr/>
            </p:nvSpPr>
            <p:spPr>
              <a:xfrm>
                <a:off x="707912" y="4162364"/>
                <a:ext cx="4226285" cy="709938"/>
              </a:xfrm>
              <a:prstGeom prst="rect">
                <a:avLst/>
              </a:prstGeom>
              <a:blipFill>
                <a:blip r:embed="rId9"/>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3EB98EB-1E8C-079A-6B70-4D3D3D433DD1}"/>
                  </a:ext>
                </a:extLst>
              </p:cNvPr>
              <p:cNvSpPr txBox="1"/>
              <p:nvPr/>
            </p:nvSpPr>
            <p:spPr>
              <a:xfrm>
                <a:off x="4934197" y="4134899"/>
                <a:ext cx="2181495" cy="7099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𝜏</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Cambria Math" panose="02040503050406030204" pitchFamily="18" charset="0"/>
                        </a:rPr>
                        <m:t>=</m:t>
                      </m:r>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r>
                            <a:rPr kumimoji="1" lang="en-US" altLang="zh-CN" sz="2000" b="0" i="1" smtClean="0">
                              <a:solidFill>
                                <a:schemeClr val="bg1"/>
                              </a:solidFill>
                              <a:latin typeface="Cambria Math" panose="02040503050406030204" pitchFamily="18" charset="0"/>
                              <a:ea typeface="Cambria Math" panose="02040503050406030204" pitchFamily="18" charset="0"/>
                            </a:rPr>
                            <m:t>1</m:t>
                          </m:r>
                        </m:num>
                        <m:den>
                          <m:r>
                            <a:rPr kumimoji="1" lang="en-US" altLang="zh-CN" sz="2000" b="0" i="1" smtClean="0">
                              <a:solidFill>
                                <a:schemeClr val="bg1"/>
                              </a:solidFill>
                              <a:latin typeface="Cambria Math" panose="02040503050406030204" pitchFamily="18" charset="0"/>
                              <a:ea typeface="Cambria Math" panose="02040503050406030204" pitchFamily="18" charset="0"/>
                            </a:rPr>
                            <m:t>2</m:t>
                          </m:r>
                        </m:den>
                      </m:f>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r>
                            <a:rPr kumimoji="1" lang="en-US" altLang="zh-CN" sz="2000" b="0" i="1" smtClean="0">
                              <a:solidFill>
                                <a:schemeClr val="bg1"/>
                              </a:solidFill>
                              <a:latin typeface="Cambria Math" panose="02040503050406030204" pitchFamily="18" charset="0"/>
                              <a:ea typeface="Cambria Math" panose="02040503050406030204" pitchFamily="18" charset="0"/>
                            </a:rPr>
                            <m:t>𝑓</m:t>
                          </m:r>
                        </m:num>
                        <m:den>
                          <m:r>
                            <a:rPr kumimoji="1" lang="en-US" altLang="zh-CN" sz="2000" b="0" i="1" smtClean="0">
                              <a:solidFill>
                                <a:schemeClr val="bg1"/>
                              </a:solidFill>
                              <a:latin typeface="Cambria Math" panose="02040503050406030204" pitchFamily="18" charset="0"/>
                              <a:ea typeface="Cambria Math" panose="02040503050406030204" pitchFamily="18" charset="0"/>
                            </a:rPr>
                            <m:t>𝜕</m:t>
                          </m:r>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𝑥</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den>
                      </m:f>
                      <m:r>
                        <a:rPr kumimoji="1" lang="en-US" altLang="zh-CN" sz="2000" b="0" i="1" smtClean="0">
                          <a:solidFill>
                            <a:schemeClr val="bg1"/>
                          </a:solidFill>
                          <a:latin typeface="Cambria Math" panose="02040503050406030204" pitchFamily="18" charset="0"/>
                          <a:ea typeface="Cambria Math" panose="02040503050406030204" pitchFamily="18" charset="0"/>
                        </a:rPr>
                        <m:t>𝐷</m:t>
                      </m:r>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3" name="文本框 22">
                <a:extLst>
                  <a:ext uri="{FF2B5EF4-FFF2-40B4-BE49-F238E27FC236}">
                    <a16:creationId xmlns:a16="http://schemas.microsoft.com/office/drawing/2014/main" id="{C3EB98EB-1E8C-079A-6B70-4D3D3D433DD1}"/>
                  </a:ext>
                </a:extLst>
              </p:cNvPr>
              <p:cNvSpPr txBox="1">
                <a:spLocks noRot="1" noChangeAspect="1" noMove="1" noResize="1" noEditPoints="1" noAdjustHandles="1" noChangeArrowheads="1" noChangeShapeType="1" noTextEdit="1"/>
              </p:cNvSpPr>
              <p:nvPr/>
            </p:nvSpPr>
            <p:spPr>
              <a:xfrm>
                <a:off x="4934197" y="4134899"/>
                <a:ext cx="2181495" cy="709938"/>
              </a:xfrm>
              <a:prstGeom prst="rect">
                <a:avLst/>
              </a:prstGeom>
              <a:blipFill>
                <a:blip r:embed="rId10"/>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F5C8300-BCE7-2488-07C1-EDF02865CAB9}"/>
                  </a:ext>
                </a:extLst>
              </p:cNvPr>
              <p:cNvSpPr txBox="1"/>
              <p:nvPr/>
            </p:nvSpPr>
            <p:spPr>
              <a:xfrm>
                <a:off x="7060240" y="4134899"/>
                <a:ext cx="2016193" cy="7099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Cambria Math" panose="02040503050406030204" pitchFamily="18" charset="0"/>
                        </a:rPr>
                        <m:t>=</m:t>
                      </m:r>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r>
                            <a:rPr kumimoji="1" lang="en-US" altLang="zh-CN" sz="2000" b="0" i="1" smtClean="0">
                              <a:solidFill>
                                <a:schemeClr val="bg1"/>
                              </a:solidFill>
                              <a:latin typeface="Cambria Math" panose="02040503050406030204" pitchFamily="18" charset="0"/>
                              <a:ea typeface="Cambria Math" panose="02040503050406030204" pitchFamily="18" charset="0"/>
                            </a:rPr>
                            <m:t>1</m:t>
                          </m:r>
                        </m:num>
                        <m:den>
                          <m:r>
                            <a:rPr kumimoji="1" lang="en-US" altLang="zh-CN" sz="2000" b="0" i="1" smtClean="0">
                              <a:solidFill>
                                <a:schemeClr val="bg1"/>
                              </a:solidFill>
                              <a:latin typeface="Cambria Math" panose="02040503050406030204" pitchFamily="18" charset="0"/>
                              <a:ea typeface="Cambria Math" panose="02040503050406030204" pitchFamily="18" charset="0"/>
                            </a:rPr>
                            <m:t>2</m:t>
                          </m:r>
                        </m:den>
                      </m:f>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r>
                            <a:rPr kumimoji="1" lang="en-US" altLang="zh-CN" sz="2000" b="0" i="1" smtClean="0">
                              <a:solidFill>
                                <a:schemeClr val="bg1"/>
                              </a:solidFill>
                              <a:latin typeface="Cambria Math" panose="02040503050406030204" pitchFamily="18" charset="0"/>
                              <a:ea typeface="Cambria Math" panose="02040503050406030204" pitchFamily="18" charset="0"/>
                            </a:rPr>
                            <m:t>𝑓</m:t>
                          </m:r>
                        </m:num>
                        <m:den>
                          <m:r>
                            <a:rPr kumimoji="1" lang="en-US" altLang="zh-CN" sz="2000" b="0" i="1" smtClean="0">
                              <a:solidFill>
                                <a:schemeClr val="bg1"/>
                              </a:solidFill>
                              <a:latin typeface="Cambria Math" panose="02040503050406030204" pitchFamily="18" charset="0"/>
                              <a:ea typeface="Cambria Math" panose="02040503050406030204" pitchFamily="18" charset="0"/>
                            </a:rPr>
                            <m:t>𝜕</m:t>
                          </m:r>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𝑥</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den>
                      </m:f>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r>
                            <a:rPr kumimoji="1" lang="en-US" altLang="zh-CN" sz="2000" b="0" i="1" smtClean="0">
                              <a:solidFill>
                                <a:schemeClr val="bg1"/>
                              </a:solidFill>
                              <a:latin typeface="Cambria Math" panose="02040503050406030204" pitchFamily="18" charset="0"/>
                              <a:ea typeface="Cambria Math" panose="02040503050406030204" pitchFamily="18" charset="0"/>
                            </a:rPr>
                            <m:t>𝐷</m:t>
                          </m:r>
                        </m:num>
                        <m:den>
                          <m:r>
                            <a:rPr kumimoji="1" lang="en-US" altLang="zh-CN" sz="2000" b="0" i="1" smtClean="0">
                              <a:solidFill>
                                <a:schemeClr val="bg1"/>
                              </a:solidFill>
                              <a:latin typeface="Cambria Math" panose="02040503050406030204" pitchFamily="18" charset="0"/>
                              <a:ea typeface="Cambria Math" panose="02040503050406030204" pitchFamily="18" charset="0"/>
                            </a:rPr>
                            <m:t>𝜏</m:t>
                          </m:r>
                        </m:den>
                      </m:f>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4" name="文本框 23">
                <a:extLst>
                  <a:ext uri="{FF2B5EF4-FFF2-40B4-BE49-F238E27FC236}">
                    <a16:creationId xmlns:a16="http://schemas.microsoft.com/office/drawing/2014/main" id="{6F5C8300-BCE7-2488-07C1-EDF02865CAB9}"/>
                  </a:ext>
                </a:extLst>
              </p:cNvPr>
              <p:cNvSpPr txBox="1">
                <a:spLocks noRot="1" noChangeAspect="1" noMove="1" noResize="1" noEditPoints="1" noAdjustHandles="1" noChangeArrowheads="1" noChangeShapeType="1" noTextEdit="1"/>
              </p:cNvSpPr>
              <p:nvPr/>
            </p:nvSpPr>
            <p:spPr>
              <a:xfrm>
                <a:off x="7060240" y="4134899"/>
                <a:ext cx="2016193" cy="709938"/>
              </a:xfrm>
              <a:prstGeom prst="rect">
                <a:avLst/>
              </a:prstGeom>
              <a:blipFill>
                <a:blip r:embed="rId11"/>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C4AA0D6-C126-B16E-2E9F-F20FE989B177}"/>
                  </a:ext>
                </a:extLst>
              </p:cNvPr>
              <p:cNvSpPr txBox="1"/>
              <p:nvPr/>
            </p:nvSpPr>
            <p:spPr>
              <a:xfrm>
                <a:off x="8948928" y="4134899"/>
                <a:ext cx="1908728" cy="7099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Cambria Math" panose="02040503050406030204" pitchFamily="18" charset="0"/>
                        </a:rPr>
                        <m:t>=</m:t>
                      </m:r>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𝐷</m:t>
                              </m:r>
                            </m:e>
                            <m:sup>
                              <m:r>
                                <a:rPr kumimoji="1" lang="en-US" altLang="zh-CN" sz="2000" b="0" i="1" smtClean="0">
                                  <a:solidFill>
                                    <a:schemeClr val="bg1"/>
                                  </a:solidFill>
                                  <a:latin typeface="Cambria Math" panose="02040503050406030204" pitchFamily="18" charset="0"/>
                                  <a:ea typeface="Cambria Math" panose="02040503050406030204" pitchFamily="18" charset="0"/>
                                </a:rPr>
                                <m:t>′</m:t>
                              </m:r>
                            </m:sup>
                          </m:sSup>
                        </m:num>
                        <m:den>
                          <m:r>
                            <a:rPr kumimoji="1" lang="en-US" altLang="zh-CN" sz="2000" b="0" i="1" smtClean="0">
                              <a:solidFill>
                                <a:schemeClr val="bg1"/>
                              </a:solidFill>
                              <a:latin typeface="Cambria Math" panose="02040503050406030204" pitchFamily="18" charset="0"/>
                              <a:ea typeface="Cambria Math" panose="02040503050406030204" pitchFamily="18" charset="0"/>
                            </a:rPr>
                            <m:t>2</m:t>
                          </m:r>
                        </m:den>
                      </m:f>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r>
                            <a:rPr kumimoji="1" lang="en-US" altLang="zh-CN" sz="2000" b="0" i="1" smtClean="0">
                              <a:solidFill>
                                <a:schemeClr val="bg1"/>
                              </a:solidFill>
                              <a:latin typeface="Cambria Math" panose="02040503050406030204" pitchFamily="18" charset="0"/>
                              <a:ea typeface="Cambria Math" panose="02040503050406030204" pitchFamily="18" charset="0"/>
                            </a:rPr>
                            <m:t>𝑓</m:t>
                          </m:r>
                        </m:num>
                        <m:den>
                          <m:r>
                            <a:rPr kumimoji="1" lang="en-US" altLang="zh-CN" sz="2000" b="0" i="1" smtClean="0">
                              <a:solidFill>
                                <a:schemeClr val="bg1"/>
                              </a:solidFill>
                              <a:latin typeface="Cambria Math" panose="02040503050406030204" pitchFamily="18" charset="0"/>
                              <a:ea typeface="Cambria Math" panose="02040503050406030204" pitchFamily="18" charset="0"/>
                            </a:rPr>
                            <m:t>𝜕</m:t>
                          </m:r>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𝑥</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den>
                      </m:f>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AC4AA0D6-C126-B16E-2E9F-F20FE989B177}"/>
                  </a:ext>
                </a:extLst>
              </p:cNvPr>
              <p:cNvSpPr txBox="1">
                <a:spLocks noRot="1" noChangeAspect="1" noMove="1" noResize="1" noEditPoints="1" noAdjustHandles="1" noChangeArrowheads="1" noChangeShapeType="1" noTextEdit="1"/>
              </p:cNvSpPr>
              <p:nvPr/>
            </p:nvSpPr>
            <p:spPr>
              <a:xfrm>
                <a:off x="8948928" y="4134899"/>
                <a:ext cx="1908728" cy="709938"/>
              </a:xfrm>
              <a:prstGeom prst="rect">
                <a:avLst/>
              </a:prstGeom>
              <a:blipFill>
                <a:blip r:embed="rId12"/>
                <a:stretch>
                  <a:fillRect b="-5263"/>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0C803E9C-D494-84A6-2F24-043A14769D4A}"/>
              </a:ext>
            </a:extLst>
          </p:cNvPr>
          <p:cNvSpPr txBox="1"/>
          <p:nvPr/>
        </p:nvSpPr>
        <p:spPr>
          <a:xfrm>
            <a:off x="8915974" y="5020510"/>
            <a:ext cx="2598788"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Diffusion Equation</a:t>
            </a:r>
            <a:endParaRPr kumimoji="1" lang="zh-CN" altLang="en-US" sz="2000" b="1" i="1" u="sng" dirty="0" err="1">
              <a:solidFill>
                <a:schemeClr val="bg1"/>
              </a:solidFill>
              <a:latin typeface="Microsoft YaHei" panose="020B0503020204020204" pitchFamily="34" charset="-122"/>
              <a:ea typeface="Microsoft YaHei" panose="020B0503020204020204" pitchFamily="34" charset="-122"/>
            </a:endParaRPr>
          </a:p>
        </p:txBody>
      </p:sp>
      <p:sp>
        <p:nvSpPr>
          <p:cNvPr id="28" name="文本框 27">
            <a:extLst>
              <a:ext uri="{FF2B5EF4-FFF2-40B4-BE49-F238E27FC236}">
                <a16:creationId xmlns:a16="http://schemas.microsoft.com/office/drawing/2014/main" id="{51168423-6D4E-59F9-284D-22630E527BD3}"/>
              </a:ext>
            </a:extLst>
          </p:cNvPr>
          <p:cNvSpPr txBox="1"/>
          <p:nvPr/>
        </p:nvSpPr>
        <p:spPr>
          <a:xfrm>
            <a:off x="11108770" y="4002629"/>
            <a:ext cx="954107" cy="1015663"/>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二阶</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r>
              <a:rPr kumimoji="1" lang="zh-CN" altLang="en-US" sz="2000" dirty="0">
                <a:solidFill>
                  <a:schemeClr val="bg1"/>
                </a:solidFill>
                <a:latin typeface="Microsoft YaHei" panose="020B0503020204020204" pitchFamily="34" charset="-122"/>
                <a:ea typeface="Microsoft YaHei" panose="020B0503020204020204" pitchFamily="34" charset="-122"/>
              </a:rPr>
              <a:t>抛物线</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r>
              <a:rPr kumimoji="1" lang="zh-CN" altLang="en-US" sz="2000" dirty="0">
                <a:solidFill>
                  <a:schemeClr val="bg1"/>
                </a:solidFill>
                <a:latin typeface="Microsoft YaHei" panose="020B0503020204020204" pitchFamily="34" charset="-122"/>
                <a:ea typeface="Microsoft YaHei" panose="020B0503020204020204" pitchFamily="34" charset="-122"/>
              </a:rPr>
              <a:t>偏微分</a:t>
            </a:r>
          </a:p>
        </p:txBody>
      </p:sp>
    </p:spTree>
    <p:extLst>
      <p:ext uri="{BB962C8B-B14F-4D97-AF65-F5344CB8AC3E}">
        <p14:creationId xmlns:p14="http://schemas.microsoft.com/office/powerpoint/2010/main" val="377885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C526F-55F9-F5B4-7B2E-219E5A8AB3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4BA9347-6DDB-6802-5015-6EAE9AA05EE2}"/>
              </a:ext>
            </a:extLst>
          </p:cNvPr>
          <p:cNvSpPr>
            <a:spLocks noGrp="1"/>
          </p:cNvSpPr>
          <p:nvPr>
            <p:ph type="title"/>
          </p:nvPr>
        </p:nvSpPr>
        <p:spPr/>
        <p:txBody>
          <a:bodyPr/>
          <a:lstStyle/>
          <a:p>
            <a:r>
              <a:rPr kumimoji="1" lang="en-US" altLang="zh-CN" dirty="0"/>
              <a:t>Diffusion</a:t>
            </a:r>
            <a:endParaRPr kumimoji="1"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DA987D9-4227-0F7A-E9A8-8BF62C6ABE2D}"/>
                  </a:ext>
                </a:extLst>
              </p:cNvPr>
              <p:cNvSpPr txBox="1"/>
              <p:nvPr/>
            </p:nvSpPr>
            <p:spPr>
              <a:xfrm>
                <a:off x="678180" y="1340536"/>
                <a:ext cx="3495765" cy="572464"/>
              </a:xfrm>
              <a:prstGeom prst="rect">
                <a:avLst/>
              </a:prstGeom>
              <a:noFill/>
            </p:spPr>
            <p:txBody>
              <a:bodyPr wrap="none" rtlCol="0">
                <a:spAutoFit/>
              </a:bodyPr>
              <a:lstStyle/>
              <a:p>
                <a:r>
                  <a:rPr kumimoji="1" lang="en-US" altLang="zh-CN" sz="2000" b="0" dirty="0">
                    <a:solidFill>
                      <a:schemeClr val="bg1"/>
                    </a:solidFill>
                    <a:ea typeface="Microsoft YaHei" panose="020B0503020204020204" pitchFamily="34" charset="-122"/>
                  </a:rPr>
                  <a:t>Diffusion equation: </a:t>
                </a:r>
                <a14:m>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Cambria Math" panose="02040503050406030204" pitchFamily="18" charset="0"/>
                      </a:rPr>
                      <m:t>=</m:t>
                    </m:r>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𝐷</m:t>
                            </m:r>
                          </m:e>
                          <m:sup>
                            <m:r>
                              <a:rPr kumimoji="1" lang="en-US" altLang="zh-CN" sz="2000" b="0" i="1" smtClean="0">
                                <a:solidFill>
                                  <a:schemeClr val="bg1"/>
                                </a:solidFill>
                                <a:latin typeface="Cambria Math" panose="02040503050406030204" pitchFamily="18" charset="0"/>
                                <a:ea typeface="Cambria Math" panose="02040503050406030204" pitchFamily="18" charset="0"/>
                              </a:rPr>
                              <m:t>′</m:t>
                            </m:r>
                          </m:sup>
                        </m:sSup>
                      </m:num>
                      <m:den>
                        <m:r>
                          <a:rPr kumimoji="1" lang="en-US" altLang="zh-CN" sz="2000" b="0" i="1" smtClean="0">
                            <a:solidFill>
                              <a:schemeClr val="bg1"/>
                            </a:solidFill>
                            <a:latin typeface="Cambria Math" panose="02040503050406030204" pitchFamily="18" charset="0"/>
                            <a:ea typeface="Cambria Math" panose="02040503050406030204" pitchFamily="18" charset="0"/>
                          </a:rPr>
                          <m:t>2</m:t>
                        </m:r>
                      </m:den>
                    </m:f>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r>
                          <a:rPr kumimoji="1" lang="en-US" altLang="zh-CN" sz="2000" b="0" i="1" smtClean="0">
                            <a:solidFill>
                              <a:schemeClr val="bg1"/>
                            </a:solidFill>
                            <a:latin typeface="Cambria Math" panose="02040503050406030204" pitchFamily="18" charset="0"/>
                            <a:ea typeface="Cambria Math" panose="02040503050406030204" pitchFamily="18" charset="0"/>
                          </a:rPr>
                          <m:t>𝑓</m:t>
                        </m:r>
                      </m:num>
                      <m:den>
                        <m:r>
                          <a:rPr kumimoji="1" lang="en-US" altLang="zh-CN" sz="2000" b="0" i="1" smtClean="0">
                            <a:solidFill>
                              <a:schemeClr val="bg1"/>
                            </a:solidFill>
                            <a:latin typeface="Cambria Math" panose="02040503050406030204" pitchFamily="18" charset="0"/>
                            <a:ea typeface="Cambria Math" panose="02040503050406030204" pitchFamily="18" charset="0"/>
                          </a:rPr>
                          <m:t>𝜕</m:t>
                        </m:r>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𝑥</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den>
                    </m:f>
                  </m:oMath>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EDA987D9-4227-0F7A-E9A8-8BF62C6ABE2D}"/>
                  </a:ext>
                </a:extLst>
              </p:cNvPr>
              <p:cNvSpPr txBox="1">
                <a:spLocks noRot="1" noChangeAspect="1" noMove="1" noResize="1" noEditPoints="1" noAdjustHandles="1" noChangeArrowheads="1" noChangeShapeType="1" noTextEdit="1"/>
              </p:cNvSpPr>
              <p:nvPr/>
            </p:nvSpPr>
            <p:spPr>
              <a:xfrm>
                <a:off x="678180" y="1340536"/>
                <a:ext cx="3495765" cy="572464"/>
              </a:xfrm>
              <a:prstGeom prst="rect">
                <a:avLst/>
              </a:prstGeom>
              <a:blipFill>
                <a:blip r:embed="rId3"/>
                <a:stretch>
                  <a:fillRect l="-1812"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140F0A5-DF1E-530B-9D87-B9FAF6A50EBD}"/>
                  </a:ext>
                </a:extLst>
              </p:cNvPr>
              <p:cNvSpPr txBox="1"/>
              <p:nvPr/>
            </p:nvSpPr>
            <p:spPr>
              <a:xfrm>
                <a:off x="678180" y="2095500"/>
                <a:ext cx="5514276" cy="4267322"/>
              </a:xfrm>
              <a:prstGeom prst="rect">
                <a:avLst/>
              </a:prstGeom>
              <a:noFill/>
            </p:spPr>
            <p:txBody>
              <a:bodyPr wrap="squar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假设</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𝑇</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，代入到扩散方程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𝑇</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𝐷</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𝑇</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𝑑𝑇</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𝑇</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𝑑</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𝑇</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den>
                      </m:f>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𝑑𝑇</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𝐷</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den>
                      </m:f>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𝑑</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变量分离后，左边只关于</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变化，右边只关于</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变化，因此，它们必须等于一个常数</a:t>
                </a:r>
                <a14:m>
                  <m:oMath xmlns:m="http://schemas.openxmlformats.org/officeDocument/2006/math">
                    <m:r>
                      <a:rPr kumimoji="1" lang="en-US" altLang="zh-CN" sz="2000" b="0" i="0"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𝜆</m:t>
                    </m:r>
                  </m:oMath>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6140F0A5-DF1E-530B-9D87-B9FAF6A50EBD}"/>
                  </a:ext>
                </a:extLst>
              </p:cNvPr>
              <p:cNvSpPr txBox="1">
                <a:spLocks noRot="1" noChangeAspect="1" noMove="1" noResize="1" noEditPoints="1" noAdjustHandles="1" noChangeArrowheads="1" noChangeShapeType="1" noTextEdit="1"/>
              </p:cNvSpPr>
              <p:nvPr/>
            </p:nvSpPr>
            <p:spPr>
              <a:xfrm>
                <a:off x="678180" y="2095500"/>
                <a:ext cx="5514276" cy="4267322"/>
              </a:xfrm>
              <a:prstGeom prst="rect">
                <a:avLst/>
              </a:prstGeom>
              <a:blipFill>
                <a:blip r:embed="rId4"/>
                <a:stretch>
                  <a:fillRect l="-1149" r="-1149" b="-1484"/>
                </a:stretch>
              </a:blipFill>
            </p:spPr>
            <p:txBody>
              <a:bodyPr/>
              <a:lstStyle/>
              <a:p>
                <a:r>
                  <a:rPr lang="zh-CN" altLang="en-US">
                    <a:noFill/>
                  </a:rPr>
                  <a:t> </a:t>
                </a:r>
              </a:p>
            </p:txBody>
          </p:sp>
        </mc:Fallback>
      </mc:AlternateContent>
      <p:cxnSp>
        <p:nvCxnSpPr>
          <p:cNvPr id="8" name="直线连接符 7">
            <a:extLst>
              <a:ext uri="{FF2B5EF4-FFF2-40B4-BE49-F238E27FC236}">
                <a16:creationId xmlns:a16="http://schemas.microsoft.com/office/drawing/2014/main" id="{F5727668-A680-6706-EFF8-D789293E43D6}"/>
              </a:ext>
            </a:extLst>
          </p:cNvPr>
          <p:cNvCxnSpPr>
            <a:cxnSpLocks/>
          </p:cNvCxnSpPr>
          <p:nvPr/>
        </p:nvCxnSpPr>
        <p:spPr>
          <a:xfrm>
            <a:off x="6383525" y="1340536"/>
            <a:ext cx="0" cy="446770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F31F9DE-7DFA-29A6-2BDA-782FA54A9A19}"/>
                  </a:ext>
                </a:extLst>
              </p:cNvPr>
              <p:cNvSpPr txBox="1"/>
              <p:nvPr/>
            </p:nvSpPr>
            <p:spPr>
              <a:xfrm>
                <a:off x="6823881" y="1528549"/>
                <a:ext cx="3931140" cy="68961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𝑑𝑇</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𝜆</m:t>
                      </m:r>
                      <m:r>
                        <a:rPr kumimoji="1" lang="en-US" altLang="zh-CN" sz="2000" b="0" i="1" smtClean="0">
                          <a:solidFill>
                            <a:schemeClr val="bg1"/>
                          </a:solidFill>
                          <a:latin typeface="Cambria Math" panose="02040503050406030204" pitchFamily="18" charset="0"/>
                          <a:ea typeface="Microsoft YaHei" panose="020B0503020204020204" pitchFamily="34" charset="-122"/>
                        </a:rPr>
                        <m:t>𝑇</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𝑇</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𝑒</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𝜆</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p>
                      </m:sSup>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5F31F9DE-7DFA-29A6-2BDA-782FA54A9A19}"/>
                  </a:ext>
                </a:extLst>
              </p:cNvPr>
              <p:cNvSpPr txBox="1">
                <a:spLocks noRot="1" noChangeAspect="1" noMove="1" noResize="1" noEditPoints="1" noAdjustHandles="1" noChangeArrowheads="1" noChangeShapeType="1" noTextEdit="1"/>
              </p:cNvSpPr>
              <p:nvPr/>
            </p:nvSpPr>
            <p:spPr>
              <a:xfrm>
                <a:off x="6823881" y="1528549"/>
                <a:ext cx="3931140" cy="689612"/>
              </a:xfrm>
              <a:prstGeom prst="rect">
                <a:avLst/>
              </a:prstGeom>
              <a:blipFill>
                <a:blip r:embed="rId5"/>
                <a:stretch>
                  <a:fillRect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6166EF7-1F73-C419-F767-EB102640E44E}"/>
                  </a:ext>
                </a:extLst>
              </p:cNvPr>
              <p:cNvSpPr txBox="1"/>
              <p:nvPr/>
            </p:nvSpPr>
            <p:spPr>
              <a:xfrm>
                <a:off x="6823881" y="2387547"/>
                <a:ext cx="2780312" cy="70993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𝑑</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𝜆</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den>
                      </m:f>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36166EF7-1F73-C419-F767-EB102640E44E}"/>
                  </a:ext>
                </a:extLst>
              </p:cNvPr>
              <p:cNvSpPr txBox="1">
                <a:spLocks noRot="1" noChangeAspect="1" noMove="1" noResize="1" noEditPoints="1" noAdjustHandles="1" noChangeArrowheads="1" noChangeShapeType="1" noTextEdit="1"/>
              </p:cNvSpPr>
              <p:nvPr/>
            </p:nvSpPr>
            <p:spPr>
              <a:xfrm>
                <a:off x="6823881" y="2387547"/>
                <a:ext cx="2780312" cy="709938"/>
              </a:xfrm>
              <a:prstGeom prst="rect">
                <a:avLst/>
              </a:prstGeom>
              <a:blipFill>
                <a:blip r:embed="rId6"/>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F14EC0B-3E69-5CA8-7778-DE881E20529B}"/>
                  </a:ext>
                </a:extLst>
              </p:cNvPr>
              <p:cNvSpPr txBox="1"/>
              <p:nvPr/>
            </p:nvSpPr>
            <p:spPr>
              <a:xfrm>
                <a:off x="9465869" y="2486667"/>
                <a:ext cx="2726131" cy="542969"/>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特征方程：</a:t>
                </a:r>
                <a14:m>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𝑟</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𝜆</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den>
                    </m:f>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0" name="文本框 19">
                <a:extLst>
                  <a:ext uri="{FF2B5EF4-FFF2-40B4-BE49-F238E27FC236}">
                    <a16:creationId xmlns:a16="http://schemas.microsoft.com/office/drawing/2014/main" id="{8F14EC0B-3E69-5CA8-7778-DE881E20529B}"/>
                  </a:ext>
                </a:extLst>
              </p:cNvPr>
              <p:cNvSpPr txBox="1">
                <a:spLocks noRot="1" noChangeAspect="1" noMove="1" noResize="1" noEditPoints="1" noAdjustHandles="1" noChangeArrowheads="1" noChangeShapeType="1" noTextEdit="1"/>
              </p:cNvSpPr>
              <p:nvPr/>
            </p:nvSpPr>
            <p:spPr>
              <a:xfrm>
                <a:off x="9465869" y="2486667"/>
                <a:ext cx="2726131" cy="542969"/>
              </a:xfrm>
              <a:prstGeom prst="rect">
                <a:avLst/>
              </a:prstGeom>
              <a:blipFill>
                <a:blip r:embed="rId7"/>
                <a:stretch>
                  <a:fillRect l="-2315" b="-6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275E444-FAE1-F6DD-3BDD-E37B92457DA7}"/>
                  </a:ext>
                </a:extLst>
              </p:cNvPr>
              <p:cNvSpPr txBox="1"/>
              <p:nvPr/>
            </p:nvSpPr>
            <p:spPr>
              <a:xfrm>
                <a:off x="6823881" y="3393713"/>
                <a:ext cx="1774845" cy="100168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𝑟</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𝑖</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𝜆</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den>
                          </m:f>
                        </m:e>
                      </m:ra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9" name="文本框 28">
                <a:extLst>
                  <a:ext uri="{FF2B5EF4-FFF2-40B4-BE49-F238E27FC236}">
                    <a16:creationId xmlns:a16="http://schemas.microsoft.com/office/drawing/2014/main" id="{B275E444-FAE1-F6DD-3BDD-E37B92457DA7}"/>
                  </a:ext>
                </a:extLst>
              </p:cNvPr>
              <p:cNvSpPr txBox="1">
                <a:spLocks noRot="1" noChangeAspect="1" noMove="1" noResize="1" noEditPoints="1" noAdjustHandles="1" noChangeArrowheads="1" noChangeShapeType="1" noTextEdit="1"/>
              </p:cNvSpPr>
              <p:nvPr/>
            </p:nvSpPr>
            <p:spPr>
              <a:xfrm>
                <a:off x="6823881" y="3393713"/>
                <a:ext cx="1774845" cy="100168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C16A255-FE03-CA4D-C6FA-05A44E5D5F23}"/>
                  </a:ext>
                </a:extLst>
              </p:cNvPr>
              <p:cNvSpPr txBox="1"/>
              <p:nvPr/>
            </p:nvSpPr>
            <p:spPr>
              <a:xfrm>
                <a:off x="6710082" y="4713194"/>
                <a:ext cx="5112425" cy="109504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𝑋</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𝐶</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𝜆</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𝐷</m:t>
                                      </m:r>
                                    </m:den>
                                  </m:f>
                                </m:e>
                              </m:rad>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𝐶</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sin</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𝜆</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den>
                                  </m:f>
                                </m:e>
                              </m:rad>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30" name="文本框 29">
                <a:extLst>
                  <a:ext uri="{FF2B5EF4-FFF2-40B4-BE49-F238E27FC236}">
                    <a16:creationId xmlns:a16="http://schemas.microsoft.com/office/drawing/2014/main" id="{DC16A255-FE03-CA4D-C6FA-05A44E5D5F23}"/>
                  </a:ext>
                </a:extLst>
              </p:cNvPr>
              <p:cNvSpPr txBox="1">
                <a:spLocks noRot="1" noChangeAspect="1" noMove="1" noResize="1" noEditPoints="1" noAdjustHandles="1" noChangeArrowheads="1" noChangeShapeType="1" noTextEdit="1"/>
              </p:cNvSpPr>
              <p:nvPr/>
            </p:nvSpPr>
            <p:spPr>
              <a:xfrm>
                <a:off x="6710082" y="4713194"/>
                <a:ext cx="5112425" cy="1095043"/>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0604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B3337-2ED1-1BD4-5DEF-FA9A9BE757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EC7CDD6-A422-5472-728F-C61BBCD106EA}"/>
              </a:ext>
            </a:extLst>
          </p:cNvPr>
          <p:cNvSpPr>
            <a:spLocks noGrp="1"/>
          </p:cNvSpPr>
          <p:nvPr>
            <p:ph type="title"/>
          </p:nvPr>
        </p:nvSpPr>
        <p:spPr/>
        <p:txBody>
          <a:bodyPr/>
          <a:lstStyle/>
          <a:p>
            <a:r>
              <a:rPr kumimoji="1" lang="en-US" altLang="zh-CN" dirty="0"/>
              <a:t>Diffusion</a:t>
            </a:r>
            <a:r>
              <a:rPr kumimoji="1" lang="zh-CN" altLang="en-US" dirty="0"/>
              <a:t> </a:t>
            </a:r>
            <a:r>
              <a:rPr kumimoji="1" lang="en-US" altLang="zh-CN" dirty="0"/>
              <a:t>Equation solution</a:t>
            </a:r>
            <a:endParaRPr kumimoji="1"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FD626BC-DBBD-6A3F-710E-09735ABF5C2F}"/>
                  </a:ext>
                </a:extLst>
              </p:cNvPr>
              <p:cNvSpPr txBox="1"/>
              <p:nvPr/>
            </p:nvSpPr>
            <p:spPr>
              <a:xfrm>
                <a:off x="678180" y="1340536"/>
                <a:ext cx="8669874" cy="4929811"/>
              </a:xfrm>
              <a:prstGeom prst="rect">
                <a:avLst/>
              </a:prstGeom>
              <a:noFill/>
            </p:spPr>
            <p:txBody>
              <a:bodyPr wrap="none" rtlCol="0">
                <a:spAutoFit/>
              </a:bodyPr>
              <a:lstStyle/>
              <a:p>
                <a:r>
                  <a:rPr kumimoji="1" lang="en-US" altLang="zh-CN" sz="2000" b="0" dirty="0">
                    <a:solidFill>
                      <a:schemeClr val="bg1"/>
                    </a:solidFill>
                    <a:ea typeface="Microsoft YaHei" panose="020B0503020204020204" pitchFamily="34" charset="-122"/>
                  </a:rPr>
                  <a:t>Diffusion equation: </a:t>
                </a:r>
                <a14:m>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Cambria Math" panose="02040503050406030204" pitchFamily="18" charset="0"/>
                      </a:rPr>
                      <m:t>=</m:t>
                    </m:r>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𝐷</m:t>
                            </m:r>
                          </m:e>
                          <m:sup>
                            <m:r>
                              <a:rPr kumimoji="1" lang="en-US" altLang="zh-CN" sz="2000" b="0" i="1" smtClean="0">
                                <a:solidFill>
                                  <a:schemeClr val="bg1"/>
                                </a:solidFill>
                                <a:latin typeface="Cambria Math" panose="02040503050406030204" pitchFamily="18" charset="0"/>
                                <a:ea typeface="Cambria Math" panose="02040503050406030204" pitchFamily="18" charset="0"/>
                              </a:rPr>
                              <m:t>′</m:t>
                            </m:r>
                          </m:sup>
                        </m:sSup>
                      </m:num>
                      <m:den>
                        <m:r>
                          <a:rPr kumimoji="1" lang="en-US" altLang="zh-CN" sz="2000" b="0" i="1" smtClean="0">
                            <a:solidFill>
                              <a:schemeClr val="bg1"/>
                            </a:solidFill>
                            <a:latin typeface="Cambria Math" panose="02040503050406030204" pitchFamily="18" charset="0"/>
                            <a:ea typeface="Cambria Math" panose="02040503050406030204" pitchFamily="18" charset="0"/>
                          </a:rPr>
                          <m:t>2</m:t>
                        </m:r>
                      </m:den>
                    </m:f>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r>
                          <a:rPr kumimoji="1" lang="en-US" altLang="zh-CN" sz="2000" b="0" i="1" smtClean="0">
                            <a:solidFill>
                              <a:schemeClr val="bg1"/>
                            </a:solidFill>
                            <a:latin typeface="Cambria Math" panose="02040503050406030204" pitchFamily="18" charset="0"/>
                            <a:ea typeface="Cambria Math" panose="02040503050406030204" pitchFamily="18" charset="0"/>
                          </a:rPr>
                          <m:t>𝑓</m:t>
                        </m:r>
                      </m:num>
                      <m:den>
                        <m:r>
                          <a:rPr kumimoji="1" lang="en-US" altLang="zh-CN" sz="2000" b="0" i="1" smtClean="0">
                            <a:solidFill>
                              <a:schemeClr val="bg1"/>
                            </a:solidFill>
                            <a:latin typeface="Cambria Math" panose="02040503050406030204" pitchFamily="18" charset="0"/>
                            <a:ea typeface="Cambria Math" panose="02040503050406030204" pitchFamily="18" charset="0"/>
                          </a:rPr>
                          <m:t>𝜕</m:t>
                        </m:r>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𝑥</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den>
                    </m:f>
                  </m:oMath>
                </a14:m>
                <a:r>
                  <a:rPr kumimoji="1" lang="zh-CN" altLang="en-US" sz="2000" b="0" dirty="0">
                    <a:solidFill>
                      <a:schemeClr val="bg1"/>
                    </a:solidFill>
                    <a:latin typeface="Microsoft YaHei" panose="020B0503020204020204" pitchFamily="34" charset="-122"/>
                    <a:ea typeface="Microsoft YaHei" panose="020B0503020204020204" pitchFamily="34" charset="-122"/>
                  </a:rPr>
                  <a:t>，给定一个初始条件：</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oMath>
                </a14:m>
                <a:r>
                  <a:rPr kumimoji="1" lang="zh-CN" altLang="en-US" sz="2000" b="0" dirty="0">
                    <a:solidFill>
                      <a:schemeClr val="bg1"/>
                    </a:solidFill>
                    <a:latin typeface="Microsoft YaHei" panose="020B0503020204020204" pitchFamily="34" charset="-122"/>
                    <a:ea typeface="Microsoft YaHei" panose="020B0503020204020204" pitchFamily="34" charset="-122"/>
                  </a:rPr>
                  <a:t>（脉冲）</a:t>
                </a:r>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r>
                  <a:rPr kumimoji="1" lang="zh-CN" altLang="en-US" sz="2000" dirty="0">
                    <a:solidFill>
                      <a:schemeClr val="bg1"/>
                    </a:solidFill>
                    <a:latin typeface="Microsoft YaHei" panose="020B0503020204020204" pitchFamily="34" charset="-122"/>
                    <a:ea typeface="Microsoft YaHei" panose="020B0503020204020204" pitchFamily="34" charset="-122"/>
                  </a:rPr>
                  <a:t>对</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oMath>
                </a14:m>
                <a:r>
                  <a:rPr kumimoji="1" lang="zh-CN" altLang="en-US" sz="2000" b="0" dirty="0">
                    <a:solidFill>
                      <a:schemeClr val="bg1"/>
                    </a:solidFill>
                    <a:latin typeface="Microsoft YaHei" panose="020B0503020204020204" pitchFamily="34" charset="-122"/>
                    <a:ea typeface="Microsoft YaHei" panose="020B0503020204020204" pitchFamily="34" charset="-122"/>
                  </a:rPr>
                  <a:t>两边进行傅立叶变换：</a:t>
                </a:r>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acc>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𝑘</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𝑢</m:t>
                          </m:r>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𝑥</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𝑡</m:t>
                              </m:r>
                            </m:e>
                          </m:d>
                          <m:func>
                            <m:func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dirty="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𝑖𝑘𝑥</m:t>
                                  </m:r>
                                </m:e>
                              </m:d>
                              <m:r>
                                <a:rPr kumimoji="1" lang="en-US" altLang="zh-CN" sz="2000" b="0" i="1" dirty="0" smtClean="0">
                                  <a:solidFill>
                                    <a:schemeClr val="bg1"/>
                                  </a:solidFill>
                                  <a:latin typeface="Cambria Math" panose="02040503050406030204" pitchFamily="18" charset="0"/>
                                  <a:ea typeface="Microsoft YaHei" panose="020B0503020204020204" pitchFamily="34" charset="-122"/>
                                </a:rPr>
                                <m:t>𝑑𝑥</m:t>
                              </m:r>
                            </m:e>
                          </m:func>
                        </m:e>
                      </m:nary>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acc>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𝐷</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𝑘</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acc>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acc>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acc>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𝑘</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r>
                  <a:rPr kumimoji="1" lang="zh-CN" altLang="en-US" sz="2000" dirty="0">
                    <a:solidFill>
                      <a:schemeClr val="bg1"/>
                    </a:solidFill>
                    <a:latin typeface="Microsoft YaHei" panose="020B0503020204020204" pitchFamily="34" charset="-122"/>
                    <a:ea typeface="Microsoft YaHei" panose="020B0503020204020204" pitchFamily="34" charset="-122"/>
                  </a:rPr>
                  <a:t>根据初始条件</a:t>
                </a:r>
                <a14:m>
                  <m:oMath xmlns:m="http://schemas.openxmlformats.org/officeDocument/2006/math">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acc>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𝑘</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dirty="0" smtClean="0">
                        <a:solidFill>
                          <a:schemeClr val="bg1"/>
                        </a:solidFill>
                        <a:latin typeface="Cambria Math" panose="02040503050406030204" pitchFamily="18" charset="0"/>
                        <a:ea typeface="Microsoft YaHei" panose="020B0503020204020204" pitchFamily="34" charset="-122"/>
                      </a:rPr>
                      <m:t>=1</m:t>
                    </m:r>
                  </m:oMath>
                </a14:m>
                <a:r>
                  <a:rPr kumimoji="1" lang="zh-CN" altLang="en-US" sz="2000" b="0" dirty="0">
                    <a:solidFill>
                      <a:schemeClr val="bg1"/>
                    </a:solidFill>
                    <a:latin typeface="Microsoft YaHei" panose="020B0503020204020204" pitchFamily="34" charset="-122"/>
                    <a:ea typeface="Microsoft YaHei" panose="020B0503020204020204" pitchFamily="34" charset="-122"/>
                  </a:rPr>
                  <a:t>，解得</a:t>
                </a:r>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acc>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𝑘</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𝑘</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r>
                  <a:rPr kumimoji="1" lang="zh-CN" altLang="en-US" sz="2000" dirty="0">
                    <a:solidFill>
                      <a:schemeClr val="bg1"/>
                    </a:solidFill>
                    <a:latin typeface="Microsoft YaHei" panose="020B0503020204020204" pitchFamily="34" charset="-122"/>
                    <a:ea typeface="Microsoft YaHei" panose="020B0503020204020204" pitchFamily="34" charset="-122"/>
                  </a:rPr>
                  <a:t>逆傅立叶变换：</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acc>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𝑘</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𝑡</m:t>
                              </m:r>
                            </m:e>
                          </m:d>
                          <m:func>
                            <m:func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dirty="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𝑖𝑘𝑥</m:t>
                                  </m:r>
                                </m:e>
                              </m:d>
                              <m:r>
                                <a:rPr kumimoji="1" lang="en-US" altLang="zh-CN" sz="2000" b="0" i="1" dirty="0" smtClean="0">
                                  <a:solidFill>
                                    <a:schemeClr val="bg1"/>
                                  </a:solidFill>
                                  <a:latin typeface="Cambria Math" panose="02040503050406030204" pitchFamily="18" charset="0"/>
                                  <a:ea typeface="Microsoft YaHei" panose="020B0503020204020204" pitchFamily="34" charset="-122"/>
                                </a:rPr>
                                <m:t>𝑑𝑘</m:t>
                              </m:r>
                            </m:e>
                          </m:func>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𝑘</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𝑖𝑘𝑥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𝑑𝑘</m:t>
                          </m:r>
                        </m:e>
                      </m:nary>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9FD626BC-DBBD-6A3F-710E-09735ABF5C2F}"/>
                  </a:ext>
                </a:extLst>
              </p:cNvPr>
              <p:cNvSpPr txBox="1">
                <a:spLocks noRot="1" noChangeAspect="1" noMove="1" noResize="1" noEditPoints="1" noAdjustHandles="1" noChangeArrowheads="1" noChangeShapeType="1" noTextEdit="1"/>
              </p:cNvSpPr>
              <p:nvPr/>
            </p:nvSpPr>
            <p:spPr>
              <a:xfrm>
                <a:off x="678180" y="1340536"/>
                <a:ext cx="8669874" cy="4929811"/>
              </a:xfrm>
              <a:prstGeom prst="rect">
                <a:avLst/>
              </a:prstGeom>
              <a:blipFill>
                <a:blip r:embed="rId3"/>
                <a:stretch>
                  <a:fillRect l="-732" t="-8740" b="-35476"/>
                </a:stretch>
              </a:blipFill>
            </p:spPr>
            <p:txBody>
              <a:bodyPr/>
              <a:lstStyle/>
              <a:p>
                <a:r>
                  <a:rPr lang="zh-CN" altLang="en-US">
                    <a:noFill/>
                  </a:rPr>
                  <a:t> </a:t>
                </a:r>
              </a:p>
            </p:txBody>
          </p:sp>
        </mc:Fallback>
      </mc:AlternateContent>
      <p:cxnSp>
        <p:nvCxnSpPr>
          <p:cNvPr id="5" name="直线箭头连接符 4">
            <a:extLst>
              <a:ext uri="{FF2B5EF4-FFF2-40B4-BE49-F238E27FC236}">
                <a16:creationId xmlns:a16="http://schemas.microsoft.com/office/drawing/2014/main" id="{1A762BFB-99AF-7764-FE69-07C1BB87F5F5}"/>
              </a:ext>
            </a:extLst>
          </p:cNvPr>
          <p:cNvCxnSpPr/>
          <p:nvPr/>
        </p:nvCxnSpPr>
        <p:spPr>
          <a:xfrm>
            <a:off x="9348054" y="2850407"/>
            <a:ext cx="2619178"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47923C0D-EAAD-9CF2-8C46-2C3ED667B6D9}"/>
              </a:ext>
            </a:extLst>
          </p:cNvPr>
          <p:cNvCxnSpPr/>
          <p:nvPr/>
        </p:nvCxnSpPr>
        <p:spPr>
          <a:xfrm>
            <a:off x="10537672" y="1671145"/>
            <a:ext cx="0" cy="117926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89E2C9E-1825-3766-F804-67A4BA09C709}"/>
                  </a:ext>
                </a:extLst>
              </p:cNvPr>
              <p:cNvSpPr txBox="1"/>
              <p:nvPr/>
            </p:nvSpPr>
            <p:spPr>
              <a:xfrm>
                <a:off x="10335662" y="2755812"/>
                <a:ext cx="40402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589E2C9E-1825-3766-F804-67A4BA09C709}"/>
                  </a:ext>
                </a:extLst>
              </p:cNvPr>
              <p:cNvSpPr txBox="1">
                <a:spLocks noRot="1" noChangeAspect="1" noMove="1" noResize="1" noEditPoints="1" noAdjustHandles="1" noChangeArrowheads="1" noChangeShapeType="1" noTextEdit="1"/>
              </p:cNvSpPr>
              <p:nvPr/>
            </p:nvSpPr>
            <p:spPr>
              <a:xfrm>
                <a:off x="10335662" y="2755812"/>
                <a:ext cx="404020"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1BBB64F-128A-BC6E-608B-1E9F911F9D79}"/>
                  </a:ext>
                </a:extLst>
              </p:cNvPr>
              <p:cNvSpPr txBox="1"/>
              <p:nvPr/>
            </p:nvSpPr>
            <p:spPr>
              <a:xfrm>
                <a:off x="10588122" y="1636001"/>
                <a:ext cx="1318310" cy="553998"/>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E1BBB64F-128A-BC6E-608B-1E9F911F9D79}"/>
                  </a:ext>
                </a:extLst>
              </p:cNvPr>
              <p:cNvSpPr txBox="1">
                <a:spLocks noRot="1" noChangeAspect="1" noMove="1" noResize="1" noEditPoints="1" noAdjustHandles="1" noChangeArrowheads="1" noChangeShapeType="1" noTextEdit="1"/>
              </p:cNvSpPr>
              <p:nvPr/>
            </p:nvSpPr>
            <p:spPr>
              <a:xfrm>
                <a:off x="10588122" y="1636001"/>
                <a:ext cx="1318310" cy="553998"/>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599DA4C3-BDCB-BC07-EF84-1A80705C5A2E}"/>
              </a:ext>
            </a:extLst>
          </p:cNvPr>
          <p:cNvSpPr txBox="1"/>
          <p:nvPr/>
        </p:nvSpPr>
        <p:spPr>
          <a:xfrm>
            <a:off x="9085146" y="5607423"/>
            <a:ext cx="3005951"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这是一个典型的高斯积分</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9E40D6C-68F4-6CF3-9D77-A56EE8928F64}"/>
                  </a:ext>
                </a:extLst>
              </p:cNvPr>
              <p:cNvSpPr txBox="1"/>
              <p:nvPr/>
            </p:nvSpPr>
            <p:spPr>
              <a:xfrm>
                <a:off x="7078255" y="4851063"/>
                <a:ext cx="1574470" cy="666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𝑢</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𝑖𝑥</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A9E40D6C-68F4-6CF3-9D77-A56EE8928F64}"/>
                  </a:ext>
                </a:extLst>
              </p:cNvPr>
              <p:cNvSpPr txBox="1">
                <a:spLocks noRot="1" noChangeAspect="1" noMove="1" noResize="1" noEditPoints="1" noAdjustHandles="1" noChangeArrowheads="1" noChangeShapeType="1" noTextEdit="1"/>
              </p:cNvSpPr>
              <p:nvPr/>
            </p:nvSpPr>
            <p:spPr>
              <a:xfrm>
                <a:off x="7078255" y="4851063"/>
                <a:ext cx="1574470" cy="666401"/>
              </a:xfrm>
              <a:prstGeom prst="rect">
                <a:avLst/>
              </a:prstGeom>
              <a:blipFill>
                <a:blip r:embed="rId6"/>
                <a:stretch>
                  <a:fillRect b="-5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3499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D8969-EABD-F46B-4D69-E05AC13167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66465C7-86C2-76E6-C878-59B9B74CE0C3}"/>
              </a:ext>
            </a:extLst>
          </p:cNvPr>
          <p:cNvSpPr>
            <a:spLocks noGrp="1"/>
          </p:cNvSpPr>
          <p:nvPr>
            <p:ph type="title"/>
          </p:nvPr>
        </p:nvSpPr>
        <p:spPr/>
        <p:txBody>
          <a:bodyPr/>
          <a:lstStyle/>
          <a:p>
            <a:r>
              <a:rPr kumimoji="1" lang="en-US" altLang="zh-CN" dirty="0"/>
              <a:t>Diffusion</a:t>
            </a:r>
            <a:r>
              <a:rPr kumimoji="1" lang="zh-CN" altLang="en-US" dirty="0"/>
              <a:t> </a:t>
            </a:r>
            <a:r>
              <a:rPr kumimoji="1" lang="en-US" altLang="zh-CN" dirty="0"/>
              <a:t>Equation solution</a:t>
            </a:r>
            <a:endParaRPr kumimoji="1"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1D601A6-BE55-A687-3E80-37D729F84888}"/>
                  </a:ext>
                </a:extLst>
              </p:cNvPr>
              <p:cNvSpPr txBox="1"/>
              <p:nvPr/>
            </p:nvSpPr>
            <p:spPr>
              <a:xfrm>
                <a:off x="1429738" y="2055685"/>
                <a:ext cx="10077959" cy="38097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𝑢</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𝑖𝑥</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𝑖𝑥</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𝑖</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𝑖𝑥</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e>
                                  </m:d>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𝑑𝑢</m:t>
                          </m:r>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left"/>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𝑢</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𝑖𝑥</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e>
                                  </m:d>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𝑖𝑢𝑥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𝑑𝑢</m:t>
                          </m:r>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left"/>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𝑢𝑖𝑥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𝑖𝑢𝑥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𝑑𝑢</m:t>
                          </m:r>
                        </m:e>
                      </m:nary>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left"/>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𝑑𝑢</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e>
                          </m:d>
                        </m:e>
                      </m:func>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𝑢</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𝑑𝑢</m:t>
                              </m:r>
                            </m:e>
                          </m:func>
                        </m:e>
                      </m:nary>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left"/>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e>
                          </m:d>
                        </m:e>
                      </m:func>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𝜋</m:t>
                              </m:r>
                            </m:num>
                            <m:den>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en>
                          </m:f>
                        </m:e>
                      </m:ra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F0"/>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radPr>
                            <m:deg/>
                            <m:e>
                              <m:r>
                                <a:rPr kumimoji="1" lang="en-US" altLang="zh-CN" sz="2000" b="0" i="1" smtClean="0">
                                  <a:solidFill>
                                    <a:srgbClr val="00B0F0"/>
                                  </a:solidFill>
                                  <a:latin typeface="Cambria Math" panose="02040503050406030204" pitchFamily="18" charset="0"/>
                                  <a:ea typeface="Microsoft YaHei" panose="020B0503020204020204" pitchFamily="34" charset="-122"/>
                                </a:rPr>
                                <m:t>2</m:t>
                              </m:r>
                              <m:r>
                                <a:rPr kumimoji="1" lang="en-US" altLang="zh-CN" sz="2000" b="0" i="1" smtClean="0">
                                  <a:solidFill>
                                    <a:srgbClr val="00B0F0"/>
                                  </a:solidFill>
                                  <a:latin typeface="Cambria Math" panose="02040503050406030204" pitchFamily="18" charset="0"/>
                                  <a:ea typeface="Microsoft YaHei" panose="020B0503020204020204" pitchFamily="34" charset="-122"/>
                                </a:rPr>
                                <m:t>𝜋</m:t>
                              </m:r>
                              <m:sSup>
                                <m:sSup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B0F0"/>
                                      </a:solidFill>
                                      <a:latin typeface="Cambria Math" panose="02040503050406030204" pitchFamily="18" charset="0"/>
                                      <a:ea typeface="Microsoft YaHei" panose="020B0503020204020204" pitchFamily="34" charset="-122"/>
                                    </a:rPr>
                                    <m:t>𝐷</m:t>
                                  </m:r>
                                </m:e>
                                <m:sup>
                                  <m:r>
                                    <a:rPr kumimoji="1" lang="en-US" altLang="zh-CN" sz="2000" b="0" i="1" smtClean="0">
                                      <a:solidFill>
                                        <a:srgbClr val="00B0F0"/>
                                      </a:solidFill>
                                      <a:latin typeface="Cambria Math" panose="02040503050406030204" pitchFamily="18" charset="0"/>
                                      <a:ea typeface="Microsoft YaHei" panose="020B0503020204020204" pitchFamily="34" charset="-122"/>
                                    </a:rPr>
                                    <m:t>′</m:t>
                                  </m:r>
                                </m:sup>
                              </m:sSup>
                              <m:r>
                                <a:rPr kumimoji="1" lang="en-US" altLang="zh-CN" sz="2000" b="0" i="1" smtClean="0">
                                  <a:solidFill>
                                    <a:srgbClr val="00B0F0"/>
                                  </a:solidFill>
                                  <a:latin typeface="Cambria Math" panose="02040503050406030204" pitchFamily="18" charset="0"/>
                                  <a:ea typeface="Microsoft YaHei" panose="020B0503020204020204" pitchFamily="34" charset="-122"/>
                                </a:rPr>
                                <m:t>𝑡</m:t>
                              </m:r>
                            </m:e>
                          </m:rad>
                        </m:den>
                      </m:f>
                      <m:func>
                        <m:func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rgbClr val="00B0F0"/>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dPr>
                            <m:e>
                              <m:r>
                                <a:rPr kumimoji="1" lang="en-US" altLang="zh-CN" sz="2000" b="0" i="1" smtClean="0">
                                  <a:solidFill>
                                    <a:srgbClr val="00B0F0"/>
                                  </a:solidFill>
                                  <a:latin typeface="Cambria Math" panose="02040503050406030204" pitchFamily="18" charset="0"/>
                                  <a:ea typeface="Microsoft YaHei" panose="020B0503020204020204" pitchFamily="34" charset="-122"/>
                                </a:rPr>
                                <m:t>−</m:t>
                              </m:r>
                              <m:f>
                                <m:f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B0F0"/>
                                          </a:solidFill>
                                          <a:latin typeface="Cambria Math" panose="02040503050406030204" pitchFamily="18" charset="0"/>
                                          <a:ea typeface="Microsoft YaHei" panose="020B0503020204020204" pitchFamily="34" charset="-122"/>
                                        </a:rPr>
                                        <m:t>𝑥</m:t>
                                      </m:r>
                                    </m:e>
                                    <m:sup>
                                      <m:r>
                                        <a:rPr kumimoji="1" lang="en-US" altLang="zh-CN" sz="2000" b="0" i="1" smtClean="0">
                                          <a:solidFill>
                                            <a:srgbClr val="00B0F0"/>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rgbClr val="00B0F0"/>
                                      </a:solidFill>
                                      <a:latin typeface="Cambria Math" panose="02040503050406030204" pitchFamily="18" charset="0"/>
                                      <a:ea typeface="Microsoft YaHei" panose="020B0503020204020204" pitchFamily="34" charset="-122"/>
                                    </a:rPr>
                                    <m:t>2</m:t>
                                  </m:r>
                                  <m:sSup>
                                    <m:sSup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B0F0"/>
                                          </a:solidFill>
                                          <a:latin typeface="Cambria Math" panose="02040503050406030204" pitchFamily="18" charset="0"/>
                                          <a:ea typeface="Microsoft YaHei" panose="020B0503020204020204" pitchFamily="34" charset="-122"/>
                                        </a:rPr>
                                        <m:t>𝐷</m:t>
                                      </m:r>
                                    </m:e>
                                    <m:sup>
                                      <m:r>
                                        <a:rPr kumimoji="1" lang="en-US" altLang="zh-CN" sz="2000" b="0" i="1" smtClean="0">
                                          <a:solidFill>
                                            <a:srgbClr val="00B0F0"/>
                                          </a:solidFill>
                                          <a:latin typeface="Cambria Math" panose="02040503050406030204" pitchFamily="18" charset="0"/>
                                          <a:ea typeface="Microsoft YaHei" panose="020B0503020204020204" pitchFamily="34" charset="-122"/>
                                        </a:rPr>
                                        <m:t>′</m:t>
                                      </m:r>
                                    </m:sup>
                                  </m:sSup>
                                  <m:r>
                                    <a:rPr kumimoji="1" lang="en-US" altLang="zh-CN" sz="2000" b="0" i="1" smtClean="0">
                                      <a:solidFill>
                                        <a:srgbClr val="00B0F0"/>
                                      </a:solidFill>
                                      <a:latin typeface="Cambria Math" panose="02040503050406030204" pitchFamily="18" charset="0"/>
                                      <a:ea typeface="Microsoft YaHei" panose="020B0503020204020204" pitchFamily="34" charset="-122"/>
                                    </a:rPr>
                                    <m:t>𝑡</m:t>
                                  </m:r>
                                </m:den>
                              </m:f>
                            </m:e>
                          </m:d>
                        </m:e>
                      </m:func>
                      <m:r>
                        <a:rPr kumimoji="1" lang="en-US" altLang="zh-CN" sz="2000" b="0" i="1" smtClean="0">
                          <a:solidFill>
                            <a:srgbClr val="00B0F0"/>
                          </a:solidFill>
                          <a:latin typeface="Cambria Math" panose="02040503050406030204" pitchFamily="18" charset="0"/>
                          <a:ea typeface="Microsoft YaHei" panose="020B0503020204020204" pitchFamily="34" charset="-122"/>
                        </a:rPr>
                        <m:t>∼</m:t>
                      </m:r>
                      <m:r>
                        <a:rPr kumimoji="1" lang="en-US" altLang="zh-CN" sz="2000" b="0" i="1" smtClean="0">
                          <a:solidFill>
                            <a:srgbClr val="00B0F0"/>
                          </a:solidFill>
                          <a:latin typeface="Cambria Math" panose="02040503050406030204" pitchFamily="18" charset="0"/>
                          <a:ea typeface="Microsoft YaHei" panose="020B0503020204020204" pitchFamily="34" charset="-122"/>
                        </a:rPr>
                        <m:t>𝒩</m:t>
                      </m:r>
                      <m:d>
                        <m:d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dPr>
                        <m:e>
                          <m:r>
                            <a:rPr kumimoji="1" lang="en-US" altLang="zh-CN" sz="2000" b="0" i="1" smtClean="0">
                              <a:solidFill>
                                <a:srgbClr val="00B0F0"/>
                              </a:solidFill>
                              <a:latin typeface="Cambria Math" panose="02040503050406030204" pitchFamily="18" charset="0"/>
                              <a:ea typeface="Microsoft YaHei" panose="020B0503020204020204" pitchFamily="34" charset="-122"/>
                            </a:rPr>
                            <m:t>0,</m:t>
                          </m:r>
                          <m:r>
                            <a:rPr kumimoji="1" lang="en-US" altLang="zh-CN" sz="2000" b="0" i="1" smtClean="0">
                              <a:solidFill>
                                <a:srgbClr val="00B0F0"/>
                              </a:solidFill>
                              <a:latin typeface="Cambria Math" panose="02040503050406030204" pitchFamily="18" charset="0"/>
                              <a:ea typeface="Microsoft YaHei" panose="020B0503020204020204" pitchFamily="34" charset="-122"/>
                            </a:rPr>
                            <m:t>𝐷</m:t>
                          </m:r>
                          <m:r>
                            <a:rPr kumimoji="1" lang="en-US" altLang="zh-CN" sz="2000" b="0" i="1" smtClean="0">
                              <a:solidFill>
                                <a:srgbClr val="00B0F0"/>
                              </a:solidFill>
                              <a:latin typeface="Cambria Math" panose="02040503050406030204" pitchFamily="18" charset="0"/>
                              <a:ea typeface="Microsoft YaHei" panose="020B0503020204020204" pitchFamily="34" charset="-122"/>
                            </a:rPr>
                            <m:t>′</m:t>
                          </m:r>
                          <m:r>
                            <a:rPr kumimoji="1" lang="en-US" altLang="zh-CN" sz="2000" b="0" i="1" smtClean="0">
                              <a:solidFill>
                                <a:srgbClr val="00B0F0"/>
                              </a:solidFill>
                              <a:latin typeface="Cambria Math" panose="02040503050406030204" pitchFamily="18" charset="0"/>
                              <a:ea typeface="Microsoft YaHei" panose="020B0503020204020204" pitchFamily="34" charset="-122"/>
                            </a:rPr>
                            <m:t>𝑡</m:t>
                          </m:r>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51D601A6-BE55-A687-3E80-37D729F84888}"/>
                  </a:ext>
                </a:extLst>
              </p:cNvPr>
              <p:cNvSpPr txBox="1">
                <a:spLocks noRot="1" noChangeAspect="1" noMove="1" noResize="1" noEditPoints="1" noAdjustHandles="1" noChangeArrowheads="1" noChangeShapeType="1" noTextEdit="1"/>
              </p:cNvSpPr>
              <p:nvPr/>
            </p:nvSpPr>
            <p:spPr>
              <a:xfrm>
                <a:off x="1429738" y="2055685"/>
                <a:ext cx="10077959" cy="3809761"/>
              </a:xfrm>
              <a:prstGeom prst="rect">
                <a:avLst/>
              </a:prstGeom>
              <a:blipFill>
                <a:blip r:embed="rId3"/>
                <a:stretch>
                  <a:fillRect l="-3648" t="-31229" b="-23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22ECA93-7A96-255B-5E19-8CD5AE17C838}"/>
                  </a:ext>
                </a:extLst>
              </p:cNvPr>
              <p:cNvSpPr txBox="1"/>
              <p:nvPr/>
            </p:nvSpPr>
            <p:spPr>
              <a:xfrm>
                <a:off x="684303" y="926017"/>
                <a:ext cx="8418522" cy="1129668"/>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acc>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𝑘</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r>
                                <a:rPr kumimoji="1" lang="en-US" altLang="zh-CN" sz="2000" b="0" i="1" dirty="0" smtClean="0">
                                  <a:solidFill>
                                    <a:schemeClr val="bg1"/>
                                  </a:solidFill>
                                  <a:latin typeface="Cambria Math" panose="02040503050406030204" pitchFamily="18" charset="0"/>
                                  <a:ea typeface="Microsoft YaHei" panose="020B0503020204020204" pitchFamily="34" charset="-122"/>
                                </a:rPr>
                                <m:t>𝑡</m:t>
                              </m:r>
                            </m:e>
                          </m:d>
                          <m:func>
                            <m:func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dirty="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𝑖𝑘𝑥</m:t>
                                  </m:r>
                                </m:e>
                              </m:d>
                              <m:r>
                                <a:rPr kumimoji="1" lang="en-US" altLang="zh-CN" sz="2000" b="0" i="1" dirty="0" smtClean="0">
                                  <a:solidFill>
                                    <a:schemeClr val="bg1"/>
                                  </a:solidFill>
                                  <a:latin typeface="Cambria Math" panose="02040503050406030204" pitchFamily="18" charset="0"/>
                                  <a:ea typeface="Microsoft YaHei" panose="020B0503020204020204" pitchFamily="34" charset="-122"/>
                                </a:rPr>
                                <m:t>𝑑𝑘</m:t>
                              </m:r>
                            </m:e>
                          </m:func>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𝐷</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𝑘</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e>
                          </m:func>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𝑖𝑘𝑥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𝑑𝑘</m:t>
                          </m:r>
                        </m:e>
                      </m:nary>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122ECA93-7A96-255B-5E19-8CD5AE17C838}"/>
                  </a:ext>
                </a:extLst>
              </p:cNvPr>
              <p:cNvSpPr txBox="1">
                <a:spLocks noRot="1" noChangeAspect="1" noMove="1" noResize="1" noEditPoints="1" noAdjustHandles="1" noChangeArrowheads="1" noChangeShapeType="1" noTextEdit="1"/>
              </p:cNvSpPr>
              <p:nvPr/>
            </p:nvSpPr>
            <p:spPr>
              <a:xfrm>
                <a:off x="684303" y="926017"/>
                <a:ext cx="8418522" cy="1129668"/>
              </a:xfrm>
              <a:prstGeom prst="rect">
                <a:avLst/>
              </a:prstGeom>
              <a:blipFill>
                <a:blip r:embed="rId4"/>
                <a:stretch>
                  <a:fillRect t="-84444" b="-15111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806CEFF8-140F-72D1-B9F3-BE6B332E59A5}"/>
              </a:ext>
            </a:extLst>
          </p:cNvPr>
          <p:cNvSpPr txBox="1"/>
          <p:nvPr/>
        </p:nvSpPr>
        <p:spPr>
          <a:xfrm>
            <a:off x="988592" y="2200254"/>
            <a:ext cx="397423" cy="499560"/>
          </a:xfrm>
          <a:prstGeom prst="rect">
            <a:avLst/>
          </a:prstGeom>
          <a:noFill/>
        </p:spPr>
        <p:txBody>
          <a:bodyPr wrap="squar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令</a:t>
            </a:r>
          </a:p>
        </p:txBody>
      </p:sp>
    </p:spTree>
    <p:extLst>
      <p:ext uri="{BB962C8B-B14F-4D97-AF65-F5344CB8AC3E}">
        <p14:creationId xmlns:p14="http://schemas.microsoft.com/office/powerpoint/2010/main" val="77798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54109-A5CF-D9A9-E4D4-8D33A26D41BE}"/>
              </a:ext>
            </a:extLst>
          </p:cNvPr>
          <p:cNvSpPr>
            <a:spLocks noGrp="1"/>
          </p:cNvSpPr>
          <p:nvPr>
            <p:ph type="title"/>
          </p:nvPr>
        </p:nvSpPr>
        <p:spPr/>
        <p:txBody>
          <a:bodyPr/>
          <a:lstStyle/>
          <a:p>
            <a:r>
              <a:rPr kumimoji="1" lang="en-US" altLang="zh-CN" dirty="0"/>
              <a:t>Diffusion Equation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C22D7D4-0A65-B84A-2792-49A5B477353A}"/>
                  </a:ext>
                </a:extLst>
              </p:cNvPr>
              <p:cNvSpPr txBox="1"/>
              <p:nvPr/>
            </p:nvSpPr>
            <p:spPr>
              <a:xfrm>
                <a:off x="3690258" y="1563657"/>
                <a:ext cx="4900764" cy="7900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F0"/>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radPr>
                            <m:deg/>
                            <m:e>
                              <m:r>
                                <a:rPr kumimoji="1" lang="en-US" altLang="zh-CN" sz="2000" b="0" i="1" smtClean="0">
                                  <a:solidFill>
                                    <a:srgbClr val="00B0F0"/>
                                  </a:solidFill>
                                  <a:latin typeface="Cambria Math" panose="02040503050406030204" pitchFamily="18" charset="0"/>
                                  <a:ea typeface="Microsoft YaHei" panose="020B0503020204020204" pitchFamily="34" charset="-122"/>
                                </a:rPr>
                                <m:t>2</m:t>
                              </m:r>
                              <m:r>
                                <a:rPr kumimoji="1" lang="en-US" altLang="zh-CN" sz="2000" b="0" i="1" smtClean="0">
                                  <a:solidFill>
                                    <a:srgbClr val="00B0F0"/>
                                  </a:solidFill>
                                  <a:latin typeface="Cambria Math" panose="02040503050406030204" pitchFamily="18" charset="0"/>
                                  <a:ea typeface="Microsoft YaHei" panose="020B0503020204020204" pitchFamily="34" charset="-122"/>
                                </a:rPr>
                                <m:t>𝜋</m:t>
                              </m:r>
                              <m:sSup>
                                <m:sSup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B0F0"/>
                                      </a:solidFill>
                                      <a:latin typeface="Cambria Math" panose="02040503050406030204" pitchFamily="18" charset="0"/>
                                      <a:ea typeface="Microsoft YaHei" panose="020B0503020204020204" pitchFamily="34" charset="-122"/>
                                    </a:rPr>
                                    <m:t>𝐷</m:t>
                                  </m:r>
                                </m:e>
                                <m:sup>
                                  <m:r>
                                    <a:rPr kumimoji="1" lang="en-US" altLang="zh-CN" sz="2000" b="0" i="1" smtClean="0">
                                      <a:solidFill>
                                        <a:srgbClr val="00B0F0"/>
                                      </a:solidFill>
                                      <a:latin typeface="Cambria Math" panose="02040503050406030204" pitchFamily="18" charset="0"/>
                                      <a:ea typeface="Microsoft YaHei" panose="020B0503020204020204" pitchFamily="34" charset="-122"/>
                                    </a:rPr>
                                    <m:t>′</m:t>
                                  </m:r>
                                </m:sup>
                              </m:sSup>
                              <m:r>
                                <a:rPr kumimoji="1" lang="en-US" altLang="zh-CN" sz="2000" b="0" i="1" smtClean="0">
                                  <a:solidFill>
                                    <a:srgbClr val="00B0F0"/>
                                  </a:solidFill>
                                  <a:latin typeface="Cambria Math" panose="02040503050406030204" pitchFamily="18" charset="0"/>
                                  <a:ea typeface="Microsoft YaHei" panose="020B0503020204020204" pitchFamily="34" charset="-122"/>
                                </a:rPr>
                                <m:t>𝑡</m:t>
                              </m:r>
                            </m:e>
                          </m:rad>
                        </m:den>
                      </m:f>
                      <m:func>
                        <m:func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rgbClr val="00B0F0"/>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dPr>
                            <m:e>
                              <m:r>
                                <a:rPr kumimoji="1" lang="en-US" altLang="zh-CN" sz="2000" b="0" i="1" smtClean="0">
                                  <a:solidFill>
                                    <a:srgbClr val="00B0F0"/>
                                  </a:solidFill>
                                  <a:latin typeface="Cambria Math" panose="02040503050406030204" pitchFamily="18" charset="0"/>
                                  <a:ea typeface="Microsoft YaHei" panose="020B0503020204020204" pitchFamily="34" charset="-122"/>
                                </a:rPr>
                                <m:t>−</m:t>
                              </m:r>
                              <m:f>
                                <m:f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B0F0"/>
                                          </a:solidFill>
                                          <a:latin typeface="Cambria Math" panose="02040503050406030204" pitchFamily="18" charset="0"/>
                                          <a:ea typeface="Microsoft YaHei" panose="020B0503020204020204" pitchFamily="34" charset="-122"/>
                                        </a:rPr>
                                        <m:t>𝑥</m:t>
                                      </m:r>
                                    </m:e>
                                    <m:sup>
                                      <m:r>
                                        <a:rPr kumimoji="1" lang="en-US" altLang="zh-CN" sz="2000" b="0" i="1" smtClean="0">
                                          <a:solidFill>
                                            <a:srgbClr val="00B0F0"/>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rgbClr val="00B0F0"/>
                                      </a:solidFill>
                                      <a:latin typeface="Cambria Math" panose="02040503050406030204" pitchFamily="18" charset="0"/>
                                      <a:ea typeface="Microsoft YaHei" panose="020B0503020204020204" pitchFamily="34" charset="-122"/>
                                    </a:rPr>
                                    <m:t>2</m:t>
                                  </m:r>
                                  <m:sSup>
                                    <m:sSup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B0F0"/>
                                          </a:solidFill>
                                          <a:latin typeface="Cambria Math" panose="02040503050406030204" pitchFamily="18" charset="0"/>
                                          <a:ea typeface="Microsoft YaHei" panose="020B0503020204020204" pitchFamily="34" charset="-122"/>
                                        </a:rPr>
                                        <m:t>𝐷</m:t>
                                      </m:r>
                                    </m:e>
                                    <m:sup>
                                      <m:r>
                                        <a:rPr kumimoji="1" lang="en-US" altLang="zh-CN" sz="2000" b="0" i="1" smtClean="0">
                                          <a:solidFill>
                                            <a:srgbClr val="00B0F0"/>
                                          </a:solidFill>
                                          <a:latin typeface="Cambria Math" panose="02040503050406030204" pitchFamily="18" charset="0"/>
                                          <a:ea typeface="Microsoft YaHei" panose="020B0503020204020204" pitchFamily="34" charset="-122"/>
                                        </a:rPr>
                                        <m:t>′</m:t>
                                      </m:r>
                                    </m:sup>
                                  </m:sSup>
                                  <m:r>
                                    <a:rPr kumimoji="1" lang="en-US" altLang="zh-CN" sz="2000" b="0" i="1" smtClean="0">
                                      <a:solidFill>
                                        <a:srgbClr val="00B0F0"/>
                                      </a:solidFill>
                                      <a:latin typeface="Cambria Math" panose="02040503050406030204" pitchFamily="18" charset="0"/>
                                      <a:ea typeface="Microsoft YaHei" panose="020B0503020204020204" pitchFamily="34" charset="-122"/>
                                    </a:rPr>
                                    <m:t>𝑡</m:t>
                                  </m:r>
                                </m:den>
                              </m:f>
                            </m:e>
                          </m:d>
                        </m:e>
                      </m:func>
                      <m:r>
                        <a:rPr kumimoji="1" lang="en-US" altLang="zh-CN" sz="2000" b="0" i="1" smtClean="0">
                          <a:solidFill>
                            <a:srgbClr val="00B0F0"/>
                          </a:solidFill>
                          <a:latin typeface="Cambria Math" panose="02040503050406030204" pitchFamily="18" charset="0"/>
                          <a:ea typeface="Microsoft YaHei" panose="020B0503020204020204" pitchFamily="34" charset="-122"/>
                        </a:rPr>
                        <m:t>∼</m:t>
                      </m:r>
                      <m:r>
                        <a:rPr kumimoji="1" lang="en-US" altLang="zh-CN" sz="2000" b="0" i="1" smtClean="0">
                          <a:solidFill>
                            <a:srgbClr val="00B0F0"/>
                          </a:solidFill>
                          <a:latin typeface="Cambria Math" panose="02040503050406030204" pitchFamily="18" charset="0"/>
                          <a:ea typeface="Microsoft YaHei" panose="020B0503020204020204" pitchFamily="34" charset="-122"/>
                        </a:rPr>
                        <m:t>𝒩</m:t>
                      </m:r>
                      <m:d>
                        <m:d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dPr>
                        <m:e>
                          <m:r>
                            <a:rPr kumimoji="1" lang="en-US" altLang="zh-CN" sz="2000" b="0" i="1" smtClean="0">
                              <a:solidFill>
                                <a:srgbClr val="00B0F0"/>
                              </a:solidFill>
                              <a:latin typeface="Cambria Math" panose="02040503050406030204" pitchFamily="18" charset="0"/>
                              <a:ea typeface="Microsoft YaHei" panose="020B0503020204020204" pitchFamily="34" charset="-122"/>
                            </a:rPr>
                            <m:t>0,</m:t>
                          </m:r>
                          <m:sSup>
                            <m:sSup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B0F0"/>
                                  </a:solidFill>
                                  <a:latin typeface="Cambria Math" panose="02040503050406030204" pitchFamily="18" charset="0"/>
                                  <a:ea typeface="Microsoft YaHei" panose="020B0503020204020204" pitchFamily="34" charset="-122"/>
                                </a:rPr>
                                <m:t>𝐷</m:t>
                              </m:r>
                            </m:e>
                            <m:sup>
                              <m:r>
                                <a:rPr kumimoji="1" lang="en-US" altLang="zh-CN" sz="2000" b="0" i="1" smtClean="0">
                                  <a:solidFill>
                                    <a:srgbClr val="00B0F0"/>
                                  </a:solidFill>
                                  <a:latin typeface="Cambria Math" panose="02040503050406030204" pitchFamily="18" charset="0"/>
                                  <a:ea typeface="Microsoft YaHei" panose="020B0503020204020204" pitchFamily="34" charset="-122"/>
                                </a:rPr>
                                <m:t>′</m:t>
                              </m:r>
                            </m:sup>
                          </m:sSup>
                          <m:r>
                            <a:rPr kumimoji="1" lang="en-US" altLang="zh-CN" sz="2000" b="0" i="1" smtClean="0">
                              <a:solidFill>
                                <a:srgbClr val="00B0F0"/>
                              </a:solidFill>
                              <a:latin typeface="Cambria Math" panose="02040503050406030204" pitchFamily="18" charset="0"/>
                              <a:ea typeface="Microsoft YaHei" panose="020B0503020204020204" pitchFamily="34" charset="-122"/>
                            </a:rPr>
                            <m:t>𝑡</m:t>
                          </m:r>
                        </m:e>
                      </m:d>
                      <m:r>
                        <a:rPr kumimoji="1" lang="en-US" altLang="zh-CN" sz="2000" b="0" i="1" smtClean="0">
                          <a:solidFill>
                            <a:srgbClr val="00B0F0"/>
                          </a:solidFill>
                          <a:latin typeface="Cambria Math" panose="02040503050406030204" pitchFamily="18" charset="0"/>
                          <a:ea typeface="Microsoft YaHei" panose="020B0503020204020204" pitchFamily="34" charset="-122"/>
                        </a:rPr>
                        <m:t>,</m:t>
                      </m:r>
                      <m:sSup>
                        <m:sSup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00B0F0"/>
                              </a:solidFill>
                              <a:latin typeface="Cambria Math" panose="02040503050406030204" pitchFamily="18" charset="0"/>
                              <a:ea typeface="Microsoft YaHei" panose="020B0503020204020204" pitchFamily="34" charset="-122"/>
                            </a:rPr>
                            <m:t>𝐷</m:t>
                          </m:r>
                        </m:e>
                        <m:sup>
                          <m:r>
                            <a:rPr kumimoji="1" lang="en-US" altLang="zh-CN" sz="2000" b="0" i="1" smtClean="0">
                              <a:solidFill>
                                <a:srgbClr val="00B0F0"/>
                              </a:solidFill>
                              <a:latin typeface="Cambria Math" panose="02040503050406030204" pitchFamily="18" charset="0"/>
                              <a:ea typeface="Microsoft YaHei" panose="020B0503020204020204" pitchFamily="34" charset="-122"/>
                            </a:rPr>
                            <m:t>′</m:t>
                          </m:r>
                        </m:sup>
                      </m:sSup>
                      <m:r>
                        <a:rPr kumimoji="1" lang="en-US" altLang="zh-CN" sz="2000" b="0" i="1" smtClean="0">
                          <a:solidFill>
                            <a:srgbClr val="00B0F0"/>
                          </a:solidFill>
                          <a:latin typeface="Cambria Math" panose="02040503050406030204" pitchFamily="18" charset="0"/>
                          <a:ea typeface="Microsoft YaHei" panose="020B0503020204020204" pitchFamily="34" charset="-122"/>
                        </a:rPr>
                        <m:t>=</m:t>
                      </m:r>
                      <m:f>
                        <m:fPr>
                          <m:ctrlPr>
                            <a:rPr kumimoji="1" lang="en-US" altLang="zh-CN" sz="2000" b="0" i="1" smtClean="0">
                              <a:solidFill>
                                <a:srgbClr val="00B0F0"/>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F0"/>
                              </a:solidFill>
                              <a:latin typeface="Cambria Math" panose="02040503050406030204" pitchFamily="18" charset="0"/>
                              <a:ea typeface="Microsoft YaHei" panose="020B0503020204020204" pitchFamily="34" charset="-122"/>
                            </a:rPr>
                            <m:t>𝐷</m:t>
                          </m:r>
                        </m:num>
                        <m:den>
                          <m:r>
                            <a:rPr kumimoji="1" lang="en-US" altLang="zh-CN" sz="2000" b="0" i="1" smtClean="0">
                              <a:solidFill>
                                <a:srgbClr val="00B0F0"/>
                              </a:solidFill>
                              <a:latin typeface="Cambria Math" panose="02040503050406030204" pitchFamily="18" charset="0"/>
                              <a:ea typeface="Microsoft YaHei" panose="020B0503020204020204" pitchFamily="34" charset="-122"/>
                            </a:rPr>
                            <m:t>𝜏</m:t>
                          </m:r>
                        </m:den>
                      </m:f>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CC22D7D4-0A65-B84A-2792-49A5B477353A}"/>
                  </a:ext>
                </a:extLst>
              </p:cNvPr>
              <p:cNvSpPr txBox="1">
                <a:spLocks noRot="1" noChangeAspect="1" noMove="1" noResize="1" noEditPoints="1" noAdjustHandles="1" noChangeArrowheads="1" noChangeShapeType="1" noTextEdit="1"/>
              </p:cNvSpPr>
              <p:nvPr/>
            </p:nvSpPr>
            <p:spPr>
              <a:xfrm>
                <a:off x="3690258" y="1563657"/>
                <a:ext cx="4900764" cy="79002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96721F4-5508-C1D6-F588-B2072E3E4F52}"/>
                  </a:ext>
                </a:extLst>
              </p:cNvPr>
              <p:cNvSpPr txBox="1"/>
              <p:nvPr/>
            </p:nvSpPr>
            <p:spPr>
              <a:xfrm>
                <a:off x="816429" y="1603700"/>
                <a:ext cx="1614673" cy="70993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𝑓</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Cambria Math" panose="02040503050406030204" pitchFamily="18" charset="0"/>
                        </a:rPr>
                        <m:t>=</m:t>
                      </m:r>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𝐷</m:t>
                              </m:r>
                            </m:e>
                            <m:sup>
                              <m:r>
                                <a:rPr kumimoji="1" lang="en-US" altLang="zh-CN" sz="2000" b="0" i="1" smtClean="0">
                                  <a:solidFill>
                                    <a:schemeClr val="bg1"/>
                                  </a:solidFill>
                                  <a:latin typeface="Cambria Math" panose="02040503050406030204" pitchFamily="18" charset="0"/>
                                  <a:ea typeface="Cambria Math" panose="02040503050406030204" pitchFamily="18" charset="0"/>
                                </a:rPr>
                                <m:t>′</m:t>
                              </m:r>
                            </m:sup>
                          </m:sSup>
                        </m:num>
                        <m:den>
                          <m:r>
                            <a:rPr kumimoji="1" lang="en-US" altLang="zh-CN" sz="2000" b="0" i="1" smtClean="0">
                              <a:solidFill>
                                <a:schemeClr val="bg1"/>
                              </a:solidFill>
                              <a:latin typeface="Cambria Math" panose="02040503050406030204" pitchFamily="18" charset="0"/>
                              <a:ea typeface="Cambria Math" panose="02040503050406030204" pitchFamily="18" charset="0"/>
                            </a:rPr>
                            <m:t>2</m:t>
                          </m:r>
                        </m:den>
                      </m:f>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r>
                            <a:rPr kumimoji="1" lang="en-US" altLang="zh-CN" sz="2000" b="0" i="1" smtClean="0">
                              <a:solidFill>
                                <a:schemeClr val="bg1"/>
                              </a:solidFill>
                              <a:latin typeface="Cambria Math" panose="02040503050406030204" pitchFamily="18" charset="0"/>
                              <a:ea typeface="Cambria Math" panose="02040503050406030204" pitchFamily="18" charset="0"/>
                            </a:rPr>
                            <m:t>𝑓</m:t>
                          </m:r>
                        </m:num>
                        <m:den>
                          <m:r>
                            <a:rPr kumimoji="1" lang="en-US" altLang="zh-CN" sz="2000" b="0" i="1" smtClean="0">
                              <a:solidFill>
                                <a:schemeClr val="bg1"/>
                              </a:solidFill>
                              <a:latin typeface="Cambria Math" panose="02040503050406030204" pitchFamily="18" charset="0"/>
                              <a:ea typeface="Cambria Math" panose="02040503050406030204" pitchFamily="18" charset="0"/>
                            </a:rPr>
                            <m:t>𝜕</m:t>
                          </m:r>
                          <m:sSup>
                            <m:sSupPr>
                              <m:ctrlPr>
                                <a:rPr kumimoji="1" lang="en-US" altLang="zh-CN" sz="2000" b="0" i="1" smtClean="0">
                                  <a:solidFill>
                                    <a:schemeClr val="bg1"/>
                                  </a:solidFill>
                                  <a:latin typeface="Cambria Math" panose="02040503050406030204" pitchFamily="18" charset="0"/>
                                  <a:ea typeface="Cambria Math" panose="02040503050406030204" pitchFamily="18" charset="0"/>
                                </a:rPr>
                              </m:ctrlPr>
                            </m:sSupPr>
                            <m:e>
                              <m:r>
                                <a:rPr kumimoji="1" lang="en-US" altLang="zh-CN" sz="2000" b="0" i="1" smtClean="0">
                                  <a:solidFill>
                                    <a:schemeClr val="bg1"/>
                                  </a:solidFill>
                                  <a:latin typeface="Cambria Math" panose="02040503050406030204" pitchFamily="18" charset="0"/>
                                  <a:ea typeface="Cambria Math" panose="02040503050406030204" pitchFamily="18" charset="0"/>
                                </a:rPr>
                                <m:t>𝑥</m:t>
                              </m:r>
                            </m:e>
                            <m:sup>
                              <m:r>
                                <a:rPr kumimoji="1" lang="en-US" altLang="zh-CN" sz="2000" b="0" i="1" smtClean="0">
                                  <a:solidFill>
                                    <a:schemeClr val="bg1"/>
                                  </a:solidFill>
                                  <a:latin typeface="Cambria Math" panose="02040503050406030204" pitchFamily="18" charset="0"/>
                                  <a:ea typeface="Cambria Math" panose="02040503050406030204" pitchFamily="18" charset="0"/>
                                </a:rPr>
                                <m:t>2</m:t>
                              </m:r>
                            </m:sup>
                          </m:sSup>
                        </m:den>
                      </m:f>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396721F4-5508-C1D6-F588-B2072E3E4F52}"/>
                  </a:ext>
                </a:extLst>
              </p:cNvPr>
              <p:cNvSpPr txBox="1">
                <a:spLocks noRot="1" noChangeAspect="1" noMove="1" noResize="1" noEditPoints="1" noAdjustHandles="1" noChangeArrowheads="1" noChangeShapeType="1" noTextEdit="1"/>
              </p:cNvSpPr>
              <p:nvPr/>
            </p:nvSpPr>
            <p:spPr>
              <a:xfrm>
                <a:off x="816429" y="1603700"/>
                <a:ext cx="1614673" cy="709938"/>
              </a:xfrm>
              <a:prstGeom prst="rect">
                <a:avLst/>
              </a:prstGeom>
              <a:blipFill>
                <a:blip r:embed="rId3"/>
                <a:stretch>
                  <a:fillRect b="-5263"/>
                </a:stretch>
              </a:blipFill>
            </p:spPr>
            <p:txBody>
              <a:bodyPr/>
              <a:lstStyle/>
              <a:p>
                <a:r>
                  <a:rPr lang="zh-CN" altLang="en-US">
                    <a:noFill/>
                  </a:rPr>
                  <a:t> </a:t>
                </a:r>
              </a:p>
            </p:txBody>
          </p:sp>
        </mc:Fallback>
      </mc:AlternateContent>
      <p:sp>
        <p:nvSpPr>
          <p:cNvPr id="5" name="右箭头 4">
            <a:extLst>
              <a:ext uri="{FF2B5EF4-FFF2-40B4-BE49-F238E27FC236}">
                <a16:creationId xmlns:a16="http://schemas.microsoft.com/office/drawing/2014/main" id="{5346624D-FA8D-F115-6323-27CF884E5094}"/>
              </a:ext>
            </a:extLst>
          </p:cNvPr>
          <p:cNvSpPr/>
          <p:nvPr/>
        </p:nvSpPr>
        <p:spPr>
          <a:xfrm>
            <a:off x="2723223" y="1707114"/>
            <a:ext cx="674914" cy="50311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5A02703C-7BA1-610E-C011-034F99EF69E0}"/>
              </a:ext>
            </a:extLst>
          </p:cNvPr>
          <p:cNvSpPr txBox="1"/>
          <p:nvPr/>
        </p:nvSpPr>
        <p:spPr>
          <a:xfrm>
            <a:off x="838200" y="2653201"/>
            <a:ext cx="9148658" cy="1422890"/>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扩散方程，通过爱因斯坦的分析，最终扩散的解是一个正态分布。</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我们能够很容易想象得到扩散的过程随着时间方差会越来越大。</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扩散（</a:t>
            </a:r>
            <a:r>
              <a:rPr kumimoji="1" lang="en-US" altLang="zh-CN" sz="2000" dirty="0">
                <a:solidFill>
                  <a:schemeClr val="bg1"/>
                </a:solidFill>
                <a:latin typeface="Microsoft YaHei" panose="020B0503020204020204" pitchFamily="34" charset="-122"/>
                <a:ea typeface="Microsoft YaHei" panose="020B0503020204020204" pitchFamily="34" charset="-122"/>
              </a:rPr>
              <a:t>Diffusion</a:t>
            </a:r>
            <a:r>
              <a:rPr kumimoji="1" lang="zh-CN" altLang="en-US" sz="2000" dirty="0">
                <a:solidFill>
                  <a:schemeClr val="bg1"/>
                </a:solidFill>
                <a:latin typeface="Microsoft YaHei" panose="020B0503020204020204" pitchFamily="34" charset="-122"/>
                <a:ea typeface="Microsoft YaHei" panose="020B0503020204020204" pitchFamily="34" charset="-122"/>
              </a:rPr>
              <a:t>）也为图像生成带来了巨大的发展</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扩散模型（</a:t>
            </a:r>
            <a:r>
              <a:rPr kumimoji="1" lang="en-US" altLang="zh-CN" sz="2000" dirty="0">
                <a:solidFill>
                  <a:schemeClr val="bg1"/>
                </a:solidFill>
                <a:latin typeface="Microsoft YaHei" panose="020B0503020204020204" pitchFamily="34" charset="-122"/>
                <a:ea typeface="Microsoft YaHei" panose="020B0503020204020204" pitchFamily="34" charset="-122"/>
              </a:rPr>
              <a:t>DDPM</a:t>
            </a:r>
            <a:r>
              <a:rPr kumimoji="1" lang="zh-CN" altLang="en-US" sz="2000" dirty="0">
                <a:solidFill>
                  <a:schemeClr val="bg1"/>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9984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390DC-86E0-4E19-39E8-5E2C69EBC322}"/>
              </a:ext>
            </a:extLst>
          </p:cNvPr>
          <p:cNvSpPr>
            <a:spLocks noGrp="1"/>
          </p:cNvSpPr>
          <p:nvPr>
            <p:ph type="title"/>
          </p:nvPr>
        </p:nvSpPr>
        <p:spPr/>
        <p:txBody>
          <a:bodyPr/>
          <a:lstStyle/>
          <a:p>
            <a:r>
              <a:rPr kumimoji="1" lang="en-US" altLang="zh-CN" dirty="0"/>
              <a:t>Maximum Entropy</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E6A5E41-01E0-9789-7D68-3BE0B42D8099}"/>
                  </a:ext>
                </a:extLst>
              </p:cNvPr>
              <p:cNvSpPr txBox="1"/>
              <p:nvPr/>
            </p:nvSpPr>
            <p:spPr>
              <a:xfrm>
                <a:off x="922322" y="1127682"/>
                <a:ext cx="11067620" cy="583974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信息论中有信息熵（</a:t>
                </a:r>
                <a:r>
                  <a:rPr kumimoji="1" lang="en-US" altLang="zh-CN" sz="2000" dirty="0">
                    <a:solidFill>
                      <a:schemeClr val="bg1"/>
                    </a:solidFill>
                    <a:latin typeface="Microsoft YaHei" panose="020B0503020204020204" pitchFamily="34" charset="-122"/>
                    <a:ea typeface="Microsoft YaHei" panose="020B0503020204020204" pitchFamily="34" charset="-122"/>
                  </a:rPr>
                  <a:t>Entropy</a:t>
                </a:r>
                <a:r>
                  <a:rPr kumimoji="1" lang="zh-CN" altLang="en-US" sz="2000" dirty="0">
                    <a:solidFill>
                      <a:schemeClr val="bg1"/>
                    </a:solidFill>
                    <a:latin typeface="Microsoft YaHei" panose="020B0503020204020204" pitchFamily="34" charset="-122"/>
                    <a:ea typeface="Microsoft YaHei" panose="020B0503020204020204" pitchFamily="34" charset="-122"/>
                  </a:rPr>
                  <a:t>）的概念，表达了随机变量的随机性（</a:t>
                </a:r>
                <a:r>
                  <a:rPr kumimoji="1" lang="en-US" altLang="zh-CN" sz="2000" dirty="0">
                    <a:solidFill>
                      <a:schemeClr val="bg1"/>
                    </a:solidFill>
                    <a:latin typeface="Microsoft YaHei" panose="020B0503020204020204" pitchFamily="34" charset="-122"/>
                    <a:ea typeface="Microsoft YaHei" panose="020B0503020204020204" pitchFamily="34" charset="-122"/>
                  </a:rPr>
                  <a:t>Randomness</a:t>
                </a:r>
                <a:r>
                  <a:rPr kumimoji="1" lang="zh-CN" altLang="en-US" sz="2000" dirty="0">
                    <a:solidFill>
                      <a:schemeClr val="bg1"/>
                    </a:solidFill>
                    <a:latin typeface="Microsoft YaHei" panose="020B0503020204020204" pitchFamily="34" charset="-122"/>
                    <a:ea typeface="Microsoft YaHei" panose="020B0503020204020204" pitchFamily="34" charset="-122"/>
                  </a:rPr>
                  <a:t>），有随机变量</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，它的熵定义为</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𝐻</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log</m:t>
                              </m:r>
                            </m:fNa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接下来，我们考察什么样的分布中的随机变量的信息熵是最大的。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为了研究严谨点，要给出三组约束条件</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第一组：区间为</a:t>
                </a:r>
                <a14:m>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，其期望为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，方差为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第二组：区间为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，其期望为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第三组：区间为</a:t>
                </a:r>
                <a14:m>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𝑏</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目标函数：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max</m:t>
                              </m:r>
                            </m:e>
                            <m:lim>
                              <m:r>
                                <a:rPr kumimoji="1" lang="en-US" altLang="zh-CN" sz="2000" b="0" i="1" smtClean="0">
                                  <a:solidFill>
                                    <a:schemeClr val="bg1"/>
                                  </a:solidFill>
                                  <a:latin typeface="Cambria Math" panose="02040503050406030204" pitchFamily="18" charset="0"/>
                                  <a:ea typeface="Microsoft YaHei" panose="020B0503020204020204" pitchFamily="34" charset="-122"/>
                                </a:rPr>
                                <m:t>𝑓</m:t>
                              </m:r>
                            </m:lim>
                          </m:limLow>
                        </m:fName>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log</m:t>
                                      </m:r>
                                    </m:fNa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AE6A5E41-01E0-9789-7D68-3BE0B42D8099}"/>
                  </a:ext>
                </a:extLst>
              </p:cNvPr>
              <p:cNvSpPr txBox="1">
                <a:spLocks noRot="1" noChangeAspect="1" noMove="1" noResize="1" noEditPoints="1" noAdjustHandles="1" noChangeArrowheads="1" noChangeShapeType="1" noTextEdit="1"/>
              </p:cNvSpPr>
              <p:nvPr/>
            </p:nvSpPr>
            <p:spPr>
              <a:xfrm>
                <a:off x="922322" y="1127682"/>
                <a:ext cx="11067620" cy="5839740"/>
              </a:xfrm>
              <a:prstGeom prst="rect">
                <a:avLst/>
              </a:prstGeom>
              <a:blipFill>
                <a:blip r:embed="rId2"/>
                <a:stretch>
                  <a:fillRect l="-458" t="-868" b="-288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7342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D549D-A724-A1F8-5D15-6ECCEDFE6E3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336CA6-AB49-184F-9D61-AE7781EF8CC1}"/>
              </a:ext>
            </a:extLst>
          </p:cNvPr>
          <p:cNvSpPr>
            <a:spLocks noGrp="1"/>
          </p:cNvSpPr>
          <p:nvPr>
            <p:ph type="title"/>
          </p:nvPr>
        </p:nvSpPr>
        <p:spPr/>
        <p:txBody>
          <a:bodyPr/>
          <a:lstStyle/>
          <a:p>
            <a:r>
              <a:rPr kumimoji="1" lang="en-US" altLang="zh-CN" dirty="0"/>
              <a:t>Maximum Entropy</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B960346-0F5C-67BE-2450-26DA575D801A}"/>
                  </a:ext>
                </a:extLst>
              </p:cNvPr>
              <p:cNvSpPr txBox="1"/>
              <p:nvPr/>
            </p:nvSpPr>
            <p:spPr>
              <a:xfrm>
                <a:off x="562190" y="1547231"/>
                <a:ext cx="11067620" cy="4393510"/>
              </a:xfrm>
              <a:prstGeom prst="rect">
                <a:avLst/>
              </a:prstGeom>
              <a:noFill/>
            </p:spPr>
            <p:txBody>
              <a:bodyPr wrap="square" rtlCol="0">
                <a:spAutoFit/>
              </a:bodyPr>
              <a:lstStyle/>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第一组：区间为</a:t>
                </a:r>
                <a14:m>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，其期望为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，方差为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目标函数：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max</m:t>
                              </m:r>
                            </m:e>
                            <m:lim>
                              <m:r>
                                <a:rPr kumimoji="1" lang="en-US" altLang="zh-CN" sz="2000" b="0" i="1" smtClean="0">
                                  <a:solidFill>
                                    <a:schemeClr val="bg1"/>
                                  </a:solidFill>
                                  <a:latin typeface="Cambria Math" panose="02040503050406030204" pitchFamily="18" charset="0"/>
                                  <a:ea typeface="Microsoft YaHei" panose="020B0503020204020204" pitchFamily="34" charset="-122"/>
                                </a:rPr>
                                <m:t>𝑓</m:t>
                              </m:r>
                            </m:lim>
                          </m:limLow>
                        </m:fName>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log</m:t>
                                      </m:r>
                                    </m:fNa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e>
                          </m:d>
                        </m:e>
                      </m:func>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r>
                  <a:rPr kumimoji="1" lang="en-US" altLang="zh-CN" sz="2000" dirty="0">
                    <a:solidFill>
                      <a:schemeClr val="bg1"/>
                    </a:solidFill>
                    <a:latin typeface="Microsoft YaHei" panose="020B0503020204020204" pitchFamily="34" charset="-122"/>
                    <a:ea typeface="Microsoft YaHei" panose="020B0503020204020204" pitchFamily="34" charset="-122"/>
                  </a:rPr>
                  <a:t>	</a:t>
                </a:r>
                <a:r>
                  <a:rPr kumimoji="1" lang="zh-CN" altLang="en-US" sz="2000" dirty="0">
                    <a:solidFill>
                      <a:schemeClr val="bg1"/>
                    </a:solidFill>
                    <a:latin typeface="Microsoft YaHei" panose="020B0503020204020204" pitchFamily="34" charset="-122"/>
                    <a:ea typeface="Microsoft YaHei" panose="020B0503020204020204" pitchFamily="34" charset="-122"/>
                  </a:rPr>
                  <a:t>约束条件为：</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Ø"/>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Ø"/>
                </a:pP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Ø"/>
                </a:pPr>
                <a14:m>
                  <m:oMath xmlns:m="http://schemas.openxmlformats.org/officeDocument/2006/math">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5B960346-0F5C-67BE-2450-26DA575D801A}"/>
                  </a:ext>
                </a:extLst>
              </p:cNvPr>
              <p:cNvSpPr txBox="1">
                <a:spLocks noRot="1" noChangeAspect="1" noMove="1" noResize="1" noEditPoints="1" noAdjustHandles="1" noChangeArrowheads="1" noChangeShapeType="1" noTextEdit="1"/>
              </p:cNvSpPr>
              <p:nvPr/>
            </p:nvSpPr>
            <p:spPr>
              <a:xfrm>
                <a:off x="562190" y="1547231"/>
                <a:ext cx="11067620" cy="4393510"/>
              </a:xfrm>
              <a:prstGeom prst="rect">
                <a:avLst/>
              </a:prstGeom>
              <a:blipFill>
                <a:blip r:embed="rId2"/>
                <a:stretch>
                  <a:fillRect t="-1149" b="-16667"/>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7C2A7B15-4108-9C30-2EA8-D9BA7594E3EB}"/>
              </a:ext>
            </a:extLst>
          </p:cNvPr>
          <p:cNvSpPr/>
          <p:nvPr/>
        </p:nvSpPr>
        <p:spPr>
          <a:xfrm>
            <a:off x="5735868" y="3848549"/>
            <a:ext cx="5578384" cy="209219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50000"/>
              </a:lnSpc>
              <a:buFont typeface="Wingdings" pitchFamily="2" charset="2"/>
              <a:buChar char="l"/>
            </a:pPr>
            <a:r>
              <a:rPr kumimoji="1" lang="zh-CN" altLang="en-US" sz="2800" dirty="0">
                <a:latin typeface="Microsoft YaHei" panose="020B0503020204020204" pitchFamily="34" charset="-122"/>
                <a:ea typeface="Microsoft YaHei" panose="020B0503020204020204" pitchFamily="34" charset="-122"/>
              </a:rPr>
              <a:t>这里有比较特殊的情况：我们要找的是一个函数，不是一个数值，这叫做泛函。</a:t>
            </a:r>
          </a:p>
        </p:txBody>
      </p:sp>
      <p:sp>
        <p:nvSpPr>
          <p:cNvPr id="5" name="文本框 4">
            <a:extLst>
              <a:ext uri="{FF2B5EF4-FFF2-40B4-BE49-F238E27FC236}">
                <a16:creationId xmlns:a16="http://schemas.microsoft.com/office/drawing/2014/main" id="{19BAEA2C-56C0-2653-7074-A5423954C0EC}"/>
              </a:ext>
            </a:extLst>
          </p:cNvPr>
          <p:cNvSpPr txBox="1"/>
          <p:nvPr/>
        </p:nvSpPr>
        <p:spPr>
          <a:xfrm>
            <a:off x="5735868" y="6250193"/>
            <a:ext cx="3775393" cy="499560"/>
          </a:xfrm>
          <a:prstGeom prst="rect">
            <a:avLst/>
          </a:prstGeom>
          <a:noFill/>
        </p:spPr>
        <p:txBody>
          <a:bodyPr wrap="non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随机变量可不是变量，是函数！</a:t>
            </a:r>
          </a:p>
        </p:txBody>
      </p:sp>
      <p:sp>
        <p:nvSpPr>
          <p:cNvPr id="6" name="上箭头 5">
            <a:extLst>
              <a:ext uri="{FF2B5EF4-FFF2-40B4-BE49-F238E27FC236}">
                <a16:creationId xmlns:a16="http://schemas.microsoft.com/office/drawing/2014/main" id="{83B7E750-EFA8-57D9-5872-A361B818EB2C}"/>
              </a:ext>
            </a:extLst>
          </p:cNvPr>
          <p:cNvSpPr/>
          <p:nvPr/>
        </p:nvSpPr>
        <p:spPr>
          <a:xfrm>
            <a:off x="9649609" y="3195021"/>
            <a:ext cx="1086523" cy="653528"/>
          </a:xfrm>
          <a:prstGeom prst="up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7" name="圆角矩形 6">
            <a:extLst>
              <a:ext uri="{FF2B5EF4-FFF2-40B4-BE49-F238E27FC236}">
                <a16:creationId xmlns:a16="http://schemas.microsoft.com/office/drawing/2014/main" id="{28756123-6390-C335-3BCA-BFE8067E0E20}"/>
              </a:ext>
            </a:extLst>
          </p:cNvPr>
          <p:cNvSpPr/>
          <p:nvPr/>
        </p:nvSpPr>
        <p:spPr>
          <a:xfrm>
            <a:off x="9391425" y="2616627"/>
            <a:ext cx="1602889" cy="537883"/>
          </a:xfrm>
          <a:prstGeom prst="roundRec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Microsoft YaHei" panose="020B0503020204020204" pitchFamily="34" charset="-122"/>
                <a:ea typeface="Microsoft YaHei" panose="020B0503020204020204" pitchFamily="34" charset="-122"/>
              </a:rPr>
              <a:t>变分法</a:t>
            </a:r>
          </a:p>
        </p:txBody>
      </p:sp>
    </p:spTree>
    <p:extLst>
      <p:ext uri="{BB962C8B-B14F-4D97-AF65-F5344CB8AC3E}">
        <p14:creationId xmlns:p14="http://schemas.microsoft.com/office/powerpoint/2010/main" val="2429601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AB1E8-B8D8-A715-9DCC-043BF198D5E2}"/>
              </a:ext>
            </a:extLst>
          </p:cNvPr>
          <p:cNvSpPr>
            <a:spLocks noGrp="1"/>
          </p:cNvSpPr>
          <p:nvPr>
            <p:ph type="title"/>
          </p:nvPr>
        </p:nvSpPr>
        <p:spPr/>
        <p:txBody>
          <a:bodyPr/>
          <a:lstStyle/>
          <a:p>
            <a:r>
              <a:rPr kumimoji="1" lang="en-US" altLang="zh-CN" dirty="0"/>
              <a:t>Maximum Entropy</a:t>
            </a:r>
            <a:endParaRPr kumimoji="1" lang="zh-CN" altLang="en-US" dirty="0"/>
          </a:p>
        </p:txBody>
      </p:sp>
      <p:sp>
        <p:nvSpPr>
          <p:cNvPr id="3" name="圆角矩形 2">
            <a:extLst>
              <a:ext uri="{FF2B5EF4-FFF2-40B4-BE49-F238E27FC236}">
                <a16:creationId xmlns:a16="http://schemas.microsoft.com/office/drawing/2014/main" id="{B201DD55-6C06-EA62-4139-169D5196DD25}"/>
              </a:ext>
            </a:extLst>
          </p:cNvPr>
          <p:cNvSpPr/>
          <p:nvPr/>
        </p:nvSpPr>
        <p:spPr>
          <a:xfrm>
            <a:off x="742277" y="1519347"/>
            <a:ext cx="1602889" cy="537883"/>
          </a:xfrm>
          <a:prstGeom prst="roundRec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Microsoft YaHei" panose="020B0503020204020204" pitchFamily="34" charset="-122"/>
                <a:ea typeface="Microsoft YaHei" panose="020B0503020204020204" pitchFamily="34" charset="-122"/>
              </a:rPr>
              <a:t>变分法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2CCDEF4-9B3D-40B3-556F-90908D963C0B}"/>
                  </a:ext>
                </a:extLst>
              </p:cNvPr>
              <p:cNvSpPr txBox="1"/>
              <p:nvPr/>
            </p:nvSpPr>
            <p:spPr>
              <a:xfrm>
                <a:off x="2474258" y="1397636"/>
                <a:ext cx="3721275" cy="7813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max</m:t>
                              </m:r>
                            </m:e>
                            <m:lim>
                              <m:r>
                                <a:rPr kumimoji="1" lang="en-US" altLang="zh-CN" sz="2000" b="0" i="1" smtClean="0">
                                  <a:solidFill>
                                    <a:schemeClr val="bg1"/>
                                  </a:solidFill>
                                  <a:latin typeface="Cambria Math" panose="02040503050406030204" pitchFamily="18" charset="0"/>
                                  <a:ea typeface="Microsoft YaHei" panose="020B0503020204020204" pitchFamily="34" charset="-122"/>
                                </a:rPr>
                                <m:t>𝑓</m:t>
                              </m:r>
                            </m:lim>
                          </m:limLow>
                        </m:fName>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log</m:t>
                                      </m:r>
                                    </m:fNa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e>
                          </m:d>
                        </m:e>
                      </m:func>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E2CCDEF4-9B3D-40B3-556F-90908D963C0B}"/>
                  </a:ext>
                </a:extLst>
              </p:cNvPr>
              <p:cNvSpPr txBox="1">
                <a:spLocks noRot="1" noChangeAspect="1" noMove="1" noResize="1" noEditPoints="1" noAdjustHandles="1" noChangeArrowheads="1" noChangeShapeType="1" noTextEdit="1"/>
              </p:cNvSpPr>
              <p:nvPr/>
            </p:nvSpPr>
            <p:spPr>
              <a:xfrm>
                <a:off x="2474258" y="1397636"/>
                <a:ext cx="3721275" cy="781304"/>
              </a:xfrm>
              <a:prstGeom prst="rect">
                <a:avLst/>
              </a:prstGeom>
              <a:blipFill>
                <a:blip r:embed="rId2"/>
                <a:stretch>
                  <a:fillRect l="-2381" t="-152381" b="-2269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5E88FB6-0045-7406-C343-D60DC6E3FF4E}"/>
                  </a:ext>
                </a:extLst>
              </p:cNvPr>
              <p:cNvSpPr txBox="1"/>
              <p:nvPr/>
            </p:nvSpPr>
            <p:spPr>
              <a:xfrm>
                <a:off x="744361" y="2181193"/>
                <a:ext cx="5451172" cy="549381"/>
              </a:xfrm>
              <a:prstGeom prst="rect">
                <a:avLst/>
              </a:prstGeom>
              <a:noFill/>
            </p:spPr>
            <p:txBody>
              <a:bodyPr wrap="non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令</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𝐺</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𝐻</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max</m:t>
                            </m:r>
                          </m:e>
                          <m:lim>
                            <m:r>
                              <a:rPr kumimoji="1" lang="en-US" altLang="zh-CN" sz="2000" b="0" i="1" smtClean="0">
                                <a:solidFill>
                                  <a:schemeClr val="bg1"/>
                                </a:solidFill>
                                <a:latin typeface="Cambria Math" panose="02040503050406030204" pitchFamily="18" charset="0"/>
                                <a:ea typeface="Microsoft YaHei" panose="020B0503020204020204" pitchFamily="34" charset="-122"/>
                              </a:rPr>
                              <m:t>𝑓</m:t>
                            </m:r>
                          </m:lim>
                        </m:limLow>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𝐻</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ℝ</m:t>
                    </m:r>
                  </m:oMath>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A5E88FB6-0045-7406-C343-D60DC6E3FF4E}"/>
                  </a:ext>
                </a:extLst>
              </p:cNvPr>
              <p:cNvSpPr txBox="1">
                <a:spLocks noRot="1" noChangeAspect="1" noMove="1" noResize="1" noEditPoints="1" noAdjustHandles="1" noChangeArrowheads="1" noChangeShapeType="1" noTextEdit="1"/>
              </p:cNvSpPr>
              <p:nvPr/>
            </p:nvSpPr>
            <p:spPr>
              <a:xfrm>
                <a:off x="744361" y="2181193"/>
                <a:ext cx="5451172" cy="549381"/>
              </a:xfrm>
              <a:prstGeom prst="rect">
                <a:avLst/>
              </a:prstGeom>
              <a:blipFill>
                <a:blip r:embed="rId3"/>
                <a:stretch>
                  <a:fillRect l="-1163" b="-1333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A6C8DE9-1B3F-98AE-7C0B-5B1A2B6841C9}"/>
              </a:ext>
            </a:extLst>
          </p:cNvPr>
          <p:cNvSpPr txBox="1"/>
          <p:nvPr/>
        </p:nvSpPr>
        <p:spPr>
          <a:xfrm>
            <a:off x="6195533" y="1275947"/>
            <a:ext cx="5805967" cy="1422890"/>
          </a:xfrm>
          <a:prstGeom prst="rect">
            <a:avLst/>
          </a:prstGeom>
          <a:noFill/>
        </p:spPr>
        <p:txBody>
          <a:bodyPr wrap="square" rtlCol="0">
            <a:spAutoFit/>
          </a:bodyPr>
          <a:lstStyle/>
          <a:p>
            <a:pPr algn="l">
              <a:lnSpc>
                <a:spcPct val="150000"/>
              </a:lnSpc>
            </a:pPr>
            <a:r>
              <a:rPr kumimoji="1" lang="zh-CN" altLang="en-US" sz="2000" dirty="0">
                <a:solidFill>
                  <a:schemeClr val="accent6"/>
                </a:solidFill>
                <a:latin typeface="Microsoft YaHei" panose="020B0503020204020204" pitchFamily="34" charset="-122"/>
                <a:ea typeface="Microsoft YaHei" panose="020B0503020204020204" pitchFamily="34" charset="-122"/>
              </a:rPr>
              <a:t>泛函分析中变分法，这里不详细讨论了，内容过于复杂。但是请务必关注和学习泛函分析，因为</a:t>
            </a:r>
            <a:r>
              <a:rPr kumimoji="1" lang="en-US" altLang="zh-CN" sz="2000" dirty="0">
                <a:solidFill>
                  <a:schemeClr val="accent6"/>
                </a:solidFill>
                <a:latin typeface="Microsoft YaHei" panose="020B0503020204020204" pitchFamily="34" charset="-122"/>
                <a:ea typeface="Microsoft YaHei" panose="020B0503020204020204" pitchFamily="34" charset="-122"/>
              </a:rPr>
              <a:t>AI</a:t>
            </a:r>
            <a:r>
              <a:rPr kumimoji="1" lang="zh-CN" altLang="en-US" sz="2000" dirty="0">
                <a:solidFill>
                  <a:schemeClr val="accent6"/>
                </a:solidFill>
                <a:latin typeface="Microsoft YaHei" panose="020B0503020204020204" pitchFamily="34" charset="-122"/>
                <a:ea typeface="Microsoft YaHei" panose="020B0503020204020204" pitchFamily="34" charset="-122"/>
              </a:rPr>
              <a:t>的本质就是在函数空间中寻找一个特定的函数！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B21CD90-699A-E97A-436A-ACD7A9E1D01E}"/>
                  </a:ext>
                </a:extLst>
              </p:cNvPr>
              <p:cNvSpPr txBox="1"/>
              <p:nvPr/>
            </p:nvSpPr>
            <p:spPr>
              <a:xfrm>
                <a:off x="772014" y="2562219"/>
                <a:ext cx="4812023" cy="1112933"/>
              </a:xfrm>
              <a:prstGeom prst="rect">
                <a:avLst/>
              </a:prstGeom>
              <a:noFill/>
            </p:spPr>
            <p:txBody>
              <a:bodyPr wrap="none" rtlCol="0">
                <a:spAutoFit/>
              </a:bodyPr>
              <a:lstStyle/>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𝐺</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9B21CD90-699A-E97A-436A-ACD7A9E1D01E}"/>
                  </a:ext>
                </a:extLst>
              </p:cNvPr>
              <p:cNvSpPr txBox="1">
                <a:spLocks noRot="1" noChangeAspect="1" noMove="1" noResize="1" noEditPoints="1" noAdjustHandles="1" noChangeArrowheads="1" noChangeShapeType="1" noTextEdit="1"/>
              </p:cNvSpPr>
              <p:nvPr/>
            </p:nvSpPr>
            <p:spPr>
              <a:xfrm>
                <a:off x="772014" y="2562219"/>
                <a:ext cx="4812023" cy="1112933"/>
              </a:xfrm>
              <a:prstGeom prst="rect">
                <a:avLst/>
              </a:prstGeom>
              <a:blipFill>
                <a:blip r:embed="rId4"/>
                <a:stretch>
                  <a:fillRect t="-85393" b="-1539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590779-621F-7262-4607-4790564B5E73}"/>
                  </a:ext>
                </a:extLst>
              </p:cNvPr>
              <p:cNvSpPr txBox="1"/>
              <p:nvPr/>
            </p:nvSpPr>
            <p:spPr>
              <a:xfrm>
                <a:off x="742277" y="3675152"/>
                <a:ext cx="4500719" cy="23282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𝑠</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 </m:t>
                      </m:r>
                      <m:d>
                        <m:dPr>
                          <m:begChr m:val="{"/>
                          <m:end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i="1" smtClean="0">
                                  <a:solidFill>
                                    <a:schemeClr val="bg1"/>
                                  </a:solidFill>
                                  <a:latin typeface="Cambria Math" panose="02040503050406030204" pitchFamily="18" charset="0"/>
                                  <a:ea typeface="Microsoft YaHei" panose="020B0503020204020204" pitchFamily="34" charset="-122"/>
                                </a:rPr>
                              </m:ctrlPr>
                            </m:eqArrPr>
                            <m:e>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&amp;=0</m:t>
                              </m:r>
                              <m:r>
                                <m:rPr>
                                  <m:nor/>
                                </m:rPr>
                                <a:rPr kumimoji="1" lang="en-US" altLang="zh-CN" sz="2000" dirty="0">
                                  <a:solidFill>
                                    <a:schemeClr val="bg1"/>
                                  </a:solidFill>
                                  <a:latin typeface="Microsoft YaHei" panose="020B0503020204020204" pitchFamily="34" charset="-122"/>
                                  <a:ea typeface="Microsoft YaHei" panose="020B0503020204020204" pitchFamily="34" charset="-122"/>
                                </a:rPr>
                                <m:t> </m:t>
                              </m:r>
                            </m:e>
                            <m:e>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&amp;=</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m:rPr>
                                  <m:nor/>
                                </m:rPr>
                                <a:rPr kumimoji="1" lang="en-US" altLang="zh-CN" sz="2000" dirty="0">
                                  <a:solidFill>
                                    <a:schemeClr val="bg1"/>
                                  </a:solidFill>
                                  <a:latin typeface="Microsoft YaHei" panose="020B0503020204020204" pitchFamily="34" charset="-122"/>
                                  <a:ea typeface="Microsoft YaHei" panose="020B0503020204020204" pitchFamily="34" charset="-122"/>
                                </a:rPr>
                                <m:t> </m:t>
                              </m:r>
                            </m:e>
                            <m:e>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&amp;=1</m:t>
                              </m:r>
                              <m:r>
                                <m:rPr>
                                  <m:nor/>
                                </m:rPr>
                                <a:rPr kumimoji="1" lang="zh-CN" altLang="en-US" sz="2000" dirty="0">
                                  <a:solidFill>
                                    <a:schemeClr val="bg1"/>
                                  </a:solidFill>
                                  <a:latin typeface="Microsoft YaHei" panose="020B0503020204020204" pitchFamily="34" charset="-122"/>
                                  <a:ea typeface="Microsoft YaHei" panose="020B0503020204020204" pitchFamily="34" charset="-122"/>
                                </a:rPr>
                                <m:t> </m:t>
                              </m:r>
                            </m:e>
                          </m:eqArr>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15590779-621F-7262-4607-4790564B5E73}"/>
                  </a:ext>
                </a:extLst>
              </p:cNvPr>
              <p:cNvSpPr txBox="1">
                <a:spLocks noRot="1" noChangeAspect="1" noMove="1" noResize="1" noEditPoints="1" noAdjustHandles="1" noChangeArrowheads="1" noChangeShapeType="1" noTextEdit="1"/>
              </p:cNvSpPr>
              <p:nvPr/>
            </p:nvSpPr>
            <p:spPr>
              <a:xfrm>
                <a:off x="742277" y="3675152"/>
                <a:ext cx="4500719" cy="2328266"/>
              </a:xfrm>
              <a:prstGeom prst="rect">
                <a:avLst/>
              </a:prstGeom>
              <a:blipFill>
                <a:blip r:embed="rId5"/>
                <a:stretch>
                  <a:fillRect t="-50543" b="-75543"/>
                </a:stretch>
              </a:blipFill>
            </p:spPr>
            <p:txBody>
              <a:bodyPr/>
              <a:lstStyle/>
              <a:p>
                <a:r>
                  <a:rPr lang="zh-CN" altLang="en-US">
                    <a:noFill/>
                  </a:rPr>
                  <a:t> </a:t>
                </a:r>
              </a:p>
            </p:txBody>
          </p:sp>
        </mc:Fallback>
      </mc:AlternateContent>
      <p:sp>
        <p:nvSpPr>
          <p:cNvPr id="9" name="右箭头 8">
            <a:extLst>
              <a:ext uri="{FF2B5EF4-FFF2-40B4-BE49-F238E27FC236}">
                <a16:creationId xmlns:a16="http://schemas.microsoft.com/office/drawing/2014/main" id="{6DF77042-7ACB-B4C3-C870-7297CD359E57}"/>
              </a:ext>
            </a:extLst>
          </p:cNvPr>
          <p:cNvSpPr/>
          <p:nvPr/>
        </p:nvSpPr>
        <p:spPr>
          <a:xfrm>
            <a:off x="5756195" y="2924629"/>
            <a:ext cx="851770" cy="556467"/>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06EC4B1-D3DE-FBE2-FCCB-2D515C804D51}"/>
              </a:ext>
            </a:extLst>
          </p:cNvPr>
          <p:cNvSpPr txBox="1"/>
          <p:nvPr/>
        </p:nvSpPr>
        <p:spPr>
          <a:xfrm>
            <a:off x="6780123" y="2971602"/>
            <a:ext cx="5038559" cy="400110"/>
          </a:xfrm>
          <a:prstGeom prst="rect">
            <a:avLst/>
          </a:prstGeom>
          <a:noFill/>
        </p:spPr>
        <p:txBody>
          <a:bodyPr wrap="none" rtlCol="0">
            <a:spAutoFit/>
          </a:bodyPr>
          <a:lstStyle/>
          <a:p>
            <a:pPr algn="l"/>
            <a:r>
              <a:rPr kumimoji="1" lang="zh-CN" altLang="en-US" sz="2000" b="1" dirty="0">
                <a:solidFill>
                  <a:schemeClr val="bg1"/>
                </a:solidFill>
                <a:latin typeface="Microsoft YaHei" panose="020B0503020204020204" pitchFamily="34" charset="-122"/>
                <a:ea typeface="Microsoft YaHei" panose="020B0503020204020204" pitchFamily="34" charset="-122"/>
              </a:rPr>
              <a:t>拉格朗日乘数法（</a:t>
            </a:r>
            <a:r>
              <a:rPr kumimoji="1" lang="en-US" altLang="zh-CN" sz="2000" b="1" dirty="0">
                <a:solidFill>
                  <a:schemeClr val="bg1"/>
                </a:solidFill>
                <a:latin typeface="Microsoft YaHei" panose="020B0503020204020204" pitchFamily="34" charset="-122"/>
                <a:ea typeface="Microsoft YaHei" panose="020B0503020204020204" pitchFamily="34" charset="-122"/>
              </a:rPr>
              <a:t>Lagrange Multiplier</a:t>
            </a:r>
            <a:r>
              <a:rPr kumimoji="1" lang="zh-CN" altLang="en-US" sz="2000" b="1" dirty="0">
                <a:solidFill>
                  <a:schemeClr val="bg1"/>
                </a:solidFill>
                <a:latin typeface="Microsoft YaHei" panose="020B0503020204020204" pitchFamily="34" charset="-122"/>
                <a:ea typeface="Microsoft YaHei" panose="020B0503020204020204" pitchFamily="34" charset="-122"/>
              </a:rPr>
              <a:t>）</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2F2E44E-1554-AC13-3D28-D5B204C9EA4A}"/>
                  </a:ext>
                </a:extLst>
              </p:cNvPr>
              <p:cNvSpPr txBox="1"/>
              <p:nvPr/>
            </p:nvSpPr>
            <p:spPr>
              <a:xfrm>
                <a:off x="6275947" y="3429000"/>
                <a:ext cx="5579476"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ℒ</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C2F2E44E-1554-AC13-3D28-D5B204C9EA4A}"/>
                  </a:ext>
                </a:extLst>
              </p:cNvPr>
              <p:cNvSpPr txBox="1">
                <a:spLocks noRot="1" noChangeAspect="1" noMove="1" noResize="1" noEditPoints="1" noAdjustHandles="1" noChangeArrowheads="1" noChangeShapeType="1" noTextEdit="1"/>
              </p:cNvSpPr>
              <p:nvPr/>
            </p:nvSpPr>
            <p:spPr>
              <a:xfrm>
                <a:off x="6275947" y="3429000"/>
                <a:ext cx="5579476" cy="772712"/>
              </a:xfrm>
              <a:prstGeom prst="rect">
                <a:avLst/>
              </a:prstGeom>
              <a:blipFill>
                <a:blip r:embed="rId6"/>
                <a:stretch>
                  <a:fillRect t="-159016" b="-236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92B2685-9734-E3C0-5B07-C3576A2A074C}"/>
                  </a:ext>
                </a:extLst>
              </p:cNvPr>
              <p:cNvSpPr txBox="1"/>
              <p:nvPr/>
            </p:nvSpPr>
            <p:spPr>
              <a:xfrm>
                <a:off x="8162791" y="4262593"/>
                <a:ext cx="2991909" cy="783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992B2685-9734-E3C0-5B07-C3576A2A074C}"/>
                  </a:ext>
                </a:extLst>
              </p:cNvPr>
              <p:cNvSpPr txBox="1">
                <a:spLocks noRot="1" noChangeAspect="1" noMove="1" noResize="1" noEditPoints="1" noAdjustHandles="1" noChangeArrowheads="1" noChangeShapeType="1" noTextEdit="1"/>
              </p:cNvSpPr>
              <p:nvPr/>
            </p:nvSpPr>
            <p:spPr>
              <a:xfrm>
                <a:off x="8162791" y="4262593"/>
                <a:ext cx="2991909" cy="783869"/>
              </a:xfrm>
              <a:prstGeom prst="rect">
                <a:avLst/>
              </a:prstGeom>
              <a:blipFill>
                <a:blip r:embed="rId7"/>
                <a:stretch>
                  <a:fillRect l="-10970" t="-152381" b="-2269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E28FD95-933B-0009-BA46-DCE1451F2579}"/>
                  </a:ext>
                </a:extLst>
              </p:cNvPr>
              <p:cNvSpPr txBox="1"/>
              <p:nvPr/>
            </p:nvSpPr>
            <p:spPr>
              <a:xfrm>
                <a:off x="8162791" y="5044480"/>
                <a:ext cx="3715569" cy="783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5E28FD95-933B-0009-BA46-DCE1451F2579}"/>
                  </a:ext>
                </a:extLst>
              </p:cNvPr>
              <p:cNvSpPr txBox="1">
                <a:spLocks noRot="1" noChangeAspect="1" noMove="1" noResize="1" noEditPoints="1" noAdjustHandles="1" noChangeArrowheads="1" noChangeShapeType="1" noTextEdit="1"/>
              </p:cNvSpPr>
              <p:nvPr/>
            </p:nvSpPr>
            <p:spPr>
              <a:xfrm>
                <a:off x="8162791" y="5044480"/>
                <a:ext cx="3715569" cy="783869"/>
              </a:xfrm>
              <a:prstGeom prst="rect">
                <a:avLst/>
              </a:prstGeom>
              <a:blipFill>
                <a:blip r:embed="rId8"/>
                <a:stretch>
                  <a:fillRect l="-8503" t="-156452" b="-2306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681202D-1637-70C9-8F5C-888CB3F4AD51}"/>
                  </a:ext>
                </a:extLst>
              </p:cNvPr>
              <p:cNvSpPr txBox="1"/>
              <p:nvPr/>
            </p:nvSpPr>
            <p:spPr>
              <a:xfrm>
                <a:off x="8162791" y="5826366"/>
                <a:ext cx="3085653" cy="783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C681202D-1637-70C9-8F5C-888CB3F4AD51}"/>
                  </a:ext>
                </a:extLst>
              </p:cNvPr>
              <p:cNvSpPr txBox="1">
                <a:spLocks noRot="1" noChangeAspect="1" noMove="1" noResize="1" noEditPoints="1" noAdjustHandles="1" noChangeArrowheads="1" noChangeShapeType="1" noTextEdit="1"/>
              </p:cNvSpPr>
              <p:nvPr/>
            </p:nvSpPr>
            <p:spPr>
              <a:xfrm>
                <a:off x="8162791" y="5826366"/>
                <a:ext cx="3085653" cy="783869"/>
              </a:xfrm>
              <a:prstGeom prst="rect">
                <a:avLst/>
              </a:prstGeom>
              <a:blipFill>
                <a:blip r:embed="rId9"/>
                <a:stretch>
                  <a:fillRect l="-10246" t="-153968" b="-226984"/>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CEEA04ED-A785-FA6E-E8DF-C09B91656D8C}"/>
              </a:ext>
            </a:extLst>
          </p:cNvPr>
          <p:cNvSpPr txBox="1"/>
          <p:nvPr/>
        </p:nvSpPr>
        <p:spPr>
          <a:xfrm>
            <a:off x="4439378" y="3596807"/>
            <a:ext cx="198002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令拉格朗日函数</a:t>
            </a:r>
          </a:p>
        </p:txBody>
      </p:sp>
    </p:spTree>
    <p:extLst>
      <p:ext uri="{BB962C8B-B14F-4D97-AF65-F5344CB8AC3E}">
        <p14:creationId xmlns:p14="http://schemas.microsoft.com/office/powerpoint/2010/main" val="1840130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F7611-EA3A-D470-77D8-27938DAD160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743686B-1F73-3C57-10B8-3A9775AA1E85}"/>
              </a:ext>
            </a:extLst>
          </p:cNvPr>
          <p:cNvSpPr>
            <a:spLocks noGrp="1"/>
          </p:cNvSpPr>
          <p:nvPr>
            <p:ph type="title"/>
          </p:nvPr>
        </p:nvSpPr>
        <p:spPr/>
        <p:txBody>
          <a:bodyPr>
            <a:normAutofit fontScale="90000"/>
          </a:bodyPr>
          <a:lstStyle/>
          <a:p>
            <a:r>
              <a:rPr kumimoji="1" lang="zh-CN" altLang="en-US" dirty="0"/>
              <a:t>高斯分布与高斯过程在</a:t>
            </a:r>
            <a:r>
              <a:rPr kumimoji="1" lang="en-US" altLang="zh-CN" dirty="0"/>
              <a:t>AI</a:t>
            </a:r>
            <a:r>
              <a:rPr kumimoji="1" lang="zh-CN" altLang="en-US" dirty="0"/>
              <a:t>中的应用</a:t>
            </a:r>
          </a:p>
        </p:txBody>
      </p:sp>
      <p:pic>
        <p:nvPicPr>
          <p:cNvPr id="1026" name="Picture 2" descr="Output image">
            <a:extLst>
              <a:ext uri="{FF2B5EF4-FFF2-40B4-BE49-F238E27FC236}">
                <a16:creationId xmlns:a16="http://schemas.microsoft.com/office/drawing/2014/main" id="{DFF058A9-F569-2C8C-8782-2C5EB5B2A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21224"/>
            <a:ext cx="4714333" cy="372116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5512F9F-C6A4-C145-BDE3-81E45F7AC920}"/>
              </a:ext>
            </a:extLst>
          </p:cNvPr>
          <p:cNvSpPr txBox="1"/>
          <p:nvPr/>
        </p:nvSpPr>
        <p:spPr>
          <a:xfrm>
            <a:off x="5744584" y="1921224"/>
            <a:ext cx="6260950" cy="4192879"/>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高斯分布和高斯过程在</a:t>
            </a:r>
            <a:r>
              <a:rPr kumimoji="1" lang="en-US" altLang="zh-CN" sz="2000" dirty="0">
                <a:solidFill>
                  <a:schemeClr val="bg1"/>
                </a:solidFill>
                <a:latin typeface="Microsoft YaHei" panose="020B0503020204020204" pitchFamily="34" charset="-122"/>
                <a:ea typeface="Microsoft YaHei" panose="020B0503020204020204" pitchFamily="34" charset="-122"/>
              </a:rPr>
              <a:t>AI</a:t>
            </a:r>
            <a:r>
              <a:rPr kumimoji="1" lang="zh-CN" altLang="en-US" sz="2000" dirty="0">
                <a:solidFill>
                  <a:schemeClr val="bg1"/>
                </a:solidFill>
                <a:latin typeface="Microsoft YaHei" panose="020B0503020204020204" pitchFamily="34" charset="-122"/>
                <a:ea typeface="Microsoft YaHei" panose="020B0503020204020204" pitchFamily="34" charset="-122"/>
              </a:rPr>
              <a:t>领域被广泛应用</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著名的</a:t>
            </a:r>
            <a:r>
              <a:rPr kumimoji="1" lang="en-US" altLang="zh-CN" sz="2000" dirty="0">
                <a:solidFill>
                  <a:schemeClr val="bg1"/>
                </a:solidFill>
                <a:latin typeface="Microsoft YaHei" panose="020B0503020204020204" pitchFamily="34" charset="-122"/>
                <a:ea typeface="Microsoft YaHei" panose="020B0503020204020204" pitchFamily="34" charset="-122"/>
              </a:rPr>
              <a:t>GMM</a:t>
            </a:r>
            <a:r>
              <a:rPr kumimoji="1" lang="zh-CN" altLang="en-US" sz="2000" dirty="0">
                <a:solidFill>
                  <a:schemeClr val="bg1"/>
                </a:solidFill>
                <a:latin typeface="Microsoft YaHei" panose="020B0503020204020204" pitchFamily="34" charset="-122"/>
                <a:ea typeface="Microsoft YaHei" panose="020B0503020204020204" pitchFamily="34" charset="-122"/>
              </a:rPr>
              <a:t>模型，即高斯混合模型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en-US" altLang="zh-CN" sz="2000" dirty="0">
                <a:solidFill>
                  <a:schemeClr val="bg1"/>
                </a:solidFill>
                <a:latin typeface="Microsoft YaHei" panose="020B0503020204020204" pitchFamily="34" charset="-122"/>
                <a:ea typeface="Microsoft YaHei" panose="020B0503020204020204" pitchFamily="34" charset="-122"/>
              </a:rPr>
              <a:t>SVM</a:t>
            </a:r>
            <a:r>
              <a:rPr kumimoji="1" lang="zh-CN" altLang="en-US" sz="2000" dirty="0">
                <a:solidFill>
                  <a:schemeClr val="bg1"/>
                </a:solidFill>
                <a:latin typeface="Microsoft YaHei" panose="020B0503020204020204" pitchFamily="34" charset="-122"/>
                <a:ea typeface="Microsoft YaHei" panose="020B0503020204020204" pitchFamily="34" charset="-122"/>
              </a:rPr>
              <a:t>中的各种核方法</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机器学习中的数据分布假设</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生成模型中广泛地运用了高斯分布和高斯过程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1257300" lvl="2"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扩散模型，</a:t>
            </a:r>
            <a:r>
              <a:rPr kumimoji="1" lang="en-US" altLang="zh-CN" sz="2000" dirty="0">
                <a:solidFill>
                  <a:schemeClr val="bg1"/>
                </a:solidFill>
                <a:latin typeface="Microsoft YaHei" panose="020B0503020204020204" pitchFamily="34" charset="-122"/>
                <a:ea typeface="Microsoft YaHei" panose="020B0503020204020204" pitchFamily="34" charset="-122"/>
              </a:rPr>
              <a:t>Flow-based Model, etc.</a:t>
            </a: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时间序列预测通常使用高斯过程进行建模</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在神经网络的模块中，通常用高斯分布保证信号传播</a:t>
            </a:r>
          </a:p>
        </p:txBody>
      </p:sp>
    </p:spTree>
    <p:extLst>
      <p:ext uri="{BB962C8B-B14F-4D97-AF65-F5344CB8AC3E}">
        <p14:creationId xmlns:p14="http://schemas.microsoft.com/office/powerpoint/2010/main" val="1004770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91227-20C4-1CAB-1C94-BD699E664DD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1E60714-539E-4747-0CD6-6277084C3A81}"/>
              </a:ext>
            </a:extLst>
          </p:cNvPr>
          <p:cNvSpPr>
            <a:spLocks noGrp="1"/>
          </p:cNvSpPr>
          <p:nvPr>
            <p:ph type="title"/>
          </p:nvPr>
        </p:nvSpPr>
        <p:spPr/>
        <p:txBody>
          <a:bodyPr/>
          <a:lstStyle/>
          <a:p>
            <a:r>
              <a:rPr kumimoji="1" lang="en-US" altLang="zh-CN" dirty="0"/>
              <a:t>Maximum Entropy</a:t>
            </a:r>
            <a:endParaRPr kumimoji="1" lang="zh-CN" altLang="en-US" dirty="0"/>
          </a:p>
        </p:txBody>
      </p:sp>
      <p:sp>
        <p:nvSpPr>
          <p:cNvPr id="3" name="圆角矩形 2">
            <a:extLst>
              <a:ext uri="{FF2B5EF4-FFF2-40B4-BE49-F238E27FC236}">
                <a16:creationId xmlns:a16="http://schemas.microsoft.com/office/drawing/2014/main" id="{2CF79EB2-7B77-80A9-3F5F-1951775D3AC4}"/>
              </a:ext>
            </a:extLst>
          </p:cNvPr>
          <p:cNvSpPr/>
          <p:nvPr/>
        </p:nvSpPr>
        <p:spPr>
          <a:xfrm>
            <a:off x="742277" y="1519347"/>
            <a:ext cx="1602889" cy="537883"/>
          </a:xfrm>
          <a:prstGeom prst="roundRect">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Microsoft YaHei" panose="020B0503020204020204" pitchFamily="34" charset="-122"/>
                <a:ea typeface="Microsoft YaHei" panose="020B0503020204020204" pitchFamily="34" charset="-122"/>
              </a:rPr>
              <a:t>变分法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A6C193-9A24-E076-E8D8-C52DFFB30070}"/>
                  </a:ext>
                </a:extLst>
              </p:cNvPr>
              <p:cNvSpPr txBox="1"/>
              <p:nvPr/>
            </p:nvSpPr>
            <p:spPr>
              <a:xfrm>
                <a:off x="2474258" y="1397636"/>
                <a:ext cx="3721275" cy="7813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max</m:t>
                              </m:r>
                            </m:e>
                            <m:lim>
                              <m:r>
                                <a:rPr kumimoji="1" lang="en-US" altLang="zh-CN" sz="2000" b="0" i="1" smtClean="0">
                                  <a:solidFill>
                                    <a:schemeClr val="bg1"/>
                                  </a:solidFill>
                                  <a:latin typeface="Cambria Math" panose="02040503050406030204" pitchFamily="18" charset="0"/>
                                  <a:ea typeface="Microsoft YaHei" panose="020B0503020204020204" pitchFamily="34" charset="-122"/>
                                </a:rPr>
                                <m:t>𝑓</m:t>
                              </m:r>
                            </m:lim>
                          </m:limLow>
                        </m:fName>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log</m:t>
                                      </m:r>
                                    </m:fNa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e>
                          </m:d>
                        </m:e>
                      </m:func>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8EA6C193-9A24-E076-E8D8-C52DFFB30070}"/>
                  </a:ext>
                </a:extLst>
              </p:cNvPr>
              <p:cNvSpPr txBox="1">
                <a:spLocks noRot="1" noChangeAspect="1" noMove="1" noResize="1" noEditPoints="1" noAdjustHandles="1" noChangeArrowheads="1" noChangeShapeType="1" noTextEdit="1"/>
              </p:cNvSpPr>
              <p:nvPr/>
            </p:nvSpPr>
            <p:spPr>
              <a:xfrm>
                <a:off x="2474258" y="1397636"/>
                <a:ext cx="3721275" cy="781304"/>
              </a:xfrm>
              <a:prstGeom prst="rect">
                <a:avLst/>
              </a:prstGeom>
              <a:blipFill>
                <a:blip r:embed="rId2"/>
                <a:stretch>
                  <a:fillRect l="-2381" t="-152381" b="-2269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2E1AD84-99F9-1C32-D8BB-59CA6F949D88}"/>
                  </a:ext>
                </a:extLst>
              </p:cNvPr>
              <p:cNvSpPr txBox="1"/>
              <p:nvPr/>
            </p:nvSpPr>
            <p:spPr>
              <a:xfrm>
                <a:off x="1054457" y="2378515"/>
                <a:ext cx="5542735"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ℒ</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92E1AD84-99F9-1C32-D8BB-59CA6F949D88}"/>
                  </a:ext>
                </a:extLst>
              </p:cNvPr>
              <p:cNvSpPr txBox="1">
                <a:spLocks noRot="1" noChangeAspect="1" noMove="1" noResize="1" noEditPoints="1" noAdjustHandles="1" noChangeArrowheads="1" noChangeShapeType="1" noTextEdit="1"/>
              </p:cNvSpPr>
              <p:nvPr/>
            </p:nvSpPr>
            <p:spPr>
              <a:xfrm>
                <a:off x="1054457" y="2378515"/>
                <a:ext cx="5542735" cy="772712"/>
              </a:xfrm>
              <a:prstGeom prst="rect">
                <a:avLst/>
              </a:prstGeom>
              <a:blipFill>
                <a:blip r:embed="rId3"/>
                <a:stretch>
                  <a:fillRect t="-156452" b="-2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FD19D99-4BFE-0EC6-3796-09F0CB76EDF7}"/>
                  </a:ext>
                </a:extLst>
              </p:cNvPr>
              <p:cNvSpPr txBox="1"/>
              <p:nvPr/>
            </p:nvSpPr>
            <p:spPr>
              <a:xfrm>
                <a:off x="2970962" y="3357715"/>
                <a:ext cx="9393725" cy="783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2FD19D99-4BFE-0EC6-3796-09F0CB76EDF7}"/>
                  </a:ext>
                </a:extLst>
              </p:cNvPr>
              <p:cNvSpPr txBox="1">
                <a:spLocks noRot="1" noChangeAspect="1" noMove="1" noResize="1" noEditPoints="1" noAdjustHandles="1" noChangeArrowheads="1" noChangeShapeType="1" noTextEdit="1"/>
              </p:cNvSpPr>
              <p:nvPr/>
            </p:nvSpPr>
            <p:spPr>
              <a:xfrm>
                <a:off x="2970962" y="3357715"/>
                <a:ext cx="9393725" cy="783869"/>
              </a:xfrm>
              <a:prstGeom prst="rect">
                <a:avLst/>
              </a:prstGeom>
              <a:blipFill>
                <a:blip r:embed="rId4"/>
                <a:stretch>
                  <a:fillRect l="-4184" t="-156452" b="-2306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417CF09-1667-04DA-A42F-D2F0DB2CF362}"/>
                  </a:ext>
                </a:extLst>
              </p:cNvPr>
              <p:cNvSpPr txBox="1"/>
              <p:nvPr/>
            </p:nvSpPr>
            <p:spPr>
              <a:xfrm>
                <a:off x="1054457" y="4538785"/>
                <a:ext cx="10727296"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ℒ</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𝑥𝑔𝑑𝑥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𝑔𝑑𝑥</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𝑔𝑑𝑥</m:t>
                          </m:r>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D417CF09-1667-04DA-A42F-D2F0DB2CF362}"/>
                  </a:ext>
                </a:extLst>
              </p:cNvPr>
              <p:cNvSpPr txBox="1">
                <a:spLocks noRot="1" noChangeAspect="1" noMove="1" noResize="1" noEditPoints="1" noAdjustHandles="1" noChangeArrowheads="1" noChangeShapeType="1" noTextEdit="1"/>
              </p:cNvSpPr>
              <p:nvPr/>
            </p:nvSpPr>
            <p:spPr>
              <a:xfrm>
                <a:off x="1054457" y="4538785"/>
                <a:ext cx="10727296" cy="772712"/>
              </a:xfrm>
              <a:prstGeom prst="rect">
                <a:avLst/>
              </a:prstGeom>
              <a:blipFill>
                <a:blip r:embed="rId5"/>
                <a:stretch>
                  <a:fillRect t="-156452" b="-2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4B9CE5A-3E4E-8F76-8FDB-1E6192098C46}"/>
                  </a:ext>
                </a:extLst>
              </p:cNvPr>
              <p:cNvSpPr txBox="1"/>
              <p:nvPr/>
            </p:nvSpPr>
            <p:spPr>
              <a:xfrm>
                <a:off x="6525905" y="1627428"/>
                <a:ext cx="5451172" cy="424732"/>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令</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𝐺</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𝐻</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max</m:t>
                            </m:r>
                          </m:e>
                          <m:lim>
                            <m:r>
                              <a:rPr kumimoji="1" lang="en-US" altLang="zh-CN" sz="2000" b="0" i="1" smtClean="0">
                                <a:solidFill>
                                  <a:schemeClr val="bg1"/>
                                </a:solidFill>
                                <a:latin typeface="Cambria Math" panose="02040503050406030204" pitchFamily="18" charset="0"/>
                                <a:ea typeface="Microsoft YaHei" panose="020B0503020204020204" pitchFamily="34" charset="-122"/>
                              </a:rPr>
                              <m:t>𝑓</m:t>
                            </m:r>
                          </m:lim>
                        </m:limLow>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𝐻</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𝑔</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ℝ</m:t>
                    </m:r>
                  </m:oMath>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A4B9CE5A-3E4E-8F76-8FDB-1E6192098C46}"/>
                  </a:ext>
                </a:extLst>
              </p:cNvPr>
              <p:cNvSpPr txBox="1">
                <a:spLocks noRot="1" noChangeAspect="1" noMove="1" noResize="1" noEditPoints="1" noAdjustHandles="1" noChangeArrowheads="1" noChangeShapeType="1" noTextEdit="1"/>
              </p:cNvSpPr>
              <p:nvPr/>
            </p:nvSpPr>
            <p:spPr>
              <a:xfrm>
                <a:off x="6525905" y="1627428"/>
                <a:ext cx="5451172" cy="424732"/>
              </a:xfrm>
              <a:prstGeom prst="rect">
                <a:avLst/>
              </a:prstGeom>
              <a:blipFill>
                <a:blip r:embed="rId6"/>
                <a:stretch>
                  <a:fillRect l="-1395" t="-8824"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A5A392B-E22F-2AA6-78B0-04B6F314E2CC}"/>
                  </a:ext>
                </a:extLst>
              </p:cNvPr>
              <p:cNvSpPr txBox="1"/>
              <p:nvPr/>
            </p:nvSpPr>
            <p:spPr>
              <a:xfrm>
                <a:off x="6525905" y="2067839"/>
                <a:ext cx="287277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𝐺</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𝐻</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𝐺</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6A5A392B-E22F-2AA6-78B0-04B6F314E2CC}"/>
                  </a:ext>
                </a:extLst>
              </p:cNvPr>
              <p:cNvSpPr txBox="1">
                <a:spLocks noRot="1" noChangeAspect="1" noMove="1" noResize="1" noEditPoints="1" noAdjustHandles="1" noChangeArrowheads="1" noChangeShapeType="1" noTextEdit="1"/>
              </p:cNvSpPr>
              <p:nvPr/>
            </p:nvSpPr>
            <p:spPr>
              <a:xfrm>
                <a:off x="6525905" y="2067839"/>
                <a:ext cx="2872773" cy="400110"/>
              </a:xfrm>
              <a:prstGeom prst="rect">
                <a:avLst/>
              </a:prstGeom>
              <a:blipFill>
                <a:blip r:embed="rId7"/>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B1C1DB4-AFAE-2A71-8601-2FCF2D65512F}"/>
                  </a:ext>
                </a:extLst>
              </p:cNvPr>
              <p:cNvSpPr txBox="1"/>
              <p:nvPr/>
            </p:nvSpPr>
            <p:spPr>
              <a:xfrm>
                <a:off x="1146412" y="5338653"/>
                <a:ext cx="2821285" cy="400110"/>
              </a:xfrm>
              <a:prstGeom prst="rect">
                <a:avLst/>
              </a:prstGeom>
              <a:noFill/>
            </p:spPr>
            <p:txBody>
              <a:bodyPr wrap="none" rtlCol="0">
                <a:spAutoFit/>
              </a:bodyPr>
              <a:lstStyle/>
              <a:p>
                <a:pPr algn="l"/>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必定是驻点，代入</a:t>
                </a:r>
              </a:p>
            </p:txBody>
          </p:sp>
        </mc:Choice>
        <mc:Fallback xmlns="">
          <p:sp>
            <p:nvSpPr>
              <p:cNvPr id="20" name="文本框 19">
                <a:extLst>
                  <a:ext uri="{FF2B5EF4-FFF2-40B4-BE49-F238E27FC236}">
                    <a16:creationId xmlns:a16="http://schemas.microsoft.com/office/drawing/2014/main" id="{5B1C1DB4-AFAE-2A71-8601-2FCF2D65512F}"/>
                  </a:ext>
                </a:extLst>
              </p:cNvPr>
              <p:cNvSpPr txBox="1">
                <a:spLocks noRot="1" noChangeAspect="1" noMove="1" noResize="1" noEditPoints="1" noAdjustHandles="1" noChangeArrowheads="1" noChangeShapeType="1" noTextEdit="1"/>
              </p:cNvSpPr>
              <p:nvPr/>
            </p:nvSpPr>
            <p:spPr>
              <a:xfrm>
                <a:off x="1146412" y="5338653"/>
                <a:ext cx="2821285" cy="400110"/>
              </a:xfrm>
              <a:prstGeom prst="rect">
                <a:avLst/>
              </a:prstGeom>
              <a:blipFill>
                <a:blip r:embed="rId8"/>
                <a:stretch>
                  <a:fillRect t="-9375" r="-1345"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437F3EC-93F7-CE3D-73E1-EF0B8F3AB73F}"/>
                  </a:ext>
                </a:extLst>
              </p:cNvPr>
              <p:cNvSpPr txBox="1"/>
              <p:nvPr/>
            </p:nvSpPr>
            <p:spPr>
              <a:xfrm>
                <a:off x="1076453" y="5820510"/>
                <a:ext cx="7591758"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ℒ</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lang="zh-CN" altLang="en-US">
                                  <a:latin typeface="Cambria Math" panose="02040503050406030204" pitchFamily="18" charset="0"/>
                                </a:rPr>
                                <m:t>​</m:t>
                              </m:r>
                            </m:e>
                          </m:d>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b>
                                  </m:sSub>
                                  <m:sSup>
                                    <m:sSup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C437F3EC-93F7-CE3D-73E1-EF0B8F3AB73F}"/>
                  </a:ext>
                </a:extLst>
              </p:cNvPr>
              <p:cNvSpPr txBox="1">
                <a:spLocks noRot="1" noChangeAspect="1" noMove="1" noResize="1" noEditPoints="1" noAdjustHandles="1" noChangeArrowheads="1" noChangeShapeType="1" noTextEdit="1"/>
              </p:cNvSpPr>
              <p:nvPr/>
            </p:nvSpPr>
            <p:spPr>
              <a:xfrm>
                <a:off x="1076453" y="5820510"/>
                <a:ext cx="7591758" cy="772712"/>
              </a:xfrm>
              <a:prstGeom prst="rect">
                <a:avLst/>
              </a:prstGeom>
              <a:blipFill>
                <a:blip r:embed="rId9"/>
                <a:stretch>
                  <a:fillRect t="-156452" b="-230645"/>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59375DEF-802F-9226-CA36-91039DAD9AFA}"/>
              </a:ext>
            </a:extLst>
          </p:cNvPr>
          <p:cNvSpPr/>
          <p:nvPr/>
        </p:nvSpPr>
        <p:spPr>
          <a:xfrm>
            <a:off x="4797188" y="5970896"/>
            <a:ext cx="4046561" cy="50496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69C189D4-C49D-1D97-8EF1-20ACAB6ABD5F}"/>
              </a:ext>
            </a:extLst>
          </p:cNvPr>
          <p:cNvSpPr txBox="1"/>
          <p:nvPr/>
        </p:nvSpPr>
        <p:spPr>
          <a:xfrm>
            <a:off x="7759798" y="5538708"/>
            <a:ext cx="1083951"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Equal</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0</a:t>
            </a:r>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0209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B4E7E-4234-5A6E-11AB-247CBD33A7B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A27D971-768B-2B84-05FF-F535902AC245}"/>
              </a:ext>
            </a:extLst>
          </p:cNvPr>
          <p:cNvSpPr>
            <a:spLocks noGrp="1"/>
          </p:cNvSpPr>
          <p:nvPr>
            <p:ph type="title"/>
          </p:nvPr>
        </p:nvSpPr>
        <p:spPr/>
        <p:txBody>
          <a:bodyPr/>
          <a:lstStyle/>
          <a:p>
            <a:r>
              <a:rPr kumimoji="1" lang="en-US" altLang="zh-CN" dirty="0"/>
              <a:t>Maximum Entropy</a:t>
            </a:r>
            <a:endParaRPr kumimoji="1" lang="zh-CN" altLang="en-US"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3F6AC91-66C5-E09B-C734-D826F4A1E254}"/>
                  </a:ext>
                </a:extLst>
              </p:cNvPr>
              <p:cNvSpPr txBox="1"/>
              <p:nvPr/>
            </p:nvSpPr>
            <p:spPr>
              <a:xfrm>
                <a:off x="563497" y="1482686"/>
                <a:ext cx="7591758"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ℒ</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lang="zh-CN" altLang="en-US">
                                  <a:latin typeface="Cambria Math" panose="02040503050406030204" pitchFamily="18" charset="0"/>
                                </a:rPr>
                                <m:t>​</m:t>
                              </m:r>
                            </m:e>
                          </m:d>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b>
                                  </m:sSub>
                                  <m:sSup>
                                    <m:sSup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A3F6AC91-66C5-E09B-C734-D826F4A1E254}"/>
                  </a:ext>
                </a:extLst>
              </p:cNvPr>
              <p:cNvSpPr txBox="1">
                <a:spLocks noRot="1" noChangeAspect="1" noMove="1" noResize="1" noEditPoints="1" noAdjustHandles="1" noChangeArrowheads="1" noChangeShapeType="1" noTextEdit="1"/>
              </p:cNvSpPr>
              <p:nvPr/>
            </p:nvSpPr>
            <p:spPr>
              <a:xfrm>
                <a:off x="563497" y="1482686"/>
                <a:ext cx="7591758" cy="772712"/>
              </a:xfrm>
              <a:prstGeom prst="rect">
                <a:avLst/>
              </a:prstGeom>
              <a:blipFill>
                <a:blip r:embed="rId2"/>
                <a:stretch>
                  <a:fillRect t="-154839" b="-232258"/>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6D5526C6-C1B5-932D-488B-06C8443BC460}"/>
              </a:ext>
            </a:extLst>
          </p:cNvPr>
          <p:cNvSpPr/>
          <p:nvPr/>
        </p:nvSpPr>
        <p:spPr>
          <a:xfrm>
            <a:off x="4284232" y="1633072"/>
            <a:ext cx="4046561" cy="50496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0A3505B9-0FC7-1FD0-A2B0-96738C9785A4}"/>
              </a:ext>
            </a:extLst>
          </p:cNvPr>
          <p:cNvSpPr txBox="1"/>
          <p:nvPr/>
        </p:nvSpPr>
        <p:spPr>
          <a:xfrm>
            <a:off x="7246842" y="1200884"/>
            <a:ext cx="1083951"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Equal</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0</a:t>
            </a:r>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C5C5C71-B958-83EF-CA65-B35AFF41232D}"/>
                  </a:ext>
                </a:extLst>
              </p:cNvPr>
              <p:cNvSpPr txBox="1"/>
              <p:nvPr/>
            </p:nvSpPr>
            <p:spPr>
              <a:xfrm>
                <a:off x="563497" y="2405784"/>
                <a:ext cx="409958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b>
                          </m:sSub>
                          <m:sSup>
                            <m:sSup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e>
                      </m:func>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8C5C5C71-B958-83EF-CA65-B35AFF41232D}"/>
                  </a:ext>
                </a:extLst>
              </p:cNvPr>
              <p:cNvSpPr txBox="1">
                <a:spLocks noRot="1" noChangeAspect="1" noMove="1" noResize="1" noEditPoints="1" noAdjustHandles="1" noChangeArrowheads="1" noChangeShapeType="1" noTextEdit="1"/>
              </p:cNvSpPr>
              <p:nvPr/>
            </p:nvSpPr>
            <p:spPr>
              <a:xfrm>
                <a:off x="563497" y="2405784"/>
                <a:ext cx="4099584" cy="400110"/>
              </a:xfrm>
              <a:prstGeom prst="rect">
                <a:avLst/>
              </a:prstGeom>
              <a:blipFill>
                <a:blip r:embed="rId3"/>
                <a:stretch>
                  <a:fillRect b="-1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839C919-73F8-EF13-0DA4-FDFF65720B5F}"/>
                  </a:ext>
                </a:extLst>
              </p:cNvPr>
              <p:cNvSpPr txBox="1"/>
              <p:nvPr/>
            </p:nvSpPr>
            <p:spPr>
              <a:xfrm>
                <a:off x="563497" y="2956280"/>
                <a:ext cx="439363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i="1" smtClean="0">
                          <a:solidFill>
                            <a:schemeClr val="accent3">
                              <a:lumMod val="60000"/>
                              <a:lumOff val="40000"/>
                            </a:schemeClr>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b>
                          </m:sSub>
                          <m:sSup>
                            <m:sSup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e>
                      </m:func>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7839C919-73F8-EF13-0DA4-FDFF65720B5F}"/>
                  </a:ext>
                </a:extLst>
              </p:cNvPr>
              <p:cNvSpPr txBox="1">
                <a:spLocks noRot="1" noChangeAspect="1" noMove="1" noResize="1" noEditPoints="1" noAdjustHandles="1" noChangeArrowheads="1" noChangeShapeType="1" noTextEdit="1"/>
              </p:cNvSpPr>
              <p:nvPr/>
            </p:nvSpPr>
            <p:spPr>
              <a:xfrm>
                <a:off x="563497" y="2956280"/>
                <a:ext cx="4393639" cy="400110"/>
              </a:xfrm>
              <a:prstGeom prst="rect">
                <a:avLst/>
              </a:prstGeom>
              <a:blipFill>
                <a:blip r:embed="rId4"/>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466B1B3-A57A-1758-F4AE-41F68125AA8D}"/>
                  </a:ext>
                </a:extLst>
              </p:cNvPr>
              <p:cNvSpPr txBox="1"/>
              <p:nvPr/>
            </p:nvSpPr>
            <p:spPr>
              <a:xfrm>
                <a:off x="563497" y="3501611"/>
                <a:ext cx="458516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solidFill>
                            <a:schemeClr val="accent3">
                              <a:lumMod val="60000"/>
                              <a:lumOff val="40000"/>
                            </a:schemeClr>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e>
                      </m:func>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sSup>
                        <m:sSup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C466B1B3-A57A-1758-F4AE-41F68125AA8D}"/>
                  </a:ext>
                </a:extLst>
              </p:cNvPr>
              <p:cNvSpPr txBox="1">
                <a:spLocks noRot="1" noChangeAspect="1" noMove="1" noResize="1" noEditPoints="1" noAdjustHandles="1" noChangeArrowheads="1" noChangeShapeType="1" noTextEdit="1"/>
              </p:cNvSpPr>
              <p:nvPr/>
            </p:nvSpPr>
            <p:spPr>
              <a:xfrm>
                <a:off x="563497" y="3501611"/>
                <a:ext cx="4585166" cy="400110"/>
              </a:xfrm>
              <a:prstGeom prst="rect">
                <a:avLst/>
              </a:prstGeom>
              <a:blipFill>
                <a:blip r:embed="rId5"/>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4FB57D1-21AD-D1BE-6931-805FCB50DD70}"/>
                  </a:ext>
                </a:extLst>
              </p:cNvPr>
              <p:cNvSpPr txBox="1"/>
              <p:nvPr/>
            </p:nvSpPr>
            <p:spPr>
              <a:xfrm>
                <a:off x="563497" y="4046942"/>
                <a:ext cx="405681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exp</m:t>
                      </m:r>
                      <m: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 </m:t>
                      </m:r>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b>
                          </m:sSub>
                          <m:sSup>
                            <m:sSup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04FB57D1-21AD-D1BE-6931-805FCB50DD70}"/>
                  </a:ext>
                </a:extLst>
              </p:cNvPr>
              <p:cNvSpPr txBox="1">
                <a:spLocks noRot="1" noChangeAspect="1" noMove="1" noResize="1" noEditPoints="1" noAdjustHandles="1" noChangeArrowheads="1" noChangeShapeType="1" noTextEdit="1"/>
              </p:cNvSpPr>
              <p:nvPr/>
            </p:nvSpPr>
            <p:spPr>
              <a:xfrm>
                <a:off x="563497" y="4046942"/>
                <a:ext cx="4056815" cy="400110"/>
              </a:xfrm>
              <a:prstGeom prst="rect">
                <a:avLst/>
              </a:prstGeom>
              <a:blipFill>
                <a:blip r:embed="rId6"/>
                <a:stretch>
                  <a:fillRect b="-18182"/>
                </a:stretch>
              </a:blipFill>
            </p:spPr>
            <p:txBody>
              <a:bodyPr/>
              <a:lstStyle/>
              <a:p>
                <a:r>
                  <a:rPr lang="zh-CN" altLang="en-US">
                    <a:noFill/>
                  </a:rPr>
                  <a:t> </a:t>
                </a:r>
              </a:p>
            </p:txBody>
          </p:sp>
        </mc:Fallback>
      </mc:AlternateContent>
      <p:sp>
        <p:nvSpPr>
          <p:cNvPr id="9" name="左大括号 8">
            <a:extLst>
              <a:ext uri="{FF2B5EF4-FFF2-40B4-BE49-F238E27FC236}">
                <a16:creationId xmlns:a16="http://schemas.microsoft.com/office/drawing/2014/main" id="{A35825A3-4E92-315E-9A2F-BD45AC65A850}"/>
              </a:ext>
            </a:extLst>
          </p:cNvPr>
          <p:cNvSpPr/>
          <p:nvPr/>
        </p:nvSpPr>
        <p:spPr>
          <a:xfrm rot="16200000">
            <a:off x="3129544" y="3368070"/>
            <a:ext cx="289730" cy="2469065"/>
          </a:xfrm>
          <a:prstGeom prst="leftBrace">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19A2A91A-9808-A7F6-C5E7-B64C881AE303}"/>
              </a:ext>
            </a:extLst>
          </p:cNvPr>
          <p:cNvSpPr txBox="1"/>
          <p:nvPr/>
        </p:nvSpPr>
        <p:spPr>
          <a:xfrm>
            <a:off x="2903042" y="4772646"/>
            <a:ext cx="697627" cy="400110"/>
          </a:xfrm>
          <a:prstGeom prst="rect">
            <a:avLst/>
          </a:prstGeom>
          <a:noFill/>
        </p:spPr>
        <p:txBody>
          <a:bodyPr wrap="squar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二次</a:t>
            </a:r>
          </a:p>
        </p:txBody>
      </p:sp>
      <p:sp>
        <p:nvSpPr>
          <p:cNvPr id="3" name="文本框 2">
            <a:extLst>
              <a:ext uri="{FF2B5EF4-FFF2-40B4-BE49-F238E27FC236}">
                <a16:creationId xmlns:a16="http://schemas.microsoft.com/office/drawing/2014/main" id="{BE74EB03-7FE5-BC6A-EAD3-49F39645B8D9}"/>
              </a:ext>
            </a:extLst>
          </p:cNvPr>
          <p:cNvSpPr txBox="1"/>
          <p:nvPr/>
        </p:nvSpPr>
        <p:spPr>
          <a:xfrm>
            <a:off x="5444359" y="4183117"/>
            <a:ext cx="4544834"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这样的二次型表明，就是个高斯分布。</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584BAE0-BA94-6ADB-7C43-B121186F0BA5}"/>
                  </a:ext>
                </a:extLst>
              </p:cNvPr>
              <p:cNvSpPr txBox="1"/>
              <p:nvPr/>
            </p:nvSpPr>
            <p:spPr>
              <a:xfrm>
                <a:off x="924910" y="5854262"/>
                <a:ext cx="8293424" cy="400110"/>
              </a:xfrm>
              <a:prstGeom prst="rect">
                <a:avLst/>
              </a:prstGeom>
              <a:noFill/>
            </p:spPr>
            <p:txBody>
              <a:bodyPr wrap="none" rtlCol="0">
                <a:spAutoFit/>
              </a:bodyPr>
              <a:lstStyle/>
              <a:p>
                <a:pPr marL="342900" indent="-342900" algn="l">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结论：当在</a:t>
                </a:r>
                <a14:m>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上的随机变量中，高斯随机变量的随机性最大。</a:t>
                </a:r>
              </a:p>
            </p:txBody>
          </p:sp>
        </mc:Choice>
        <mc:Fallback xmlns="">
          <p:sp>
            <p:nvSpPr>
              <p:cNvPr id="11" name="文本框 10">
                <a:extLst>
                  <a:ext uri="{FF2B5EF4-FFF2-40B4-BE49-F238E27FC236}">
                    <a16:creationId xmlns:a16="http://schemas.microsoft.com/office/drawing/2014/main" id="{D584BAE0-BA94-6ADB-7C43-B121186F0BA5}"/>
                  </a:ext>
                </a:extLst>
              </p:cNvPr>
              <p:cNvSpPr txBox="1">
                <a:spLocks noRot="1" noChangeAspect="1" noMove="1" noResize="1" noEditPoints="1" noAdjustHandles="1" noChangeArrowheads="1" noChangeShapeType="1" noTextEdit="1"/>
              </p:cNvSpPr>
              <p:nvPr/>
            </p:nvSpPr>
            <p:spPr>
              <a:xfrm>
                <a:off x="924910" y="5854262"/>
                <a:ext cx="8293424" cy="400110"/>
              </a:xfrm>
              <a:prstGeom prst="rect">
                <a:avLst/>
              </a:prstGeom>
              <a:blipFill>
                <a:blip r:embed="rId7"/>
                <a:stretch>
                  <a:fillRect l="-612" t="-6061" r="-306" b="-24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4956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4F625-A3E3-A2A0-4E36-B5AB78E626B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CAC0955-1CB8-0F30-C24A-82EC9A2E167F}"/>
              </a:ext>
            </a:extLst>
          </p:cNvPr>
          <p:cNvSpPr>
            <a:spLocks noGrp="1"/>
          </p:cNvSpPr>
          <p:nvPr>
            <p:ph type="title"/>
          </p:nvPr>
        </p:nvSpPr>
        <p:spPr/>
        <p:txBody>
          <a:bodyPr/>
          <a:lstStyle/>
          <a:p>
            <a:r>
              <a:rPr kumimoji="1" lang="en-US" altLang="zh-CN" dirty="0"/>
              <a:t>Maximum Entropy</a:t>
            </a:r>
            <a:endParaRPr kumimoji="1" lang="zh-CN" altLang="en-US"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4CBE446-3139-5BA4-623E-DAB8A32BB1D9}"/>
                  </a:ext>
                </a:extLst>
              </p:cNvPr>
              <p:cNvSpPr txBox="1"/>
              <p:nvPr/>
            </p:nvSpPr>
            <p:spPr>
              <a:xfrm>
                <a:off x="563497" y="2680865"/>
                <a:ext cx="7591758"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ℒ</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lang="zh-CN" altLang="en-US">
                                  <a:latin typeface="Cambria Math" panose="02040503050406030204" pitchFamily="18" charset="0"/>
                                </a:rPr>
                                <m:t>​</m:t>
                              </m:r>
                            </m:e>
                          </m:d>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b>
                                  </m:sSub>
                                  <m:sSup>
                                    <m:sSup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04CBE446-3139-5BA4-623E-DAB8A32BB1D9}"/>
                  </a:ext>
                </a:extLst>
              </p:cNvPr>
              <p:cNvSpPr txBox="1">
                <a:spLocks noRot="1" noChangeAspect="1" noMove="1" noResize="1" noEditPoints="1" noAdjustHandles="1" noChangeArrowheads="1" noChangeShapeType="1" noTextEdit="1"/>
              </p:cNvSpPr>
              <p:nvPr/>
            </p:nvSpPr>
            <p:spPr>
              <a:xfrm>
                <a:off x="563497" y="2680865"/>
                <a:ext cx="7591758" cy="772712"/>
              </a:xfrm>
              <a:prstGeom prst="rect">
                <a:avLst/>
              </a:prstGeom>
              <a:blipFill>
                <a:blip r:embed="rId2"/>
                <a:stretch>
                  <a:fillRect t="-156452" b="-230645"/>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0EE16B6F-7811-9FD1-E137-1C8167457576}"/>
              </a:ext>
            </a:extLst>
          </p:cNvPr>
          <p:cNvSpPr/>
          <p:nvPr/>
        </p:nvSpPr>
        <p:spPr>
          <a:xfrm>
            <a:off x="4284232" y="2831251"/>
            <a:ext cx="4046561" cy="50496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BCA29518-0475-29C1-194E-E6E25F8EFB16}"/>
              </a:ext>
            </a:extLst>
          </p:cNvPr>
          <p:cNvSpPr txBox="1"/>
          <p:nvPr/>
        </p:nvSpPr>
        <p:spPr>
          <a:xfrm>
            <a:off x="7246842" y="2399063"/>
            <a:ext cx="1083951"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Equal</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0</a:t>
            </a:r>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1635BD9-2E60-D81F-0D8E-D185E677DD4B}"/>
                  </a:ext>
                </a:extLst>
              </p:cNvPr>
              <p:cNvSpPr txBox="1"/>
              <p:nvPr/>
            </p:nvSpPr>
            <p:spPr>
              <a:xfrm>
                <a:off x="563497" y="3603963"/>
                <a:ext cx="320805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e>
                      </m:func>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81635BD9-2E60-D81F-0D8E-D185E677DD4B}"/>
                  </a:ext>
                </a:extLst>
              </p:cNvPr>
              <p:cNvSpPr txBox="1">
                <a:spLocks noRot="1" noChangeAspect="1" noMove="1" noResize="1" noEditPoints="1" noAdjustHandles="1" noChangeArrowheads="1" noChangeShapeType="1" noTextEdit="1"/>
              </p:cNvSpPr>
              <p:nvPr/>
            </p:nvSpPr>
            <p:spPr>
              <a:xfrm>
                <a:off x="563497" y="3603963"/>
                <a:ext cx="3208058" cy="400110"/>
              </a:xfrm>
              <a:prstGeom prst="rect">
                <a:avLst/>
              </a:prstGeom>
              <a:blipFill>
                <a:blip r:embed="rId3"/>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4D9AB85-AE1E-DF17-79E9-C679E461CC55}"/>
                  </a:ext>
                </a:extLst>
              </p:cNvPr>
              <p:cNvSpPr txBox="1"/>
              <p:nvPr/>
            </p:nvSpPr>
            <p:spPr>
              <a:xfrm>
                <a:off x="563497" y="4154459"/>
                <a:ext cx="350211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i="1" smtClean="0">
                          <a:solidFill>
                            <a:schemeClr val="accent3">
                              <a:lumMod val="60000"/>
                              <a:lumOff val="40000"/>
                            </a:schemeClr>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e>
                      </m:func>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94D9AB85-AE1E-DF17-79E9-C679E461CC55}"/>
                  </a:ext>
                </a:extLst>
              </p:cNvPr>
              <p:cNvSpPr txBox="1">
                <a:spLocks noRot="1" noChangeAspect="1" noMove="1" noResize="1" noEditPoints="1" noAdjustHandles="1" noChangeArrowheads="1" noChangeShapeType="1" noTextEdit="1"/>
              </p:cNvSpPr>
              <p:nvPr/>
            </p:nvSpPr>
            <p:spPr>
              <a:xfrm>
                <a:off x="563497" y="4154459"/>
                <a:ext cx="3502113" cy="400110"/>
              </a:xfrm>
              <a:prstGeom prst="rect">
                <a:avLst/>
              </a:prstGeom>
              <a:blipFill>
                <a:blip r:embed="rId4"/>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1AF5FE9-00FE-7BB2-CEAA-4E9ABCDB8074}"/>
                  </a:ext>
                </a:extLst>
              </p:cNvPr>
              <p:cNvSpPr txBox="1"/>
              <p:nvPr/>
            </p:nvSpPr>
            <p:spPr>
              <a:xfrm>
                <a:off x="563497" y="4699790"/>
                <a:ext cx="30530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solidFill>
                            <a:schemeClr val="accent3">
                              <a:lumMod val="60000"/>
                              <a:lumOff val="40000"/>
                            </a:schemeClr>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e>
                      </m:func>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B1AF5FE9-00FE-7BB2-CEAA-4E9ABCDB8074}"/>
                  </a:ext>
                </a:extLst>
              </p:cNvPr>
              <p:cNvSpPr txBox="1">
                <a:spLocks noRot="1" noChangeAspect="1" noMove="1" noResize="1" noEditPoints="1" noAdjustHandles="1" noChangeArrowheads="1" noChangeShapeType="1" noTextEdit="1"/>
              </p:cNvSpPr>
              <p:nvPr/>
            </p:nvSpPr>
            <p:spPr>
              <a:xfrm>
                <a:off x="563497" y="4699790"/>
                <a:ext cx="3053079" cy="400110"/>
              </a:xfrm>
              <a:prstGeom prst="rect">
                <a:avLst/>
              </a:prstGeom>
              <a:blipFill>
                <a:blip r:embed="rId5"/>
                <a:stretch>
                  <a:fillRect b="-1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12082B9-80C1-A6E7-4237-8D47F005AF07}"/>
                  </a:ext>
                </a:extLst>
              </p:cNvPr>
              <p:cNvSpPr txBox="1"/>
              <p:nvPr/>
            </p:nvSpPr>
            <p:spPr>
              <a:xfrm>
                <a:off x="563497" y="5245121"/>
                <a:ext cx="31652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exp</m:t>
                      </m:r>
                      <m: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 </m:t>
                      </m:r>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F12082B9-80C1-A6E7-4237-8D47F005AF07}"/>
                  </a:ext>
                </a:extLst>
              </p:cNvPr>
              <p:cNvSpPr txBox="1">
                <a:spLocks noRot="1" noChangeAspect="1" noMove="1" noResize="1" noEditPoints="1" noAdjustHandles="1" noChangeArrowheads="1" noChangeShapeType="1" noTextEdit="1"/>
              </p:cNvSpPr>
              <p:nvPr/>
            </p:nvSpPr>
            <p:spPr>
              <a:xfrm>
                <a:off x="563497" y="5245121"/>
                <a:ext cx="3165289" cy="400110"/>
              </a:xfrm>
              <a:prstGeom prst="rect">
                <a:avLst/>
              </a:prstGeom>
              <a:blipFill>
                <a:blip r:embed="rId6"/>
                <a:stretch>
                  <a:fillRect b="-18182"/>
                </a:stretch>
              </a:blipFill>
            </p:spPr>
            <p:txBody>
              <a:bodyPr/>
              <a:lstStyle/>
              <a:p>
                <a:r>
                  <a:rPr lang="zh-CN" altLang="en-US">
                    <a:noFill/>
                  </a:rPr>
                  <a:t> </a:t>
                </a:r>
              </a:p>
            </p:txBody>
          </p:sp>
        </mc:Fallback>
      </mc:AlternateContent>
      <p:sp>
        <p:nvSpPr>
          <p:cNvPr id="9" name="左大括号 8">
            <a:extLst>
              <a:ext uri="{FF2B5EF4-FFF2-40B4-BE49-F238E27FC236}">
                <a16:creationId xmlns:a16="http://schemas.microsoft.com/office/drawing/2014/main" id="{86EACC60-3DC8-2FBE-70FF-46BD9EFF60C6}"/>
              </a:ext>
            </a:extLst>
          </p:cNvPr>
          <p:cNvSpPr/>
          <p:nvPr/>
        </p:nvSpPr>
        <p:spPr>
          <a:xfrm rot="16200000">
            <a:off x="2683363" y="5012431"/>
            <a:ext cx="289730" cy="1576701"/>
          </a:xfrm>
          <a:prstGeom prst="leftBrace">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81DED9F6-C00F-7186-38FC-7B5C105B2F5C}"/>
              </a:ext>
            </a:extLst>
          </p:cNvPr>
          <p:cNvSpPr txBox="1"/>
          <p:nvPr/>
        </p:nvSpPr>
        <p:spPr>
          <a:xfrm>
            <a:off x="2493139" y="5956332"/>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一次</a:t>
            </a:r>
          </a:p>
        </p:txBody>
      </p:sp>
      <p:sp>
        <p:nvSpPr>
          <p:cNvPr id="4" name="文本框 3">
            <a:extLst>
              <a:ext uri="{FF2B5EF4-FFF2-40B4-BE49-F238E27FC236}">
                <a16:creationId xmlns:a16="http://schemas.microsoft.com/office/drawing/2014/main" id="{BAA812F0-DECB-B9B3-CA49-0D8752189EEE}"/>
              </a:ext>
            </a:extLst>
          </p:cNvPr>
          <p:cNvSpPr txBox="1"/>
          <p:nvPr/>
        </p:nvSpPr>
        <p:spPr>
          <a:xfrm>
            <a:off x="767255" y="1629103"/>
            <a:ext cx="4121641" cy="961225"/>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第二组条件中，少了方差的约束</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拉格朗日函数少了一项</a:t>
            </a:r>
          </a:p>
        </p:txBody>
      </p:sp>
      <p:sp>
        <p:nvSpPr>
          <p:cNvPr id="12" name="乘 11">
            <a:extLst>
              <a:ext uri="{FF2B5EF4-FFF2-40B4-BE49-F238E27FC236}">
                <a16:creationId xmlns:a16="http://schemas.microsoft.com/office/drawing/2014/main" id="{042D7F93-EAC7-EE76-C703-E7EE9A4BE7E3}"/>
              </a:ext>
            </a:extLst>
          </p:cNvPr>
          <p:cNvSpPr/>
          <p:nvPr/>
        </p:nvSpPr>
        <p:spPr>
          <a:xfrm>
            <a:off x="6484882" y="3126558"/>
            <a:ext cx="483476" cy="483476"/>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67FF43BE-6A70-D179-C4C6-C04B717C6BF9}"/>
              </a:ext>
            </a:extLst>
          </p:cNvPr>
          <p:cNvSpPr txBox="1"/>
          <p:nvPr/>
        </p:nvSpPr>
        <p:spPr>
          <a:xfrm>
            <a:off x="4855779" y="5391807"/>
            <a:ext cx="2492990"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这是典型的</a:t>
            </a:r>
            <a:r>
              <a:rPr kumimoji="1" lang="zh-CN" altLang="en-US" sz="2000" b="1" dirty="0">
                <a:solidFill>
                  <a:schemeClr val="bg1"/>
                </a:solidFill>
                <a:latin typeface="Microsoft YaHei" panose="020B0503020204020204" pitchFamily="34" charset="-122"/>
                <a:ea typeface="Microsoft YaHei" panose="020B0503020204020204" pitchFamily="34" charset="-122"/>
              </a:rPr>
              <a:t>指数分布</a:t>
            </a:r>
          </a:p>
        </p:txBody>
      </p:sp>
    </p:spTree>
    <p:extLst>
      <p:ext uri="{BB962C8B-B14F-4D97-AF65-F5344CB8AC3E}">
        <p14:creationId xmlns:p14="http://schemas.microsoft.com/office/powerpoint/2010/main" val="2037315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5A57E-FCEC-5DB0-3DCF-86ED3E654A9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40ACDD3-21B7-BDD2-0BCA-98796C6114DC}"/>
              </a:ext>
            </a:extLst>
          </p:cNvPr>
          <p:cNvSpPr>
            <a:spLocks noGrp="1"/>
          </p:cNvSpPr>
          <p:nvPr>
            <p:ph type="title"/>
          </p:nvPr>
        </p:nvSpPr>
        <p:spPr/>
        <p:txBody>
          <a:bodyPr/>
          <a:lstStyle/>
          <a:p>
            <a:r>
              <a:rPr kumimoji="1" lang="en-US" altLang="zh-CN" dirty="0"/>
              <a:t>Maximum Entropy</a:t>
            </a:r>
            <a:endParaRPr kumimoji="1" lang="zh-CN" altLang="en-US"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3BF10EC-575C-594C-31B6-EDE9CA658211}"/>
                  </a:ext>
                </a:extLst>
              </p:cNvPr>
              <p:cNvSpPr txBox="1"/>
              <p:nvPr/>
            </p:nvSpPr>
            <p:spPr>
              <a:xfrm>
                <a:off x="563497" y="2680865"/>
                <a:ext cx="7591758"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𝑡</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ℒ</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3</m:t>
                              </m:r>
                            </m:sub>
                          </m:sSub>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lang="zh-CN" altLang="en-US">
                                  <a:latin typeface="Cambria Math" panose="02040503050406030204" pitchFamily="18" charset="0"/>
                                </a:rPr>
                                <m:t>​</m:t>
                              </m:r>
                            </m:e>
                          </m:d>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𝑔</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b>
                                  </m:sSub>
                                  <m:sSup>
                                    <m:sSup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13BF10EC-575C-594C-31B6-EDE9CA658211}"/>
                  </a:ext>
                </a:extLst>
              </p:cNvPr>
              <p:cNvSpPr txBox="1">
                <a:spLocks noRot="1" noChangeAspect="1" noMove="1" noResize="1" noEditPoints="1" noAdjustHandles="1" noChangeArrowheads="1" noChangeShapeType="1" noTextEdit="1"/>
              </p:cNvSpPr>
              <p:nvPr/>
            </p:nvSpPr>
            <p:spPr>
              <a:xfrm>
                <a:off x="563497" y="2680865"/>
                <a:ext cx="7591758" cy="772712"/>
              </a:xfrm>
              <a:prstGeom prst="rect">
                <a:avLst/>
              </a:prstGeom>
              <a:blipFill>
                <a:blip r:embed="rId2"/>
                <a:stretch>
                  <a:fillRect t="-156452" b="-230645"/>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20DE7062-358E-564C-18C9-4063761DB9BB}"/>
              </a:ext>
            </a:extLst>
          </p:cNvPr>
          <p:cNvSpPr/>
          <p:nvPr/>
        </p:nvSpPr>
        <p:spPr>
          <a:xfrm>
            <a:off x="4284232" y="2831251"/>
            <a:ext cx="4046561" cy="50496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0A65EC6B-A0E0-1122-83F5-D1522617942A}"/>
              </a:ext>
            </a:extLst>
          </p:cNvPr>
          <p:cNvSpPr txBox="1"/>
          <p:nvPr/>
        </p:nvSpPr>
        <p:spPr>
          <a:xfrm>
            <a:off x="7246842" y="2399063"/>
            <a:ext cx="1083951"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Equal</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0</a:t>
            </a:r>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1C6018-6F64-0A9D-8E13-EA63326744D6}"/>
                  </a:ext>
                </a:extLst>
              </p:cNvPr>
              <p:cNvSpPr txBox="1"/>
              <p:nvPr/>
            </p:nvSpPr>
            <p:spPr>
              <a:xfrm>
                <a:off x="563497" y="3603963"/>
                <a:ext cx="251094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e>
                      </m:func>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AE1C6018-6F64-0A9D-8E13-EA63326744D6}"/>
                  </a:ext>
                </a:extLst>
              </p:cNvPr>
              <p:cNvSpPr txBox="1">
                <a:spLocks noRot="1" noChangeAspect="1" noMove="1" noResize="1" noEditPoints="1" noAdjustHandles="1" noChangeArrowheads="1" noChangeShapeType="1" noTextEdit="1"/>
              </p:cNvSpPr>
              <p:nvPr/>
            </p:nvSpPr>
            <p:spPr>
              <a:xfrm>
                <a:off x="563497" y="3603963"/>
                <a:ext cx="2510944" cy="400110"/>
              </a:xfrm>
              <a:prstGeom prst="rect">
                <a:avLst/>
              </a:prstGeom>
              <a:blipFill>
                <a:blip r:embed="rId3"/>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F030F61-EB8E-D804-2123-6ED9DD05478F}"/>
                  </a:ext>
                </a:extLst>
              </p:cNvPr>
              <p:cNvSpPr txBox="1"/>
              <p:nvPr/>
            </p:nvSpPr>
            <p:spPr>
              <a:xfrm>
                <a:off x="563497" y="4154459"/>
                <a:ext cx="280499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i="1" smtClean="0">
                          <a:solidFill>
                            <a:schemeClr val="accent3">
                              <a:lumMod val="60000"/>
                              <a:lumOff val="40000"/>
                            </a:schemeClr>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e>
                      </m:func>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3F030F61-EB8E-D804-2123-6ED9DD05478F}"/>
                  </a:ext>
                </a:extLst>
              </p:cNvPr>
              <p:cNvSpPr txBox="1">
                <a:spLocks noRot="1" noChangeAspect="1" noMove="1" noResize="1" noEditPoints="1" noAdjustHandles="1" noChangeArrowheads="1" noChangeShapeType="1" noTextEdit="1"/>
              </p:cNvSpPr>
              <p:nvPr/>
            </p:nvSpPr>
            <p:spPr>
              <a:xfrm>
                <a:off x="563497" y="4154459"/>
                <a:ext cx="2804999" cy="400110"/>
              </a:xfrm>
              <a:prstGeom prst="rect">
                <a:avLst/>
              </a:prstGeom>
              <a:blipFill>
                <a:blip r:embed="rId4"/>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F6956BD-24B8-A1A4-7271-9A6FB11C4001}"/>
                  </a:ext>
                </a:extLst>
              </p:cNvPr>
              <p:cNvSpPr txBox="1"/>
              <p:nvPr/>
            </p:nvSpPr>
            <p:spPr>
              <a:xfrm>
                <a:off x="563497" y="4699790"/>
                <a:ext cx="23559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solidFill>
                            <a:schemeClr val="accent3">
                              <a:lumMod val="60000"/>
                              <a:lumOff val="40000"/>
                            </a:schemeClr>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log</m:t>
                          </m:r>
                        </m:fName>
                        <m:e>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e>
                          </m:d>
                        </m:e>
                      </m:func>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9F6956BD-24B8-A1A4-7271-9A6FB11C4001}"/>
                  </a:ext>
                </a:extLst>
              </p:cNvPr>
              <p:cNvSpPr txBox="1">
                <a:spLocks noRot="1" noChangeAspect="1" noMove="1" noResize="1" noEditPoints="1" noAdjustHandles="1" noChangeArrowheads="1" noChangeShapeType="1" noTextEdit="1"/>
              </p:cNvSpPr>
              <p:nvPr/>
            </p:nvSpPr>
            <p:spPr>
              <a:xfrm>
                <a:off x="563497" y="4699790"/>
                <a:ext cx="2355965" cy="400110"/>
              </a:xfrm>
              <a:prstGeom prst="rect">
                <a:avLst/>
              </a:prstGeom>
              <a:blipFill>
                <a:blip r:embed="rId5"/>
                <a:stretch>
                  <a:fillRect b="-1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512FEE7-84E7-3953-A25E-9B52F3B049BF}"/>
                  </a:ext>
                </a:extLst>
              </p:cNvPr>
              <p:cNvSpPr txBox="1"/>
              <p:nvPr/>
            </p:nvSpPr>
            <p:spPr>
              <a:xfrm>
                <a:off x="563497" y="5245121"/>
                <a:ext cx="246817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solidFill>
                            <a:schemeClr val="accent3">
                              <a:lumMod val="60000"/>
                              <a:lumOff val="40000"/>
                            </a:schemeClr>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𝑓</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exp</m:t>
                      </m:r>
                      <m:r>
                        <a:rPr kumimoji="1" lang="en-US" altLang="zh-CN" sz="2000" b="0" i="0" smtClean="0">
                          <a:solidFill>
                            <a:schemeClr val="accent3">
                              <a:lumMod val="60000"/>
                              <a:lumOff val="40000"/>
                            </a:schemeClr>
                          </a:solidFill>
                          <a:latin typeface="Cambria Math" panose="02040503050406030204" pitchFamily="18" charset="0"/>
                          <a:ea typeface="Microsoft YaHei" panose="020B0503020204020204" pitchFamily="34" charset="-122"/>
                        </a:rPr>
                        <m:t> </m:t>
                      </m:r>
                      <m:d>
                        <m:d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𝜆</m:t>
                              </m:r>
                            </m:e>
                            <m: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3</m:t>
                              </m:r>
                            </m:sub>
                          </m:sSub>
                          <m:r>
                            <a:rPr kumimoji="1" lang="en-US" altLang="zh-CN" sz="2000" b="0" i="1" smtClean="0">
                              <a:solidFill>
                                <a:schemeClr val="accent3">
                                  <a:lumMod val="60000"/>
                                  <a:lumOff val="40000"/>
                                </a:schemeClr>
                              </a:solidFill>
                              <a:latin typeface="Cambria Math" panose="02040503050406030204" pitchFamily="18" charset="0"/>
                              <a:ea typeface="Microsoft YaHei" panose="020B0503020204020204" pitchFamily="34" charset="-122"/>
                            </a:rPr>
                            <m:t>−1</m:t>
                          </m:r>
                        </m:e>
                      </m:d>
                    </m:oMath>
                  </m:oMathPara>
                </a14:m>
                <a:endParaRPr kumimoji="1" lang="zh-CN" altLang="en-US" sz="2000" dirty="0" err="1">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3512FEE7-84E7-3953-A25E-9B52F3B049BF}"/>
                  </a:ext>
                </a:extLst>
              </p:cNvPr>
              <p:cNvSpPr txBox="1">
                <a:spLocks noRot="1" noChangeAspect="1" noMove="1" noResize="1" noEditPoints="1" noAdjustHandles="1" noChangeArrowheads="1" noChangeShapeType="1" noTextEdit="1"/>
              </p:cNvSpPr>
              <p:nvPr/>
            </p:nvSpPr>
            <p:spPr>
              <a:xfrm>
                <a:off x="563497" y="5245121"/>
                <a:ext cx="2468175" cy="400110"/>
              </a:xfrm>
              <a:prstGeom prst="rect">
                <a:avLst/>
              </a:prstGeom>
              <a:blipFill>
                <a:blip r:embed="rId6"/>
                <a:stretch>
                  <a:fillRect b="-18182"/>
                </a:stretch>
              </a:blipFill>
            </p:spPr>
            <p:txBody>
              <a:bodyPr/>
              <a:lstStyle/>
              <a:p>
                <a:r>
                  <a:rPr lang="zh-CN" altLang="en-US">
                    <a:noFill/>
                  </a:rPr>
                  <a:t> </a:t>
                </a:r>
              </a:p>
            </p:txBody>
          </p:sp>
        </mc:Fallback>
      </mc:AlternateContent>
      <p:sp>
        <p:nvSpPr>
          <p:cNvPr id="9" name="左大括号 8">
            <a:extLst>
              <a:ext uri="{FF2B5EF4-FFF2-40B4-BE49-F238E27FC236}">
                <a16:creationId xmlns:a16="http://schemas.microsoft.com/office/drawing/2014/main" id="{8E32ED0A-191D-CB11-DDF0-2AC8DC4572D3}"/>
              </a:ext>
            </a:extLst>
          </p:cNvPr>
          <p:cNvSpPr/>
          <p:nvPr/>
        </p:nvSpPr>
        <p:spPr>
          <a:xfrm rot="16200000">
            <a:off x="2334806" y="5360988"/>
            <a:ext cx="289730" cy="879587"/>
          </a:xfrm>
          <a:prstGeom prst="leftBrace">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92672AE-C21C-B1AD-9D93-37F54C76CB19}"/>
              </a:ext>
            </a:extLst>
          </p:cNvPr>
          <p:cNvSpPr txBox="1"/>
          <p:nvPr/>
        </p:nvSpPr>
        <p:spPr>
          <a:xfrm>
            <a:off x="2216017" y="5956332"/>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常数</a:t>
            </a:r>
          </a:p>
        </p:txBody>
      </p:sp>
      <p:sp>
        <p:nvSpPr>
          <p:cNvPr id="4" name="文本框 3">
            <a:extLst>
              <a:ext uri="{FF2B5EF4-FFF2-40B4-BE49-F238E27FC236}">
                <a16:creationId xmlns:a16="http://schemas.microsoft.com/office/drawing/2014/main" id="{5D4CA04C-72DD-5D7E-9B61-94AEE58E96D0}"/>
              </a:ext>
            </a:extLst>
          </p:cNvPr>
          <p:cNvSpPr txBox="1"/>
          <p:nvPr/>
        </p:nvSpPr>
        <p:spPr>
          <a:xfrm>
            <a:off x="767255" y="1629103"/>
            <a:ext cx="6173485" cy="961225"/>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第三组条件中，少了方差的约束，少了期望的约束</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拉格朗日函数少了两项</a:t>
            </a:r>
          </a:p>
        </p:txBody>
      </p:sp>
      <p:sp>
        <p:nvSpPr>
          <p:cNvPr id="12" name="乘 11">
            <a:extLst>
              <a:ext uri="{FF2B5EF4-FFF2-40B4-BE49-F238E27FC236}">
                <a16:creationId xmlns:a16="http://schemas.microsoft.com/office/drawing/2014/main" id="{117EA1DC-A342-D3E0-2B7B-8472E2ED32AA}"/>
              </a:ext>
            </a:extLst>
          </p:cNvPr>
          <p:cNvSpPr/>
          <p:nvPr/>
        </p:nvSpPr>
        <p:spPr>
          <a:xfrm>
            <a:off x="6484882" y="3126558"/>
            <a:ext cx="483476" cy="483476"/>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B69A02C2-8AD9-2C81-ECDF-7CD9F1FBA853}"/>
              </a:ext>
            </a:extLst>
          </p:cNvPr>
          <p:cNvSpPr txBox="1"/>
          <p:nvPr/>
        </p:nvSpPr>
        <p:spPr>
          <a:xfrm>
            <a:off x="3368496" y="5228897"/>
            <a:ext cx="2492990"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这是典型的</a:t>
            </a:r>
            <a:r>
              <a:rPr kumimoji="1" lang="zh-CN" altLang="en-US" sz="2000" b="1" dirty="0">
                <a:solidFill>
                  <a:schemeClr val="bg1"/>
                </a:solidFill>
                <a:latin typeface="Microsoft YaHei" panose="020B0503020204020204" pitchFamily="34" charset="-122"/>
                <a:ea typeface="Microsoft YaHei" panose="020B0503020204020204" pitchFamily="34" charset="-122"/>
              </a:rPr>
              <a:t>均匀分布</a:t>
            </a:r>
          </a:p>
        </p:txBody>
      </p:sp>
      <p:sp>
        <p:nvSpPr>
          <p:cNvPr id="3" name="乘 2">
            <a:extLst>
              <a:ext uri="{FF2B5EF4-FFF2-40B4-BE49-F238E27FC236}">
                <a16:creationId xmlns:a16="http://schemas.microsoft.com/office/drawing/2014/main" id="{ECE0CE07-2693-13FC-46A7-62421497E3C1}"/>
              </a:ext>
            </a:extLst>
          </p:cNvPr>
          <p:cNvSpPr/>
          <p:nvPr/>
        </p:nvSpPr>
        <p:spPr>
          <a:xfrm>
            <a:off x="5730467" y="3153160"/>
            <a:ext cx="483476" cy="483476"/>
          </a:xfrm>
          <a:prstGeom prst="mathMultiply">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425923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C3BC1-C93B-3955-73DE-46922BA0542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EA208C-AE5A-840B-519F-6A99AD2A5F83}"/>
              </a:ext>
            </a:extLst>
          </p:cNvPr>
          <p:cNvSpPr>
            <a:spLocks noGrp="1"/>
          </p:cNvSpPr>
          <p:nvPr>
            <p:ph type="title"/>
          </p:nvPr>
        </p:nvSpPr>
        <p:spPr/>
        <p:txBody>
          <a:bodyPr/>
          <a:lstStyle/>
          <a:p>
            <a:r>
              <a:rPr kumimoji="1" lang="en-US" altLang="zh-CN" dirty="0"/>
              <a:t>Maximum Entropy</a:t>
            </a:r>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A230D04-2C4E-BF20-49DE-88CE49C42CAE}"/>
                  </a:ext>
                </a:extLst>
              </p:cNvPr>
              <p:cNvSpPr txBox="1"/>
              <p:nvPr/>
            </p:nvSpPr>
            <p:spPr>
              <a:xfrm>
                <a:off x="767255" y="1629103"/>
                <a:ext cx="9947128" cy="188455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总结</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a:t>
                </a:r>
                <a14:m>
                  <m:oMath xmlns:m="http://schemas.openxmlformats.org/officeDocument/2006/math">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上，随机性最大的随机变量是服从高斯分布的随机变量；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上，随机性最大的随机变量是服从指数分布的随机变量；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a:t>
                </a:r>
                <a14:m>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𝑎</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𝑏</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上，随机性最大的随机变量是服从均匀分布的随机变量；</a:t>
                </a:r>
              </a:p>
            </p:txBody>
          </p:sp>
        </mc:Choice>
        <mc:Fallback xmlns="">
          <p:sp>
            <p:nvSpPr>
              <p:cNvPr id="4" name="文本框 3">
                <a:extLst>
                  <a:ext uri="{FF2B5EF4-FFF2-40B4-BE49-F238E27FC236}">
                    <a16:creationId xmlns:a16="http://schemas.microsoft.com/office/drawing/2014/main" id="{4A230D04-2C4E-BF20-49DE-88CE49C42CAE}"/>
                  </a:ext>
                </a:extLst>
              </p:cNvPr>
              <p:cNvSpPr txBox="1">
                <a:spLocks noRot="1" noChangeAspect="1" noMove="1" noResize="1" noEditPoints="1" noAdjustHandles="1" noChangeArrowheads="1" noChangeShapeType="1" noTextEdit="1"/>
              </p:cNvSpPr>
              <p:nvPr/>
            </p:nvSpPr>
            <p:spPr>
              <a:xfrm>
                <a:off x="767255" y="1629103"/>
                <a:ext cx="9947128" cy="1884555"/>
              </a:xfrm>
              <a:prstGeom prst="rect">
                <a:avLst/>
              </a:prstGeom>
              <a:blipFill>
                <a:blip r:embed="rId2"/>
                <a:stretch>
                  <a:fillRect l="-510" b="-53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6318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B8DF9-4D50-190E-4296-729A3F9B222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866C6A7-D6C6-DD5E-8A97-EDAD9B591DA3}"/>
              </a:ext>
            </a:extLst>
          </p:cNvPr>
          <p:cNvSpPr>
            <a:spLocks noGrp="1"/>
          </p:cNvSpPr>
          <p:nvPr>
            <p:ph type="title"/>
          </p:nvPr>
        </p:nvSpPr>
        <p:spPr/>
        <p:txBody>
          <a:bodyPr/>
          <a:lstStyle/>
          <a:p>
            <a:r>
              <a:rPr kumimoji="1" lang="en-US" altLang="zh-CN" dirty="0"/>
              <a:t>Central Limit Theorem (CLT)</a:t>
            </a:r>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01F1A35-009F-B3E3-EA44-FA8BE7903A52}"/>
                  </a:ext>
                </a:extLst>
              </p:cNvPr>
              <p:cNvSpPr txBox="1"/>
              <p:nvPr/>
            </p:nvSpPr>
            <p:spPr>
              <a:xfrm>
                <a:off x="1063486" y="1600200"/>
                <a:ext cx="10436087" cy="4116383"/>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中心极限定理：假设有</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个独立同分布（</a:t>
                </a:r>
                <a:r>
                  <a:rPr kumimoji="1" lang="en-US" altLang="zh-CN" sz="2000" dirty="0">
                    <a:solidFill>
                      <a:schemeClr val="bg1"/>
                    </a:solidFill>
                    <a:latin typeface="Microsoft YaHei" panose="020B0503020204020204" pitchFamily="34" charset="-122"/>
                    <a:ea typeface="Microsoft YaHei" panose="020B0503020204020204" pitchFamily="34" charset="-122"/>
                  </a:rPr>
                  <a:t>independent identity distribution, </a:t>
                </a:r>
                <a:r>
                  <a:rPr kumimoji="1" lang="en-US" altLang="zh-CN" sz="2000" dirty="0" err="1">
                    <a:solidFill>
                      <a:schemeClr val="bg1"/>
                    </a:solidFill>
                    <a:latin typeface="Microsoft YaHei" panose="020B0503020204020204" pitchFamily="34" charset="-122"/>
                    <a:ea typeface="Microsoft YaHei" panose="020B0503020204020204" pitchFamily="34" charset="-122"/>
                  </a:rPr>
                  <a:t>i.i.d.</a:t>
                </a:r>
                <a:r>
                  <a:rPr kumimoji="1" lang="zh-CN" altLang="en-US" sz="2000" dirty="0">
                    <a:solidFill>
                      <a:schemeClr val="bg1"/>
                    </a:solidFill>
                    <a:latin typeface="Microsoft YaHei" panose="020B0503020204020204" pitchFamily="34" charset="-122"/>
                    <a:ea typeface="Microsoft YaHei" panose="020B0503020204020204" pitchFamily="34" charset="-122"/>
                  </a:rPr>
                  <a:t>）随机变量</a:t>
                </a:r>
                <a14:m>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𝒏</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，并且</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的数学期望为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，方差为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𝕍</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，则</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sz="200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lim</m:t>
                              </m:r>
                            </m:e>
                            <m:lim>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lim>
                          </m:limLow>
                        </m:fName>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rgbClr val="FF0000"/>
                                      </a:solidFill>
                                      <a:latin typeface="Cambria Math" panose="02040503050406030204" pitchFamily="18" charset="0"/>
                                      <a:ea typeface="Microsoft YaHei" panose="020B0503020204020204" pitchFamily="34" charset="-122"/>
                                    </a:rPr>
                                  </m:ctrlPr>
                                </m:radPr>
                                <m:deg/>
                                <m:e>
                                  <m:r>
                                    <a:rPr kumimoji="1" lang="en-US" altLang="zh-CN" sz="2000" i="1">
                                      <a:solidFill>
                                        <a:srgbClr val="FF0000"/>
                                      </a:solidFill>
                                      <a:latin typeface="Cambria Math" panose="02040503050406030204" pitchFamily="18" charset="0"/>
                                      <a:ea typeface="Microsoft YaHei" panose="020B0503020204020204" pitchFamily="34" charset="-122"/>
                                    </a:rPr>
                                    <m:t>𝑛</m:t>
                                  </m:r>
                                </m:e>
                              </m:rad>
                            </m:den>
                          </m:f>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𝑘</m:t>
                              </m:r>
                              <m:r>
                                <a:rPr kumimoji="1" lang="en-US" altLang="zh-CN" sz="2000" i="1">
                                  <a:solidFill>
                                    <a:schemeClr val="bg1"/>
                                  </a:solidFill>
                                  <a:latin typeface="Cambria Math" panose="02040503050406030204" pitchFamily="18" charset="0"/>
                                  <a:ea typeface="Microsoft YaHei" panose="020B0503020204020204" pitchFamily="34" charset="-122"/>
                                </a:rPr>
                                <m:t>=1</m:t>
                              </m:r>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𝑖</m:t>
                                  </m:r>
                                </m:sub>
                              </m:sSub>
                            </m:e>
                          </m:nary>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0,1</m:t>
                          </m:r>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几个要点</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样本要独立同分布，但不一定要是正态分布</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样本的量要大</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求和后，要除以</a:t>
                </a:r>
                <a14:m>
                  <m:oMath xmlns:m="http://schemas.openxmlformats.org/officeDocument/2006/math">
                    <m:rad>
                      <m:radPr>
                        <m:degHide m:val="on"/>
                        <m:ctrlPr>
                          <a:rPr kumimoji="1" lang="zh-CN" altLang="en-US" sz="200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oMath>
                </a14:m>
                <a:r>
                  <a:rPr kumimoji="1" lang="zh-CN" altLang="en-US" sz="2000" dirty="0">
                    <a:solidFill>
                      <a:schemeClr val="bg1"/>
                    </a:solidFill>
                    <a:latin typeface="Microsoft YaHei" panose="020B0503020204020204" pitchFamily="34" charset="-122"/>
                    <a:ea typeface="Microsoft YaHei" panose="020B0503020204020204" pitchFamily="34" charset="-122"/>
                  </a:rPr>
                  <a:t>，这很重要，很重要，很重要！</a:t>
                </a:r>
              </a:p>
            </p:txBody>
          </p:sp>
        </mc:Choice>
        <mc:Fallback xmlns="">
          <p:sp>
            <p:nvSpPr>
              <p:cNvPr id="5" name="文本框 4">
                <a:extLst>
                  <a:ext uri="{FF2B5EF4-FFF2-40B4-BE49-F238E27FC236}">
                    <a16:creationId xmlns:a16="http://schemas.microsoft.com/office/drawing/2014/main" id="{901F1A35-009F-B3E3-EA44-FA8BE7903A52}"/>
                  </a:ext>
                </a:extLst>
              </p:cNvPr>
              <p:cNvSpPr txBox="1">
                <a:spLocks noRot="1" noChangeAspect="1" noMove="1" noResize="1" noEditPoints="1" noAdjustHandles="1" noChangeArrowheads="1" noChangeShapeType="1" noTextEdit="1"/>
              </p:cNvSpPr>
              <p:nvPr/>
            </p:nvSpPr>
            <p:spPr>
              <a:xfrm>
                <a:off x="1063486" y="1600200"/>
                <a:ext cx="10436087" cy="4116383"/>
              </a:xfrm>
              <a:prstGeom prst="rect">
                <a:avLst/>
              </a:prstGeom>
              <a:blipFill>
                <a:blip r:embed="rId2"/>
                <a:stretch>
                  <a:fillRect l="-486" r="-486" b="-6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3742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3C615-1354-E3F0-D894-58A68E8F71DC}"/>
              </a:ext>
            </a:extLst>
          </p:cNvPr>
          <p:cNvSpPr>
            <a:spLocks noGrp="1"/>
          </p:cNvSpPr>
          <p:nvPr>
            <p:ph type="title"/>
          </p:nvPr>
        </p:nvSpPr>
        <p:spPr/>
        <p:txBody>
          <a:bodyPr/>
          <a:lstStyle/>
          <a:p>
            <a:r>
              <a:rPr kumimoji="1" lang="en-US" altLang="zh-CN" dirty="0"/>
              <a:t>Sum of Two RV</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B7E4AED-F5C4-3BD9-2BC2-62563B300A88}"/>
                  </a:ext>
                </a:extLst>
              </p:cNvPr>
              <p:cNvSpPr txBox="1"/>
              <p:nvPr/>
            </p:nvSpPr>
            <p:spPr>
              <a:xfrm>
                <a:off x="974035" y="1600200"/>
                <a:ext cx="10296939" cy="188455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要证明中心极限定理，要解决随机变量的求和问题</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有独立的随机变量</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和</a:t>
                </a:r>
                <a14:m>
                  <m:oMath xmlns:m="http://schemas.openxmlformats.org/officeDocument/2006/math">
                    <m:sSub>
                      <m:sSub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dirty="0"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dirty="0" smtClean="0">
                            <a:solidFill>
                              <a:schemeClr val="bg1"/>
                            </a:solidFill>
                            <a:latin typeface="Cambria Math" panose="02040503050406030204" pitchFamily="18" charset="0"/>
                            <a:ea typeface="Microsoft YaHei" panose="020B0503020204020204" pitchFamily="34" charset="-122"/>
                          </a:rPr>
                          <m:t>2</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，则</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服从什么分布？</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要注意随机变量是函数，不是变量，因此两个随机变量相加对应的是概率密度函数的卷积（</a:t>
                </a:r>
                <a:r>
                  <a:rPr kumimoji="1" lang="en-US" altLang="zh-CN" sz="2000" dirty="0">
                    <a:solidFill>
                      <a:schemeClr val="bg1"/>
                    </a:solidFill>
                    <a:latin typeface="Microsoft YaHei" panose="020B0503020204020204" pitchFamily="34" charset="-122"/>
                    <a:ea typeface="Microsoft YaHei" panose="020B0503020204020204" pitchFamily="34" charset="-122"/>
                  </a:rPr>
                  <a:t>Convolution</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4B7E4AED-F5C4-3BD9-2BC2-62563B300A88}"/>
                  </a:ext>
                </a:extLst>
              </p:cNvPr>
              <p:cNvSpPr txBox="1">
                <a:spLocks noRot="1" noChangeAspect="1" noMove="1" noResize="1" noEditPoints="1" noAdjustHandles="1" noChangeArrowheads="1" noChangeShapeType="1" noTextEdit="1"/>
              </p:cNvSpPr>
              <p:nvPr/>
            </p:nvSpPr>
            <p:spPr>
              <a:xfrm>
                <a:off x="974035" y="1600200"/>
                <a:ext cx="10296939" cy="1884555"/>
              </a:xfrm>
              <a:prstGeom prst="rect">
                <a:avLst/>
              </a:prstGeom>
              <a:blipFill>
                <a:blip r:embed="rId2"/>
                <a:stretch>
                  <a:fillRect l="-493" b="-46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AAE2A01B-55C6-6552-E4BF-70EC31E85870}"/>
                  </a:ext>
                </a:extLst>
              </p:cNvPr>
              <p:cNvSpPr/>
              <p:nvPr/>
            </p:nvSpPr>
            <p:spPr>
              <a:xfrm>
                <a:off x="594848" y="4139639"/>
                <a:ext cx="609600" cy="6096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800" b="1" i="1" smtClean="0">
                              <a:latin typeface="Cambria Math" panose="02040503050406030204" pitchFamily="18" charset="0"/>
                              <a:ea typeface="Microsoft YaHei" panose="020B0503020204020204" pitchFamily="34" charset="-122"/>
                            </a:rPr>
                          </m:ctrlPr>
                        </m:sSubPr>
                        <m:e>
                          <m:r>
                            <a:rPr kumimoji="1" lang="en-US" altLang="zh-CN" sz="2800" b="1" i="1" smtClean="0">
                              <a:latin typeface="Cambria Math" panose="02040503050406030204" pitchFamily="18" charset="0"/>
                              <a:ea typeface="Microsoft YaHei" panose="020B0503020204020204" pitchFamily="34" charset="-122"/>
                            </a:rPr>
                            <m:t>𝑿</m:t>
                          </m:r>
                        </m:e>
                        <m:sub>
                          <m:r>
                            <a:rPr kumimoji="1" lang="en-US" altLang="zh-CN" sz="2800" b="0" i="1" smtClean="0">
                              <a:latin typeface="Cambria Math" panose="02040503050406030204" pitchFamily="18" charset="0"/>
                              <a:ea typeface="Microsoft YaHei" panose="020B0503020204020204" pitchFamily="34" charset="-122"/>
                            </a:rPr>
                            <m:t>1</m:t>
                          </m:r>
                        </m:sub>
                      </m:sSub>
                    </m:oMath>
                  </m:oMathPara>
                </a14:m>
                <a:endParaRPr kumimoji="1" lang="zh-CN" altLang="en-US" sz="2800" b="1" dirty="0" err="1">
                  <a:latin typeface="Microsoft YaHei" panose="020B0503020204020204" pitchFamily="34" charset="-122"/>
                  <a:ea typeface="Microsoft YaHei" panose="020B0503020204020204" pitchFamily="34" charset="-122"/>
                </a:endParaRPr>
              </a:p>
            </p:txBody>
          </p:sp>
        </mc:Choice>
        <mc:Fallback xmlns="">
          <p:sp>
            <p:nvSpPr>
              <p:cNvPr id="4" name="椭圆 3">
                <a:extLst>
                  <a:ext uri="{FF2B5EF4-FFF2-40B4-BE49-F238E27FC236}">
                    <a16:creationId xmlns:a16="http://schemas.microsoft.com/office/drawing/2014/main" id="{AAE2A01B-55C6-6552-E4BF-70EC31E85870}"/>
                  </a:ext>
                </a:extLst>
              </p:cNvPr>
              <p:cNvSpPr>
                <a:spLocks noRot="1" noChangeAspect="1" noMove="1" noResize="1" noEditPoints="1" noAdjustHandles="1" noChangeArrowheads="1" noChangeShapeType="1" noTextEdit="1"/>
              </p:cNvSpPr>
              <p:nvPr/>
            </p:nvSpPr>
            <p:spPr>
              <a:xfrm>
                <a:off x="594848" y="4139639"/>
                <a:ext cx="609600" cy="609600"/>
              </a:xfrm>
              <a:prstGeom prst="ellipse">
                <a:avLst/>
              </a:prstGeom>
              <a:blipFill>
                <a:blip r:embed="rId3"/>
                <a:stretch>
                  <a:fillRect l="-12000"/>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61EA580C-81A1-8C46-F9BB-00467E4F000D}"/>
                  </a:ext>
                </a:extLst>
              </p:cNvPr>
              <p:cNvSpPr/>
              <p:nvPr/>
            </p:nvSpPr>
            <p:spPr>
              <a:xfrm>
                <a:off x="594848" y="5335082"/>
                <a:ext cx="609600" cy="6096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800" b="1" i="1" smtClean="0">
                              <a:latin typeface="Cambria Math" panose="02040503050406030204" pitchFamily="18" charset="0"/>
                              <a:ea typeface="Microsoft YaHei" panose="020B0503020204020204" pitchFamily="34" charset="-122"/>
                            </a:rPr>
                          </m:ctrlPr>
                        </m:sSubPr>
                        <m:e>
                          <m:r>
                            <a:rPr kumimoji="1" lang="en-US" altLang="zh-CN" sz="2800" b="1" i="1" smtClean="0">
                              <a:latin typeface="Cambria Math" panose="02040503050406030204" pitchFamily="18" charset="0"/>
                              <a:ea typeface="Microsoft YaHei" panose="020B0503020204020204" pitchFamily="34" charset="-122"/>
                            </a:rPr>
                            <m:t>𝑿</m:t>
                          </m:r>
                        </m:e>
                        <m:sub>
                          <m:r>
                            <a:rPr kumimoji="1" lang="en-US" altLang="zh-CN" sz="2800" b="0" i="1" smtClean="0">
                              <a:latin typeface="Cambria Math" panose="02040503050406030204" pitchFamily="18" charset="0"/>
                              <a:ea typeface="Microsoft YaHei" panose="020B0503020204020204" pitchFamily="34" charset="-122"/>
                            </a:rPr>
                            <m:t>2</m:t>
                          </m:r>
                        </m:sub>
                      </m:sSub>
                    </m:oMath>
                  </m:oMathPara>
                </a14:m>
                <a:endParaRPr kumimoji="1" lang="zh-CN" altLang="en-US" sz="2800" b="1" dirty="0" err="1">
                  <a:latin typeface="Microsoft YaHei" panose="020B0503020204020204" pitchFamily="34" charset="-122"/>
                  <a:ea typeface="Microsoft YaHei" panose="020B0503020204020204" pitchFamily="34" charset="-122"/>
                </a:endParaRPr>
              </a:p>
            </p:txBody>
          </p:sp>
        </mc:Choice>
        <mc:Fallback xmlns="">
          <p:sp>
            <p:nvSpPr>
              <p:cNvPr id="6" name="椭圆 5">
                <a:extLst>
                  <a:ext uri="{FF2B5EF4-FFF2-40B4-BE49-F238E27FC236}">
                    <a16:creationId xmlns:a16="http://schemas.microsoft.com/office/drawing/2014/main" id="{61EA580C-81A1-8C46-F9BB-00467E4F000D}"/>
                  </a:ext>
                </a:extLst>
              </p:cNvPr>
              <p:cNvSpPr>
                <a:spLocks noRot="1" noChangeAspect="1" noMove="1" noResize="1" noEditPoints="1" noAdjustHandles="1" noChangeArrowheads="1" noChangeShapeType="1" noTextEdit="1"/>
              </p:cNvSpPr>
              <p:nvPr/>
            </p:nvSpPr>
            <p:spPr>
              <a:xfrm>
                <a:off x="594848" y="5335082"/>
                <a:ext cx="609600" cy="609600"/>
              </a:xfrm>
              <a:prstGeom prst="ellipse">
                <a:avLst/>
              </a:prstGeom>
              <a:blipFill>
                <a:blip r:embed="rId4"/>
                <a:stretch>
                  <a:fillRect l="-12000"/>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圆角矩形 6">
                <a:extLst>
                  <a:ext uri="{FF2B5EF4-FFF2-40B4-BE49-F238E27FC236}">
                    <a16:creationId xmlns:a16="http://schemas.microsoft.com/office/drawing/2014/main" id="{1FCAD8F8-83FD-2F07-96EB-30F23C4C7F2B}"/>
                  </a:ext>
                </a:extLst>
              </p:cNvPr>
              <p:cNvSpPr/>
              <p:nvPr/>
            </p:nvSpPr>
            <p:spPr>
              <a:xfrm>
                <a:off x="2347448" y="4062358"/>
                <a:ext cx="1555531" cy="76416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𝐹</m:t>
                          </m:r>
                        </m:e>
                        <m:sub>
                          <m:sSub>
                            <m:sSubPr>
                              <m:ctrlPr>
                                <a:rPr kumimoji="1" lang="en-US" altLang="zh-CN" sz="2800" b="1" i="1" smtClean="0">
                                  <a:latin typeface="Cambria Math" panose="02040503050406030204" pitchFamily="18" charset="0"/>
                                  <a:ea typeface="Microsoft YaHei" panose="020B0503020204020204" pitchFamily="34" charset="-122"/>
                                </a:rPr>
                              </m:ctrlPr>
                            </m:sSubPr>
                            <m:e>
                              <m:r>
                                <a:rPr kumimoji="1" lang="en-US" altLang="zh-CN" sz="2800" b="1" i="1" smtClean="0">
                                  <a:latin typeface="Cambria Math" panose="02040503050406030204" pitchFamily="18" charset="0"/>
                                  <a:ea typeface="Microsoft YaHei" panose="020B0503020204020204" pitchFamily="34" charset="-122"/>
                                </a:rPr>
                                <m:t>𝑿</m:t>
                              </m:r>
                            </m:e>
                            <m:sub>
                              <m:r>
                                <a:rPr kumimoji="1" lang="en-US" altLang="zh-CN" sz="2800" b="0" i="1" smtClean="0">
                                  <a:latin typeface="Cambria Math" panose="02040503050406030204" pitchFamily="18" charset="0"/>
                                  <a:ea typeface="Microsoft YaHei" panose="020B0503020204020204" pitchFamily="34" charset="-122"/>
                                </a:rPr>
                                <m:t>1</m:t>
                              </m:r>
                            </m:sub>
                          </m:sSub>
                        </m:sub>
                      </m:sSub>
                      <m:d>
                        <m:dPr>
                          <m:ctrlPr>
                            <a:rPr kumimoji="1" lang="en-US" altLang="zh-CN" sz="2800" b="0" i="1" smtClean="0">
                              <a:latin typeface="Cambria Math" panose="02040503050406030204" pitchFamily="18" charset="0"/>
                              <a:ea typeface="Microsoft YaHei" panose="020B0503020204020204" pitchFamily="34" charset="-122"/>
                            </a:rPr>
                          </m:ctrlPr>
                        </m:dPr>
                        <m:e>
                          <m:r>
                            <a:rPr kumimoji="1" lang="en-US" altLang="zh-CN" sz="2800" b="0" i="1" smtClean="0">
                              <a:latin typeface="Cambria Math" panose="02040503050406030204" pitchFamily="18" charset="0"/>
                              <a:ea typeface="Microsoft YaHei" panose="020B0503020204020204" pitchFamily="34" charset="-122"/>
                            </a:rPr>
                            <m:t>𝑥</m:t>
                          </m:r>
                        </m:e>
                      </m:d>
                    </m:oMath>
                  </m:oMathPara>
                </a14:m>
                <a:endParaRPr kumimoji="1" lang="zh-CN" altLang="en-US" sz="2800" dirty="0" err="1">
                  <a:latin typeface="Microsoft YaHei" panose="020B0503020204020204" pitchFamily="34" charset="-122"/>
                  <a:ea typeface="Microsoft YaHei" panose="020B0503020204020204" pitchFamily="34" charset="-122"/>
                </a:endParaRPr>
              </a:p>
            </p:txBody>
          </p:sp>
        </mc:Choice>
        <mc:Fallback xmlns="">
          <p:sp>
            <p:nvSpPr>
              <p:cNvPr id="7" name="圆角矩形 6">
                <a:extLst>
                  <a:ext uri="{FF2B5EF4-FFF2-40B4-BE49-F238E27FC236}">
                    <a16:creationId xmlns:a16="http://schemas.microsoft.com/office/drawing/2014/main" id="{1FCAD8F8-83FD-2F07-96EB-30F23C4C7F2B}"/>
                  </a:ext>
                </a:extLst>
              </p:cNvPr>
              <p:cNvSpPr>
                <a:spLocks noRot="1" noChangeAspect="1" noMove="1" noResize="1" noEditPoints="1" noAdjustHandles="1" noChangeArrowheads="1" noChangeShapeType="1" noTextEdit="1"/>
              </p:cNvSpPr>
              <p:nvPr/>
            </p:nvSpPr>
            <p:spPr>
              <a:xfrm>
                <a:off x="2347448" y="4062358"/>
                <a:ext cx="1555531" cy="764161"/>
              </a:xfrm>
              <a:prstGeom prst="roundRect">
                <a:avLst/>
              </a:prstGeom>
              <a:blipFill>
                <a:blip r:embed="rId5"/>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AE2D5403-ABF6-5894-0446-2C237A2305D5}"/>
                  </a:ext>
                </a:extLst>
              </p:cNvPr>
              <p:cNvSpPr/>
              <p:nvPr/>
            </p:nvSpPr>
            <p:spPr>
              <a:xfrm>
                <a:off x="2347448" y="5257801"/>
                <a:ext cx="1555531" cy="76416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𝐹</m:t>
                          </m:r>
                        </m:e>
                        <m:sub>
                          <m:sSub>
                            <m:sSubPr>
                              <m:ctrlPr>
                                <a:rPr kumimoji="1" lang="en-US" altLang="zh-CN" sz="2800" b="1" i="1" smtClean="0">
                                  <a:latin typeface="Cambria Math" panose="02040503050406030204" pitchFamily="18" charset="0"/>
                                  <a:ea typeface="Microsoft YaHei" panose="020B0503020204020204" pitchFamily="34" charset="-122"/>
                                </a:rPr>
                              </m:ctrlPr>
                            </m:sSubPr>
                            <m:e>
                              <m:r>
                                <a:rPr kumimoji="1" lang="en-US" altLang="zh-CN" sz="2800" b="1" i="1" smtClean="0">
                                  <a:latin typeface="Cambria Math" panose="02040503050406030204" pitchFamily="18" charset="0"/>
                                  <a:ea typeface="Microsoft YaHei" panose="020B0503020204020204" pitchFamily="34" charset="-122"/>
                                </a:rPr>
                                <m:t>𝑿</m:t>
                              </m:r>
                            </m:e>
                            <m:sub>
                              <m:r>
                                <a:rPr kumimoji="1" lang="en-US" altLang="zh-CN" sz="2800" b="0" i="1" smtClean="0">
                                  <a:latin typeface="Cambria Math" panose="02040503050406030204" pitchFamily="18" charset="0"/>
                                  <a:ea typeface="Microsoft YaHei" panose="020B0503020204020204" pitchFamily="34" charset="-122"/>
                                </a:rPr>
                                <m:t>2</m:t>
                              </m:r>
                            </m:sub>
                          </m:sSub>
                        </m:sub>
                      </m:sSub>
                      <m:d>
                        <m:dPr>
                          <m:ctrlPr>
                            <a:rPr kumimoji="1" lang="en-US" altLang="zh-CN" sz="2800" b="0" i="1" smtClean="0">
                              <a:latin typeface="Cambria Math" panose="02040503050406030204" pitchFamily="18" charset="0"/>
                              <a:ea typeface="Microsoft YaHei" panose="020B0503020204020204" pitchFamily="34" charset="-122"/>
                            </a:rPr>
                          </m:ctrlPr>
                        </m:dPr>
                        <m:e>
                          <m:r>
                            <a:rPr kumimoji="1" lang="en-US" altLang="zh-CN" sz="2800" b="0" i="1" smtClean="0">
                              <a:latin typeface="Cambria Math" panose="02040503050406030204" pitchFamily="18" charset="0"/>
                              <a:ea typeface="Microsoft YaHei" panose="020B0503020204020204" pitchFamily="34" charset="-122"/>
                            </a:rPr>
                            <m:t>𝑥</m:t>
                          </m:r>
                        </m:e>
                      </m:d>
                    </m:oMath>
                  </m:oMathPara>
                </a14:m>
                <a:endParaRPr kumimoji="1" lang="zh-CN" altLang="en-US" sz="2800" dirty="0" err="1">
                  <a:latin typeface="Microsoft YaHei" panose="020B0503020204020204" pitchFamily="34" charset="-122"/>
                  <a:ea typeface="Microsoft YaHei" panose="020B0503020204020204" pitchFamily="34" charset="-122"/>
                </a:endParaRPr>
              </a:p>
            </p:txBody>
          </p:sp>
        </mc:Choice>
        <mc:Fallback xmlns="">
          <p:sp>
            <p:nvSpPr>
              <p:cNvPr id="8" name="圆角矩形 7">
                <a:extLst>
                  <a:ext uri="{FF2B5EF4-FFF2-40B4-BE49-F238E27FC236}">
                    <a16:creationId xmlns:a16="http://schemas.microsoft.com/office/drawing/2014/main" id="{AE2D5403-ABF6-5894-0446-2C237A2305D5}"/>
                  </a:ext>
                </a:extLst>
              </p:cNvPr>
              <p:cNvSpPr>
                <a:spLocks noRot="1" noChangeAspect="1" noMove="1" noResize="1" noEditPoints="1" noAdjustHandles="1" noChangeArrowheads="1" noChangeShapeType="1" noTextEdit="1"/>
              </p:cNvSpPr>
              <p:nvPr/>
            </p:nvSpPr>
            <p:spPr>
              <a:xfrm>
                <a:off x="2347448" y="5257801"/>
                <a:ext cx="1555531" cy="764161"/>
              </a:xfrm>
              <a:prstGeom prst="roundRect">
                <a:avLst/>
              </a:prstGeom>
              <a:blipFill>
                <a:blip r:embed="rId6"/>
                <a:stretch>
                  <a:fillRect/>
                </a:stretch>
              </a:blipFill>
              <a:ln>
                <a:solidFill>
                  <a:schemeClr val="bg1"/>
                </a:solidFill>
              </a:ln>
            </p:spPr>
            <p:txBody>
              <a:bodyPr/>
              <a:lstStyle/>
              <a:p>
                <a:r>
                  <a:rPr lang="zh-CN" altLang="en-US">
                    <a:noFill/>
                  </a:rPr>
                  <a:t> </a:t>
                </a:r>
              </a:p>
            </p:txBody>
          </p:sp>
        </mc:Fallback>
      </mc:AlternateContent>
      <p:cxnSp>
        <p:nvCxnSpPr>
          <p:cNvPr id="10" name="直线箭头连接符 9">
            <a:extLst>
              <a:ext uri="{FF2B5EF4-FFF2-40B4-BE49-F238E27FC236}">
                <a16:creationId xmlns:a16="http://schemas.microsoft.com/office/drawing/2014/main" id="{904ACC9A-2B39-4AEB-A012-BC781B3F72C5}"/>
              </a:ext>
            </a:extLst>
          </p:cNvPr>
          <p:cNvCxnSpPr>
            <a:stCxn id="4" idx="6"/>
            <a:endCxn id="7" idx="1"/>
          </p:cNvCxnSpPr>
          <p:nvPr/>
        </p:nvCxnSpPr>
        <p:spPr>
          <a:xfrm>
            <a:off x="1204448" y="4444439"/>
            <a:ext cx="114300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0">
            <a:extLst>
              <a:ext uri="{FF2B5EF4-FFF2-40B4-BE49-F238E27FC236}">
                <a16:creationId xmlns:a16="http://schemas.microsoft.com/office/drawing/2014/main" id="{1E430652-5F66-2D33-2740-C0C2F17D7D1C}"/>
              </a:ext>
            </a:extLst>
          </p:cNvPr>
          <p:cNvCxnSpPr>
            <a:cxnSpLocks/>
            <a:stCxn id="6" idx="6"/>
            <a:endCxn id="8" idx="1"/>
          </p:cNvCxnSpPr>
          <p:nvPr/>
        </p:nvCxnSpPr>
        <p:spPr>
          <a:xfrm>
            <a:off x="1204448" y="5639882"/>
            <a:ext cx="114300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3E91347-353E-CC8A-9F6B-B14C52EE4A25}"/>
                  </a:ext>
                </a:extLst>
              </p:cNvPr>
              <p:cNvSpPr txBox="1"/>
              <p:nvPr/>
            </p:nvSpPr>
            <p:spPr>
              <a:xfrm>
                <a:off x="1554573" y="3967049"/>
                <a:ext cx="44275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63E91347-353E-CC8A-9F6B-B14C52EE4A25}"/>
                  </a:ext>
                </a:extLst>
              </p:cNvPr>
              <p:cNvSpPr txBox="1">
                <a:spLocks noRot="1" noChangeAspect="1" noMove="1" noResize="1" noEditPoints="1" noAdjustHandles="1" noChangeArrowheads="1" noChangeShapeType="1" noTextEdit="1"/>
              </p:cNvSpPr>
              <p:nvPr/>
            </p:nvSpPr>
            <p:spPr>
              <a:xfrm>
                <a:off x="1554573" y="3967049"/>
                <a:ext cx="442750"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D33B546-0D45-221E-4195-752A36C66C8F}"/>
                  </a:ext>
                </a:extLst>
              </p:cNvPr>
              <p:cNvSpPr txBox="1"/>
              <p:nvPr/>
            </p:nvSpPr>
            <p:spPr>
              <a:xfrm>
                <a:off x="1554573" y="5180522"/>
                <a:ext cx="442750"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7D33B546-0D45-221E-4195-752A36C66C8F}"/>
                  </a:ext>
                </a:extLst>
              </p:cNvPr>
              <p:cNvSpPr txBox="1">
                <a:spLocks noRot="1" noChangeAspect="1" noMove="1" noResize="1" noEditPoints="1" noAdjustHandles="1" noChangeArrowheads="1" noChangeShapeType="1" noTextEdit="1"/>
              </p:cNvSpPr>
              <p:nvPr/>
            </p:nvSpPr>
            <p:spPr>
              <a:xfrm>
                <a:off x="1554573" y="5180522"/>
                <a:ext cx="442750"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BE306C7D-2A44-81FA-0426-21587067F60C}"/>
                  </a:ext>
                </a:extLst>
              </p:cNvPr>
              <p:cNvSpPr/>
              <p:nvPr/>
            </p:nvSpPr>
            <p:spPr>
              <a:xfrm>
                <a:off x="5305330" y="4062358"/>
                <a:ext cx="1439501" cy="76416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𝑓</m:t>
                          </m:r>
                        </m:e>
                        <m:sub>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1" i="1" smtClean="0">
                                  <a:latin typeface="Cambria Math" panose="02040503050406030204" pitchFamily="18" charset="0"/>
                                  <a:ea typeface="Microsoft YaHei" panose="020B0503020204020204" pitchFamily="34" charset="-122"/>
                                </a:rPr>
                                <m:t>𝑿</m:t>
                              </m:r>
                            </m:e>
                            <m:sub>
                              <m:r>
                                <a:rPr kumimoji="1" lang="en-US" altLang="zh-CN" sz="2800" b="0" i="1" smtClean="0">
                                  <a:latin typeface="Cambria Math" panose="02040503050406030204" pitchFamily="18" charset="0"/>
                                  <a:ea typeface="Microsoft YaHei" panose="020B0503020204020204" pitchFamily="34" charset="-122"/>
                                </a:rPr>
                                <m:t>1</m:t>
                              </m:r>
                            </m:sub>
                          </m:sSub>
                        </m:sub>
                      </m:sSub>
                      <m:d>
                        <m:dPr>
                          <m:ctrlPr>
                            <a:rPr kumimoji="1" lang="en-US" altLang="zh-CN" sz="2800" b="0" i="1" smtClean="0">
                              <a:latin typeface="Cambria Math" panose="02040503050406030204" pitchFamily="18" charset="0"/>
                              <a:ea typeface="Microsoft YaHei" panose="020B0503020204020204" pitchFamily="34" charset="-122"/>
                            </a:rPr>
                          </m:ctrlPr>
                        </m:dPr>
                        <m:e>
                          <m:r>
                            <a:rPr kumimoji="1" lang="en-US" altLang="zh-CN" sz="2800" b="0" i="1" smtClean="0">
                              <a:latin typeface="Cambria Math" panose="02040503050406030204" pitchFamily="18" charset="0"/>
                              <a:ea typeface="Microsoft YaHei" panose="020B0503020204020204" pitchFamily="34" charset="-122"/>
                            </a:rPr>
                            <m:t>𝑥</m:t>
                          </m:r>
                        </m:e>
                      </m:d>
                    </m:oMath>
                  </m:oMathPara>
                </a14:m>
                <a:endParaRPr kumimoji="1" lang="zh-CN" altLang="en-US" sz="2800" dirty="0" err="1">
                  <a:latin typeface="Microsoft YaHei" panose="020B0503020204020204" pitchFamily="34" charset="-122"/>
                  <a:ea typeface="Microsoft YaHei" panose="020B0503020204020204" pitchFamily="34" charset="-122"/>
                </a:endParaRPr>
              </a:p>
            </p:txBody>
          </p:sp>
        </mc:Choice>
        <mc:Fallback xmlns="">
          <p:sp>
            <p:nvSpPr>
              <p:cNvPr id="16" name="矩形 15">
                <a:extLst>
                  <a:ext uri="{FF2B5EF4-FFF2-40B4-BE49-F238E27FC236}">
                    <a16:creationId xmlns:a16="http://schemas.microsoft.com/office/drawing/2014/main" id="{BE306C7D-2A44-81FA-0426-21587067F60C}"/>
                  </a:ext>
                </a:extLst>
              </p:cNvPr>
              <p:cNvSpPr>
                <a:spLocks noRot="1" noChangeAspect="1" noMove="1" noResize="1" noEditPoints="1" noAdjustHandles="1" noChangeArrowheads="1" noChangeShapeType="1" noTextEdit="1"/>
              </p:cNvSpPr>
              <p:nvPr/>
            </p:nvSpPr>
            <p:spPr>
              <a:xfrm>
                <a:off x="5305330" y="4062358"/>
                <a:ext cx="1439501" cy="764161"/>
              </a:xfrm>
              <a:prstGeom prst="rect">
                <a:avLst/>
              </a:prstGeom>
              <a:blipFill>
                <a:blip r:embed="rId9"/>
                <a:stretch>
                  <a:fillRect/>
                </a:stretch>
              </a:blipFill>
              <a:ln>
                <a:solidFill>
                  <a:schemeClr val="bg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5D739B1-45E1-FEF8-2084-0DA74113516D}"/>
                  </a:ext>
                </a:extLst>
              </p:cNvPr>
              <p:cNvSpPr/>
              <p:nvPr/>
            </p:nvSpPr>
            <p:spPr>
              <a:xfrm>
                <a:off x="5305330" y="5257800"/>
                <a:ext cx="1439501" cy="76416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𝑓</m:t>
                          </m:r>
                        </m:e>
                        <m:sub>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1" i="1" smtClean="0">
                                  <a:latin typeface="Cambria Math" panose="02040503050406030204" pitchFamily="18" charset="0"/>
                                  <a:ea typeface="Microsoft YaHei" panose="020B0503020204020204" pitchFamily="34" charset="-122"/>
                                </a:rPr>
                                <m:t>𝑿</m:t>
                              </m:r>
                            </m:e>
                            <m:sub>
                              <m:r>
                                <a:rPr kumimoji="1" lang="en-US" altLang="zh-CN" sz="2800" b="0" i="1" smtClean="0">
                                  <a:latin typeface="Cambria Math" panose="02040503050406030204" pitchFamily="18" charset="0"/>
                                  <a:ea typeface="Microsoft YaHei" panose="020B0503020204020204" pitchFamily="34" charset="-122"/>
                                </a:rPr>
                                <m:t>2</m:t>
                              </m:r>
                            </m:sub>
                          </m:sSub>
                        </m:sub>
                      </m:sSub>
                      <m:d>
                        <m:dPr>
                          <m:ctrlPr>
                            <a:rPr kumimoji="1" lang="en-US" altLang="zh-CN" sz="2800" b="0" i="1" smtClean="0">
                              <a:latin typeface="Cambria Math" panose="02040503050406030204" pitchFamily="18" charset="0"/>
                              <a:ea typeface="Microsoft YaHei" panose="020B0503020204020204" pitchFamily="34" charset="-122"/>
                            </a:rPr>
                          </m:ctrlPr>
                        </m:dPr>
                        <m:e>
                          <m:r>
                            <a:rPr kumimoji="1" lang="en-US" altLang="zh-CN" sz="2800" b="0" i="1" smtClean="0">
                              <a:latin typeface="Cambria Math" panose="02040503050406030204" pitchFamily="18" charset="0"/>
                              <a:ea typeface="Microsoft YaHei" panose="020B0503020204020204" pitchFamily="34" charset="-122"/>
                            </a:rPr>
                            <m:t>𝑥</m:t>
                          </m:r>
                        </m:e>
                      </m:d>
                    </m:oMath>
                  </m:oMathPara>
                </a14:m>
                <a:endParaRPr kumimoji="1" lang="zh-CN" altLang="en-US" sz="2800" dirty="0" err="1">
                  <a:latin typeface="Microsoft YaHei" panose="020B0503020204020204" pitchFamily="34" charset="-122"/>
                  <a:ea typeface="Microsoft YaHei" panose="020B0503020204020204" pitchFamily="34" charset="-122"/>
                </a:endParaRPr>
              </a:p>
            </p:txBody>
          </p:sp>
        </mc:Choice>
        <mc:Fallback xmlns="">
          <p:sp>
            <p:nvSpPr>
              <p:cNvPr id="17" name="矩形 16">
                <a:extLst>
                  <a:ext uri="{FF2B5EF4-FFF2-40B4-BE49-F238E27FC236}">
                    <a16:creationId xmlns:a16="http://schemas.microsoft.com/office/drawing/2014/main" id="{15D739B1-45E1-FEF8-2084-0DA74113516D}"/>
                  </a:ext>
                </a:extLst>
              </p:cNvPr>
              <p:cNvSpPr>
                <a:spLocks noRot="1" noChangeAspect="1" noMove="1" noResize="1" noEditPoints="1" noAdjustHandles="1" noChangeArrowheads="1" noChangeShapeType="1" noTextEdit="1"/>
              </p:cNvSpPr>
              <p:nvPr/>
            </p:nvSpPr>
            <p:spPr>
              <a:xfrm>
                <a:off x="5305330" y="5257800"/>
                <a:ext cx="1439501" cy="764161"/>
              </a:xfrm>
              <a:prstGeom prst="rect">
                <a:avLst/>
              </a:prstGeom>
              <a:blipFill>
                <a:blip r:embed="rId10"/>
                <a:stretch>
                  <a:fillRect/>
                </a:stretch>
              </a:blipFill>
              <a:ln>
                <a:solidFill>
                  <a:schemeClr val="bg1"/>
                </a:solidFill>
              </a:ln>
            </p:spPr>
            <p:txBody>
              <a:bodyPr/>
              <a:lstStyle/>
              <a:p>
                <a:r>
                  <a:rPr lang="zh-CN" altLang="en-US">
                    <a:noFill/>
                  </a:rPr>
                  <a:t> </a:t>
                </a:r>
              </a:p>
            </p:txBody>
          </p:sp>
        </mc:Fallback>
      </mc:AlternateContent>
      <p:cxnSp>
        <p:nvCxnSpPr>
          <p:cNvPr id="18" name="直线箭头连接符 17">
            <a:extLst>
              <a:ext uri="{FF2B5EF4-FFF2-40B4-BE49-F238E27FC236}">
                <a16:creationId xmlns:a16="http://schemas.microsoft.com/office/drawing/2014/main" id="{E956AFE0-A27B-F85A-16ED-DB79F88507A1}"/>
              </a:ext>
            </a:extLst>
          </p:cNvPr>
          <p:cNvCxnSpPr>
            <a:cxnSpLocks/>
            <a:stCxn id="7" idx="3"/>
            <a:endCxn id="16" idx="1"/>
          </p:cNvCxnSpPr>
          <p:nvPr/>
        </p:nvCxnSpPr>
        <p:spPr>
          <a:xfrm>
            <a:off x="3902979" y="4444439"/>
            <a:ext cx="140235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线箭头连接符 20">
            <a:extLst>
              <a:ext uri="{FF2B5EF4-FFF2-40B4-BE49-F238E27FC236}">
                <a16:creationId xmlns:a16="http://schemas.microsoft.com/office/drawing/2014/main" id="{D9006CC5-45A3-6F6B-D38B-24641387D4A7}"/>
              </a:ext>
            </a:extLst>
          </p:cNvPr>
          <p:cNvCxnSpPr>
            <a:cxnSpLocks/>
            <a:stCxn id="8" idx="3"/>
            <a:endCxn id="17" idx="1"/>
          </p:cNvCxnSpPr>
          <p:nvPr/>
        </p:nvCxnSpPr>
        <p:spPr>
          <a:xfrm flipV="1">
            <a:off x="3902979" y="5639881"/>
            <a:ext cx="1402351"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CE47AF6-C659-07E5-7993-43E09AC6E81A}"/>
                  </a:ext>
                </a:extLst>
              </p:cNvPr>
              <p:cNvSpPr txBox="1"/>
              <p:nvPr/>
            </p:nvSpPr>
            <p:spPr>
              <a:xfrm>
                <a:off x="4327604" y="3690435"/>
                <a:ext cx="553100" cy="6767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4" name="文本框 23">
                <a:extLst>
                  <a:ext uri="{FF2B5EF4-FFF2-40B4-BE49-F238E27FC236}">
                    <a16:creationId xmlns:a16="http://schemas.microsoft.com/office/drawing/2014/main" id="{CCE47AF6-C659-07E5-7993-43E09AC6E81A}"/>
                  </a:ext>
                </a:extLst>
              </p:cNvPr>
              <p:cNvSpPr txBox="1">
                <a:spLocks noRot="1" noChangeAspect="1" noMove="1" noResize="1" noEditPoints="1" noAdjustHandles="1" noChangeArrowheads="1" noChangeShapeType="1" noTextEdit="1"/>
              </p:cNvSpPr>
              <p:nvPr/>
            </p:nvSpPr>
            <p:spPr>
              <a:xfrm>
                <a:off x="4327604" y="3690435"/>
                <a:ext cx="553100" cy="676724"/>
              </a:xfrm>
              <a:prstGeom prst="rect">
                <a:avLst/>
              </a:prstGeom>
              <a:blipFill>
                <a:blip r:embed="rId11"/>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29ACBA7-CE1E-9579-8B2D-6378775EE79D}"/>
                  </a:ext>
                </a:extLst>
              </p:cNvPr>
              <p:cNvSpPr txBox="1"/>
              <p:nvPr/>
            </p:nvSpPr>
            <p:spPr>
              <a:xfrm>
                <a:off x="4319437" y="4903908"/>
                <a:ext cx="553100" cy="6767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729ACBA7-CE1E-9579-8B2D-6378775EE79D}"/>
                  </a:ext>
                </a:extLst>
              </p:cNvPr>
              <p:cNvSpPr txBox="1">
                <a:spLocks noRot="1" noChangeAspect="1" noMove="1" noResize="1" noEditPoints="1" noAdjustHandles="1" noChangeArrowheads="1" noChangeShapeType="1" noTextEdit="1"/>
              </p:cNvSpPr>
              <p:nvPr/>
            </p:nvSpPr>
            <p:spPr>
              <a:xfrm>
                <a:off x="4319437" y="4903908"/>
                <a:ext cx="553100" cy="676724"/>
              </a:xfrm>
              <a:prstGeom prst="rect">
                <a:avLst/>
              </a:prstGeom>
              <a:blipFill>
                <a:blip r:embed="rId12"/>
                <a:stretch>
                  <a:fillRect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F9D573C4-25A8-7A9C-8FC7-3BAC38EB736A}"/>
                  </a:ext>
                </a:extLst>
              </p:cNvPr>
              <p:cNvSpPr/>
              <p:nvPr/>
            </p:nvSpPr>
            <p:spPr>
              <a:xfrm>
                <a:off x="8004285" y="4665576"/>
                <a:ext cx="3266689" cy="76416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𝑓</m:t>
                          </m:r>
                        </m:e>
                        <m:sub>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1" i="1" smtClean="0">
                                  <a:latin typeface="Cambria Math" panose="02040503050406030204" pitchFamily="18" charset="0"/>
                                  <a:ea typeface="Microsoft YaHei" panose="020B0503020204020204" pitchFamily="34" charset="-122"/>
                                </a:rPr>
                                <m:t>𝑿</m:t>
                              </m:r>
                            </m:e>
                            <m:sub>
                              <m:r>
                                <a:rPr kumimoji="1" lang="en-US" altLang="zh-CN" sz="2800" b="0" i="1" smtClean="0">
                                  <a:latin typeface="Cambria Math" panose="02040503050406030204" pitchFamily="18" charset="0"/>
                                  <a:ea typeface="Microsoft YaHei" panose="020B0503020204020204" pitchFamily="34" charset="-122"/>
                                </a:rPr>
                                <m:t>1</m:t>
                              </m:r>
                            </m:sub>
                          </m:sSub>
                        </m:sub>
                      </m:sSub>
                      <m:d>
                        <m:dPr>
                          <m:ctrlPr>
                            <a:rPr kumimoji="1" lang="en-US" altLang="zh-CN" sz="2800" b="0" i="1" smtClean="0">
                              <a:latin typeface="Cambria Math" panose="02040503050406030204" pitchFamily="18" charset="0"/>
                              <a:ea typeface="Microsoft YaHei" panose="020B0503020204020204" pitchFamily="34" charset="-122"/>
                            </a:rPr>
                          </m:ctrlPr>
                        </m:dPr>
                        <m:e>
                          <m:r>
                            <a:rPr kumimoji="1" lang="en-US" altLang="zh-CN" sz="2800" b="0" i="1" smtClean="0">
                              <a:latin typeface="Cambria Math" panose="02040503050406030204" pitchFamily="18" charset="0"/>
                              <a:ea typeface="Microsoft YaHei" panose="020B0503020204020204" pitchFamily="34" charset="-122"/>
                            </a:rPr>
                            <m:t>𝑥</m:t>
                          </m:r>
                        </m:e>
                      </m:d>
                      <m:r>
                        <a:rPr kumimoji="1" lang="en-US" altLang="zh-CN" sz="2800" b="0" i="1" smtClean="0">
                          <a:latin typeface="Cambria Math" panose="02040503050406030204" pitchFamily="18" charset="0"/>
                          <a:ea typeface="Microsoft YaHei" panose="020B0503020204020204" pitchFamily="34" charset="-122"/>
                        </a:rPr>
                        <m:t>∗</m:t>
                      </m:r>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0" i="1" smtClean="0">
                              <a:latin typeface="Cambria Math" panose="02040503050406030204" pitchFamily="18" charset="0"/>
                              <a:ea typeface="Microsoft YaHei" panose="020B0503020204020204" pitchFamily="34" charset="-122"/>
                            </a:rPr>
                            <m:t>𝑓</m:t>
                          </m:r>
                        </m:e>
                        <m:sub>
                          <m:sSub>
                            <m:sSubPr>
                              <m:ctrlPr>
                                <a:rPr kumimoji="1" lang="en-US" altLang="zh-CN" sz="2800" b="0" i="1" smtClean="0">
                                  <a:latin typeface="Cambria Math" panose="02040503050406030204" pitchFamily="18" charset="0"/>
                                  <a:ea typeface="Microsoft YaHei" panose="020B0503020204020204" pitchFamily="34" charset="-122"/>
                                </a:rPr>
                              </m:ctrlPr>
                            </m:sSubPr>
                            <m:e>
                              <m:r>
                                <a:rPr kumimoji="1" lang="en-US" altLang="zh-CN" sz="2800" b="1" i="1" smtClean="0">
                                  <a:latin typeface="Cambria Math" panose="02040503050406030204" pitchFamily="18" charset="0"/>
                                  <a:ea typeface="Microsoft YaHei" panose="020B0503020204020204" pitchFamily="34" charset="-122"/>
                                </a:rPr>
                                <m:t>𝑿</m:t>
                              </m:r>
                            </m:e>
                            <m:sub>
                              <m:r>
                                <a:rPr kumimoji="1" lang="en-US" altLang="zh-CN" sz="2800" b="0" i="1" smtClean="0">
                                  <a:latin typeface="Cambria Math" panose="02040503050406030204" pitchFamily="18" charset="0"/>
                                  <a:ea typeface="Microsoft YaHei" panose="020B0503020204020204" pitchFamily="34" charset="-122"/>
                                </a:rPr>
                                <m:t>2</m:t>
                              </m:r>
                            </m:sub>
                          </m:sSub>
                        </m:sub>
                      </m:sSub>
                      <m:d>
                        <m:dPr>
                          <m:ctrlPr>
                            <a:rPr kumimoji="1" lang="en-US" altLang="zh-CN" sz="2800" b="0" i="1" smtClean="0">
                              <a:latin typeface="Cambria Math" panose="02040503050406030204" pitchFamily="18" charset="0"/>
                              <a:ea typeface="Microsoft YaHei" panose="020B0503020204020204" pitchFamily="34" charset="-122"/>
                            </a:rPr>
                          </m:ctrlPr>
                        </m:dPr>
                        <m:e>
                          <m:r>
                            <a:rPr kumimoji="1" lang="en-US" altLang="zh-CN" sz="2800" b="0" i="1" smtClean="0">
                              <a:latin typeface="Cambria Math" panose="02040503050406030204" pitchFamily="18" charset="0"/>
                              <a:ea typeface="Microsoft YaHei" panose="020B0503020204020204" pitchFamily="34" charset="-122"/>
                            </a:rPr>
                            <m:t>𝑥</m:t>
                          </m:r>
                        </m:e>
                      </m:d>
                    </m:oMath>
                  </m:oMathPara>
                </a14:m>
                <a:endParaRPr kumimoji="1" lang="zh-CN" altLang="en-US" sz="2800" dirty="0" err="1">
                  <a:latin typeface="Microsoft YaHei" panose="020B0503020204020204" pitchFamily="34" charset="-122"/>
                  <a:ea typeface="Microsoft YaHei" panose="020B0503020204020204" pitchFamily="34" charset="-122"/>
                </a:endParaRPr>
              </a:p>
            </p:txBody>
          </p:sp>
        </mc:Choice>
        <mc:Fallback xmlns="">
          <p:sp>
            <p:nvSpPr>
              <p:cNvPr id="26" name="矩形 25">
                <a:extLst>
                  <a:ext uri="{FF2B5EF4-FFF2-40B4-BE49-F238E27FC236}">
                    <a16:creationId xmlns:a16="http://schemas.microsoft.com/office/drawing/2014/main" id="{F9D573C4-25A8-7A9C-8FC7-3BAC38EB736A}"/>
                  </a:ext>
                </a:extLst>
              </p:cNvPr>
              <p:cNvSpPr>
                <a:spLocks noRot="1" noChangeAspect="1" noMove="1" noResize="1" noEditPoints="1" noAdjustHandles="1" noChangeArrowheads="1" noChangeShapeType="1" noTextEdit="1"/>
              </p:cNvSpPr>
              <p:nvPr/>
            </p:nvSpPr>
            <p:spPr>
              <a:xfrm>
                <a:off x="8004285" y="4665576"/>
                <a:ext cx="3266689" cy="764161"/>
              </a:xfrm>
              <a:prstGeom prst="rect">
                <a:avLst/>
              </a:prstGeom>
              <a:blipFill>
                <a:blip r:embed="rId13"/>
                <a:stretch>
                  <a:fillRect/>
                </a:stretch>
              </a:blipFill>
              <a:ln>
                <a:solidFill>
                  <a:schemeClr val="bg1"/>
                </a:solidFill>
              </a:ln>
            </p:spPr>
            <p:txBody>
              <a:bodyPr/>
              <a:lstStyle/>
              <a:p>
                <a:r>
                  <a:rPr lang="zh-CN" altLang="en-US">
                    <a:noFill/>
                  </a:rPr>
                  <a:t> </a:t>
                </a:r>
              </a:p>
            </p:txBody>
          </p:sp>
        </mc:Fallback>
      </mc:AlternateContent>
      <p:cxnSp>
        <p:nvCxnSpPr>
          <p:cNvPr id="28" name="肘形连接符 27">
            <a:extLst>
              <a:ext uri="{FF2B5EF4-FFF2-40B4-BE49-F238E27FC236}">
                <a16:creationId xmlns:a16="http://schemas.microsoft.com/office/drawing/2014/main" id="{8CC1C495-B66D-D3E3-D6FA-17D06038081A}"/>
              </a:ext>
            </a:extLst>
          </p:cNvPr>
          <p:cNvCxnSpPr>
            <a:cxnSpLocks/>
            <a:stCxn id="17" idx="3"/>
            <a:endCxn id="26" idx="2"/>
          </p:cNvCxnSpPr>
          <p:nvPr/>
        </p:nvCxnSpPr>
        <p:spPr>
          <a:xfrm flipV="1">
            <a:off x="6744831" y="5429737"/>
            <a:ext cx="2892799" cy="210144"/>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肘形连接符 30">
            <a:extLst>
              <a:ext uri="{FF2B5EF4-FFF2-40B4-BE49-F238E27FC236}">
                <a16:creationId xmlns:a16="http://schemas.microsoft.com/office/drawing/2014/main" id="{B65F41E8-811B-6767-D6B8-3B5254C23E09}"/>
              </a:ext>
            </a:extLst>
          </p:cNvPr>
          <p:cNvCxnSpPr>
            <a:stCxn id="16" idx="3"/>
            <a:endCxn id="26" idx="0"/>
          </p:cNvCxnSpPr>
          <p:nvPr/>
        </p:nvCxnSpPr>
        <p:spPr>
          <a:xfrm>
            <a:off x="6744831" y="4444439"/>
            <a:ext cx="2892799" cy="221137"/>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0B60C9AB-E007-A4CA-9EA6-ABD38FF46B06}"/>
              </a:ext>
            </a:extLst>
          </p:cNvPr>
          <p:cNvSpPr txBox="1"/>
          <p:nvPr/>
        </p:nvSpPr>
        <p:spPr>
          <a:xfrm>
            <a:off x="7139922" y="4653544"/>
            <a:ext cx="813043"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Conv</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66471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8342-B90A-1F9B-1865-52C22DE3EAB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55DCBF0-C982-2E12-7D4A-F55F7D726310}"/>
              </a:ext>
            </a:extLst>
          </p:cNvPr>
          <p:cNvSpPr>
            <a:spLocks noGrp="1"/>
          </p:cNvSpPr>
          <p:nvPr>
            <p:ph type="title"/>
          </p:nvPr>
        </p:nvSpPr>
        <p:spPr/>
        <p:txBody>
          <a:bodyPr/>
          <a:lstStyle/>
          <a:p>
            <a:r>
              <a:rPr kumimoji="1" lang="en-US" altLang="zh-CN" dirty="0"/>
              <a:t>Sum of Two RV</a:t>
            </a:r>
            <a:endParaRPr kumimoji="1" lang="zh-CN" altLang="en-US" dirty="0"/>
          </a:p>
        </p:txBody>
      </p:sp>
      <p:sp>
        <p:nvSpPr>
          <p:cNvPr id="3" name="文本框 2">
            <a:extLst>
              <a:ext uri="{FF2B5EF4-FFF2-40B4-BE49-F238E27FC236}">
                <a16:creationId xmlns:a16="http://schemas.microsoft.com/office/drawing/2014/main" id="{93E772C6-84CF-CC29-5871-3EADAB531D25}"/>
              </a:ext>
            </a:extLst>
          </p:cNvPr>
          <p:cNvSpPr txBox="1"/>
          <p:nvPr/>
        </p:nvSpPr>
        <p:spPr>
          <a:xfrm>
            <a:off x="974035" y="1600200"/>
            <a:ext cx="10296939" cy="49956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概率视角：</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E225273-0F6B-6551-DDC0-5AEAAEB01E91}"/>
                  </a:ext>
                </a:extLst>
              </p:cNvPr>
              <p:cNvSpPr txBox="1"/>
              <p:nvPr/>
            </p:nvSpPr>
            <p:spPr>
              <a:xfrm>
                <a:off x="1592826" y="2467897"/>
                <a:ext cx="430040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𝐹</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8E225273-0F6B-6551-DDC0-5AEAAEB01E91}"/>
                  </a:ext>
                </a:extLst>
              </p:cNvPr>
              <p:cNvSpPr txBox="1">
                <a:spLocks noRot="1" noChangeAspect="1" noMove="1" noResize="1" noEditPoints="1" noAdjustHandles="1" noChangeArrowheads="1" noChangeShapeType="1" noTextEdit="1"/>
              </p:cNvSpPr>
              <p:nvPr/>
            </p:nvSpPr>
            <p:spPr>
              <a:xfrm>
                <a:off x="1592826" y="2467897"/>
                <a:ext cx="4300408" cy="400110"/>
              </a:xfrm>
              <a:prstGeom prst="rect">
                <a:avLst/>
              </a:prstGeom>
              <a:blipFill>
                <a:blip r:embed="rId2"/>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EB24B0D0-3988-07EC-E42D-9B6A84C2407E}"/>
              </a:ext>
            </a:extLst>
          </p:cNvPr>
          <p:cNvSpPr txBox="1"/>
          <p:nvPr/>
        </p:nvSpPr>
        <p:spPr>
          <a:xfrm>
            <a:off x="5893234" y="2485548"/>
            <a:ext cx="2826415"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通过条件概率固定一个</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0A87EE1-6BAD-391B-5EF3-176D63056123}"/>
                  </a:ext>
                </a:extLst>
              </p:cNvPr>
              <p:cNvSpPr txBox="1"/>
              <p:nvPr/>
            </p:nvSpPr>
            <p:spPr>
              <a:xfrm>
                <a:off x="2193190" y="2903309"/>
                <a:ext cx="5034327" cy="87581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sup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b>
                        <m:sup/>
                        <m:e>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e>
                          </m:d>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A0A87EE1-6BAD-391B-5EF3-176D63056123}"/>
                  </a:ext>
                </a:extLst>
              </p:cNvPr>
              <p:cNvSpPr txBox="1">
                <a:spLocks noRot="1" noChangeAspect="1" noMove="1" noResize="1" noEditPoints="1" noAdjustHandles="1" noChangeArrowheads="1" noChangeShapeType="1" noTextEdit="1"/>
              </p:cNvSpPr>
              <p:nvPr/>
            </p:nvSpPr>
            <p:spPr>
              <a:xfrm>
                <a:off x="2193190" y="2903309"/>
                <a:ext cx="5034327" cy="875817"/>
              </a:xfrm>
              <a:prstGeom prst="rect">
                <a:avLst/>
              </a:prstGeom>
              <a:blipFill>
                <a:blip r:embed="rId3"/>
                <a:stretch>
                  <a:fillRect l="-9799" t="-120000" b="-16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2587E3E-3533-1673-F189-6EFC7291C68C}"/>
                  </a:ext>
                </a:extLst>
              </p:cNvPr>
              <p:cNvSpPr txBox="1"/>
              <p:nvPr/>
            </p:nvSpPr>
            <p:spPr>
              <a:xfrm>
                <a:off x="2193190" y="3779126"/>
                <a:ext cx="5082673"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𝑥</m:t>
                              </m:r>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𝒙</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B2587E3E-3533-1673-F189-6EFC7291C68C}"/>
                  </a:ext>
                </a:extLst>
              </p:cNvPr>
              <p:cNvSpPr txBox="1">
                <a:spLocks noRot="1" noChangeAspect="1" noMove="1" noResize="1" noEditPoints="1" noAdjustHandles="1" noChangeArrowheads="1" noChangeShapeType="1" noTextEdit="1"/>
              </p:cNvSpPr>
              <p:nvPr/>
            </p:nvSpPr>
            <p:spPr>
              <a:xfrm>
                <a:off x="2193190" y="3779126"/>
                <a:ext cx="5082673" cy="772712"/>
              </a:xfrm>
              <a:prstGeom prst="rect">
                <a:avLst/>
              </a:prstGeom>
              <a:blipFill>
                <a:blip r:embed="rId4"/>
                <a:stretch>
                  <a:fillRect l="-12189" t="-156452" b="-2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5BFCD64-0721-5966-217C-73B0E8A9FB31}"/>
                  </a:ext>
                </a:extLst>
              </p:cNvPr>
              <p:cNvSpPr txBox="1"/>
              <p:nvPr/>
            </p:nvSpPr>
            <p:spPr>
              <a:xfrm>
                <a:off x="2193189" y="4551838"/>
                <a:ext cx="3670620"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𝐹</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85BFCD64-0721-5966-217C-73B0E8A9FB31}"/>
                  </a:ext>
                </a:extLst>
              </p:cNvPr>
              <p:cNvSpPr txBox="1">
                <a:spLocks noRot="1" noChangeAspect="1" noMove="1" noResize="1" noEditPoints="1" noAdjustHandles="1" noChangeArrowheads="1" noChangeShapeType="1" noTextEdit="1"/>
              </p:cNvSpPr>
              <p:nvPr/>
            </p:nvSpPr>
            <p:spPr>
              <a:xfrm>
                <a:off x="2193189" y="4551838"/>
                <a:ext cx="3670620" cy="772712"/>
              </a:xfrm>
              <a:prstGeom prst="rect">
                <a:avLst/>
              </a:prstGeom>
              <a:blipFill>
                <a:blip r:embed="rId5"/>
                <a:stretch>
                  <a:fillRect l="-16897" t="-156452" b="-2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573E622-476D-70D1-451F-7785C8FCE786}"/>
                  </a:ext>
                </a:extLst>
              </p:cNvPr>
              <p:cNvSpPr txBox="1"/>
              <p:nvPr/>
            </p:nvSpPr>
            <p:spPr>
              <a:xfrm>
                <a:off x="2193189" y="5324550"/>
                <a:ext cx="5895204"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den>
                      </m:f>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𝐹</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0" name="文本框 19">
                <a:extLst>
                  <a:ext uri="{FF2B5EF4-FFF2-40B4-BE49-F238E27FC236}">
                    <a16:creationId xmlns:a16="http://schemas.microsoft.com/office/drawing/2014/main" id="{4573E622-476D-70D1-451F-7785C8FCE786}"/>
                  </a:ext>
                </a:extLst>
              </p:cNvPr>
              <p:cNvSpPr txBox="1">
                <a:spLocks noRot="1" noChangeAspect="1" noMove="1" noResize="1" noEditPoints="1" noAdjustHandles="1" noChangeArrowheads="1" noChangeShapeType="1" noTextEdit="1"/>
              </p:cNvSpPr>
              <p:nvPr/>
            </p:nvSpPr>
            <p:spPr>
              <a:xfrm>
                <a:off x="2193189" y="5324550"/>
                <a:ext cx="5895204" cy="772712"/>
              </a:xfrm>
              <a:prstGeom prst="rect">
                <a:avLst/>
              </a:prstGeom>
              <a:blipFill>
                <a:blip r:embed="rId6"/>
                <a:stretch>
                  <a:fillRect t="-156452" b="-230645"/>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E5BF877E-9833-7E6B-80B1-B901B2187637}"/>
              </a:ext>
            </a:extLst>
          </p:cNvPr>
          <p:cNvSpPr txBox="1"/>
          <p:nvPr/>
        </p:nvSpPr>
        <p:spPr>
          <a:xfrm>
            <a:off x="8088393" y="5510851"/>
            <a:ext cx="198002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如假包换的卷积</a:t>
            </a:r>
          </a:p>
        </p:txBody>
      </p:sp>
      <p:sp>
        <p:nvSpPr>
          <p:cNvPr id="23" name="矩形 22">
            <a:extLst>
              <a:ext uri="{FF2B5EF4-FFF2-40B4-BE49-F238E27FC236}">
                <a16:creationId xmlns:a16="http://schemas.microsoft.com/office/drawing/2014/main" id="{4C640150-CE50-099A-D3EE-570BB3E5BD79}"/>
              </a:ext>
            </a:extLst>
          </p:cNvPr>
          <p:cNvSpPr/>
          <p:nvPr/>
        </p:nvSpPr>
        <p:spPr>
          <a:xfrm>
            <a:off x="4893564" y="5324550"/>
            <a:ext cx="3012763" cy="77271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45838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8EFF8-C9F0-D9F6-5CAC-AFDCB3EB64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28F8173-50B7-785B-0B09-C3F3A2C6AC22}"/>
              </a:ext>
            </a:extLst>
          </p:cNvPr>
          <p:cNvSpPr>
            <a:spLocks noGrp="1"/>
          </p:cNvSpPr>
          <p:nvPr>
            <p:ph type="title"/>
          </p:nvPr>
        </p:nvSpPr>
        <p:spPr/>
        <p:txBody>
          <a:bodyPr/>
          <a:lstStyle/>
          <a:p>
            <a:r>
              <a:rPr kumimoji="1" lang="en-US" altLang="zh-CN" dirty="0"/>
              <a:t>Characteristic Function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C1B252C-38C1-A015-D4DE-1DA7814991BF}"/>
                  </a:ext>
                </a:extLst>
              </p:cNvPr>
              <p:cNvSpPr txBox="1"/>
              <p:nvPr/>
            </p:nvSpPr>
            <p:spPr>
              <a:xfrm>
                <a:off x="974035" y="1600200"/>
                <a:ext cx="10296939" cy="4767011"/>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除了概率视角，随机变量还有一个非常强力的工具</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特征函数（</a:t>
                </a:r>
                <a:r>
                  <a:rPr kumimoji="1" lang="en-US" altLang="zh-CN" sz="2000" dirty="0">
                    <a:solidFill>
                      <a:schemeClr val="bg1"/>
                    </a:solidFill>
                    <a:latin typeface="Microsoft YaHei" panose="020B0503020204020204" pitchFamily="34" charset="-122"/>
                    <a:ea typeface="Microsoft YaHei" panose="020B0503020204020204" pitchFamily="34" charset="-122"/>
                  </a:rPr>
                  <a:t>Characteristic Function</a:t>
                </a:r>
                <a:r>
                  <a:rPr kumimoji="1" lang="zh-CN" altLang="en-US" sz="2000" dirty="0">
                    <a:solidFill>
                      <a:schemeClr val="bg1"/>
                    </a:solidFill>
                    <a:latin typeface="Microsoft YaHei" panose="020B0503020204020204" pitchFamily="34" charset="-122"/>
                    <a:ea typeface="Microsoft YaHei" panose="020B0503020204020204" pitchFamily="34" charset="-122"/>
                  </a:rPr>
                  <a:t>）</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随机变量的特征函数：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因此，两个随机变量的和的特征函数为：</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m:t>
                                  </m:r>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b="1" i="1">
                                              <a:solidFill>
                                                <a:schemeClr val="bg1"/>
                                              </a:solidFill>
                                              <a:latin typeface="Cambria Math" panose="02040503050406030204" pitchFamily="18" charset="0"/>
                                              <a:ea typeface="Microsoft YaHei" panose="020B0503020204020204" pitchFamily="34" charset="-122"/>
                                            </a:rPr>
                                            <m:t>𝟐</m:t>
                                          </m:r>
                                        </m:sub>
                                      </m:sSub>
                                    </m:e>
                                  </m:d>
                                </m:e>
                              </m:d>
                            </m:e>
                          </m:func>
                        </m:e>
                      </m:d>
                    </m:oMath>
                    <m:oMath xmlns:m="http://schemas.openxmlformats.org/officeDocument/2006/math">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i="1">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e>
                              </m:d>
                            </m:e>
                          </m:func>
                          <m:r>
                            <a:rPr kumimoji="1" lang="en-US" altLang="zh-CN" sz="2000" i="1">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m:t>
                                  </m:r>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e>
                              </m:d>
                            </m:e>
                          </m:func>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e>
                          </m:func>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b="0" dirty="0">
                    <a:solidFill>
                      <a:schemeClr val="bg1"/>
                    </a:solidFill>
                    <a:latin typeface="Microsoft YaHei" panose="020B0503020204020204" pitchFamily="34" charset="-122"/>
                    <a:ea typeface="Microsoft YaHei" panose="020B0503020204020204" pitchFamily="34" charset="-122"/>
                  </a:rPr>
                  <a:t>两个随机变量和的特征函数是两个随机变量的特征函数的乘积。</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C1B252C-38C1-A015-D4DE-1DA7814991BF}"/>
                  </a:ext>
                </a:extLst>
              </p:cNvPr>
              <p:cNvSpPr txBox="1">
                <a:spLocks noRot="1" noChangeAspect="1" noMove="1" noResize="1" noEditPoints="1" noAdjustHandles="1" noChangeArrowheads="1" noChangeShapeType="1" noTextEdit="1"/>
              </p:cNvSpPr>
              <p:nvPr/>
            </p:nvSpPr>
            <p:spPr>
              <a:xfrm>
                <a:off x="974035" y="1600200"/>
                <a:ext cx="10296939" cy="4767011"/>
              </a:xfrm>
              <a:prstGeom prst="rect">
                <a:avLst/>
              </a:prstGeom>
              <a:blipFill>
                <a:blip r:embed="rId2"/>
                <a:stretch>
                  <a:fillRect l="-493" b="-133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352A9846-F686-B963-0D86-F66BEAA397FA}"/>
              </a:ext>
            </a:extLst>
          </p:cNvPr>
          <p:cNvSpPr txBox="1"/>
          <p:nvPr/>
        </p:nvSpPr>
        <p:spPr>
          <a:xfrm>
            <a:off x="7569724" y="4967926"/>
            <a:ext cx="1489510"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注意要独立</a:t>
            </a:r>
          </a:p>
        </p:txBody>
      </p:sp>
    </p:spTree>
    <p:extLst>
      <p:ext uri="{BB962C8B-B14F-4D97-AF65-F5344CB8AC3E}">
        <p14:creationId xmlns:p14="http://schemas.microsoft.com/office/powerpoint/2010/main" val="35366148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05134-E60B-0FBC-F0C7-E5F43B26684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7217D99-06A7-47AB-5558-C5034AE9A896}"/>
              </a:ext>
            </a:extLst>
          </p:cNvPr>
          <p:cNvSpPr>
            <a:spLocks noGrp="1"/>
          </p:cNvSpPr>
          <p:nvPr>
            <p:ph type="title"/>
          </p:nvPr>
        </p:nvSpPr>
        <p:spPr/>
        <p:txBody>
          <a:bodyPr/>
          <a:lstStyle/>
          <a:p>
            <a:r>
              <a:rPr kumimoji="1" lang="en-US" altLang="zh-CN" dirty="0"/>
              <a:t>Prove CLT</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3CDAD7E-CCB8-AFAA-AB11-3BEE2DC50FE2}"/>
                  </a:ext>
                </a:extLst>
              </p:cNvPr>
              <p:cNvSpPr txBox="1"/>
              <p:nvPr/>
            </p:nvSpPr>
            <p:spPr>
              <a:xfrm>
                <a:off x="974035" y="1600200"/>
                <a:ext cx="10296939" cy="4452822"/>
              </a:xfrm>
              <a:prstGeom prst="rect">
                <a:avLst/>
              </a:prstGeom>
              <a:noFill/>
            </p:spPr>
            <p:txBody>
              <a:bodyPr wrap="square" rtlCol="0">
                <a:spAutoFit/>
              </a:bodyPr>
              <a:lstStyle/>
              <a:p>
                <a:pPr marL="342900" indent="-342900" algn="l">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特征函数证明中心极限定理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den>
                          </m:f>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den>
                                  </m:f>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e>
                              </m:d>
                            </m:e>
                          </m:func>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den>
                                      </m:f>
                                    </m:e>
                                  </m:d>
                                </m:e>
                              </m:func>
                            </m:e>
                          </m:nary>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Sub>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𝑛</m:t>
                                              </m:r>
                                            </m:e>
                                          </m:rad>
                                        </m:den>
                                      </m:f>
                                    </m:e>
                                  </m:d>
                                </m:e>
                              </m:func>
                            </m:e>
                          </m:d>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𝜔</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den>
                              </m:f>
                            </m:e>
                          </m:d>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b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𝜔</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den>
                          </m:f>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23CDAD7E-CCB8-AFAA-AB11-3BEE2DC50FE2}"/>
                  </a:ext>
                </a:extLst>
              </p:cNvPr>
              <p:cNvSpPr txBox="1">
                <a:spLocks noRot="1" noChangeAspect="1" noMove="1" noResize="1" noEditPoints="1" noAdjustHandles="1" noChangeArrowheads="1" noChangeShapeType="1" noTextEdit="1"/>
              </p:cNvSpPr>
              <p:nvPr/>
            </p:nvSpPr>
            <p:spPr>
              <a:xfrm>
                <a:off x="974035" y="1600200"/>
                <a:ext cx="10296939" cy="4452822"/>
              </a:xfrm>
              <a:prstGeom prst="rect">
                <a:avLst/>
              </a:prstGeom>
              <a:blipFill>
                <a:blip r:embed="rId2"/>
                <a:stretch>
                  <a:fillRect l="-493" t="-15100" b="-16809"/>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29AF19F-B5D1-4FFD-FA9C-40F4338E51D9}"/>
              </a:ext>
            </a:extLst>
          </p:cNvPr>
          <p:cNvSpPr txBox="1"/>
          <p:nvPr/>
        </p:nvSpPr>
        <p:spPr>
          <a:xfrm>
            <a:off x="2423886" y="4695370"/>
            <a:ext cx="1443024"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注意：</a:t>
            </a:r>
            <a:r>
              <a:rPr kumimoji="1" lang="en-US" altLang="zh-CN" sz="2000" dirty="0" err="1">
                <a:solidFill>
                  <a:schemeClr val="bg1"/>
                </a:solidFill>
                <a:latin typeface="Microsoft YaHei" panose="020B0503020204020204" pitchFamily="34" charset="-122"/>
                <a:ea typeface="Microsoft YaHei" panose="020B0503020204020204" pitchFamily="34" charset="-122"/>
              </a:rPr>
              <a:t>i.i.d.</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88735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31456-3DA6-38FB-16A0-D7DC0B82EA51}"/>
              </a:ext>
            </a:extLst>
          </p:cNvPr>
          <p:cNvSpPr>
            <a:spLocks noGrp="1"/>
          </p:cNvSpPr>
          <p:nvPr>
            <p:ph type="title"/>
          </p:nvPr>
        </p:nvSpPr>
        <p:spPr/>
        <p:txBody>
          <a:bodyPr/>
          <a:lstStyle/>
          <a:p>
            <a:r>
              <a:rPr kumimoji="1" lang="zh-CN" altLang="en-US" dirty="0"/>
              <a:t>课程主要内容</a:t>
            </a:r>
          </a:p>
        </p:txBody>
      </p:sp>
      <p:sp>
        <p:nvSpPr>
          <p:cNvPr id="3" name="文本框 2">
            <a:extLst>
              <a:ext uri="{FF2B5EF4-FFF2-40B4-BE49-F238E27FC236}">
                <a16:creationId xmlns:a16="http://schemas.microsoft.com/office/drawing/2014/main" id="{091946AD-C875-D972-E233-663E51DCE643}"/>
              </a:ext>
            </a:extLst>
          </p:cNvPr>
          <p:cNvSpPr txBox="1"/>
          <p:nvPr/>
        </p:nvSpPr>
        <p:spPr>
          <a:xfrm>
            <a:off x="801189" y="1663337"/>
            <a:ext cx="5352747" cy="2346220"/>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课程主要内容</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微积分、线性代数和概率论基础知识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关于高斯概率分布的普遍性认识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关于高斯过程的一些问题</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通过编程的方式对高斯分布等一些实战</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6E16774E-ABF5-446D-0241-85FEF4C0C9BB}"/>
              </a:ext>
            </a:extLst>
          </p:cNvPr>
          <p:cNvSpPr txBox="1"/>
          <p:nvPr/>
        </p:nvSpPr>
        <p:spPr>
          <a:xfrm>
            <a:off x="801189" y="4079966"/>
            <a:ext cx="4839786" cy="1884555"/>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课程目标</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能够比较系统地掌握相关数学知识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通过数学知识理性认识</a:t>
            </a:r>
            <a:r>
              <a:rPr kumimoji="1" lang="en-US" altLang="zh-CN" sz="2000" dirty="0">
                <a:solidFill>
                  <a:schemeClr val="bg1"/>
                </a:solidFill>
                <a:latin typeface="Microsoft YaHei" panose="020B0503020204020204" pitchFamily="34" charset="-122"/>
                <a:ea typeface="Microsoft YaHei" panose="020B0503020204020204" pitchFamily="34" charset="-122"/>
              </a:rPr>
              <a:t>AI</a:t>
            </a:r>
            <a:r>
              <a:rPr kumimoji="1" lang="zh-CN" altLang="en-US" sz="2000" dirty="0">
                <a:solidFill>
                  <a:schemeClr val="bg1"/>
                </a:solidFill>
                <a:latin typeface="Microsoft YaHei" panose="020B0503020204020204" pitchFamily="34" charset="-122"/>
                <a:ea typeface="Microsoft YaHei" panose="020B0503020204020204" pitchFamily="34" charset="-122"/>
              </a:rPr>
              <a:t>的模型</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能够通过编程使用相关数学知识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84926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DACC2-765D-F9EF-B71B-80AE3CC4A20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5C797E7-C188-A0AC-246A-E8D230F8CB53}"/>
              </a:ext>
            </a:extLst>
          </p:cNvPr>
          <p:cNvSpPr>
            <a:spLocks noGrp="1"/>
          </p:cNvSpPr>
          <p:nvPr>
            <p:ph type="title"/>
          </p:nvPr>
        </p:nvSpPr>
        <p:spPr/>
        <p:txBody>
          <a:bodyPr/>
          <a:lstStyle/>
          <a:p>
            <a:r>
              <a:rPr kumimoji="1" lang="en-US" altLang="zh-CN" dirty="0"/>
              <a:t>Prove CLT</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2C85114-43A1-C8DB-347D-65A35FA1634D}"/>
                  </a:ext>
                </a:extLst>
              </p:cNvPr>
              <p:cNvSpPr txBox="1"/>
              <p:nvPr/>
            </p:nvSpPr>
            <p:spPr>
              <a:xfrm>
                <a:off x="838200" y="1311965"/>
                <a:ext cx="6993835" cy="5142883"/>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特征函数证明中心极限定理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den>
                          </m:f>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den>
                                  </m:f>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sz="200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sSubSup>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𝜔</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𝑛</m:t>
                                  </m:r>
                                </m:e>
                              </m:rad>
                            </m:den>
                          </m:f>
                        </m:e>
                      </m:d>
                    </m:oMath>
                  </m:oMathPara>
                </a14:m>
                <a:br>
                  <a:rPr kumimoji="1" lang="en-US" altLang="zh-CN" sz="2000" b="0" dirty="0">
                    <a:solidFill>
                      <a:schemeClr val="bg1"/>
                    </a:solidFill>
                    <a:latin typeface="Microsoft YaHei" panose="020B0503020204020204" pitchFamily="34" charset="-122"/>
                    <a:ea typeface="Microsoft YaHei" panose="020B0503020204020204" pitchFamily="34" charset="-122"/>
                  </a:rPr>
                </a:br>
                <a:endParaRPr kumimoji="1" lang="en-US" altLang="zh-CN" sz="2000" b="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为了求极限，要对</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进行泰勒展开</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𝜔</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den>
                          </m:f>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𝜔</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den>
                                  </m:f>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e>
                          </m:func>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𝜔</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den>
                          </m:f>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𝑗</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𝜔</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𝑛</m:t>
                                          </m:r>
                                        </m:e>
                                      </m:rad>
                                    </m:den>
                                  </m:f>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Cambria Math" panose="02040503050406030204" pitchFamily="18" charset="0"/>
                            </a:rPr>
                            <m:t>𝜊</m:t>
                          </m:r>
                          <m:d>
                            <m:dPr>
                              <m:ctrlPr>
                                <a:rPr kumimoji="1" lang="en-US" altLang="zh-CN" sz="2000" b="0" i="1" smtClean="0">
                                  <a:solidFill>
                                    <a:schemeClr val="bg1"/>
                                  </a:solidFill>
                                  <a:latin typeface="Cambria Math" panose="02040503050406030204" pitchFamily="18" charset="0"/>
                                  <a:ea typeface="Cambria Math" panose="02040503050406030204" pitchFamily="18" charset="0"/>
                                </a:rPr>
                              </m:ctrlPr>
                            </m:dPr>
                            <m:e>
                              <m:f>
                                <m:fPr>
                                  <m:ctrlPr>
                                    <a:rPr kumimoji="1" lang="en-US" altLang="zh-CN" sz="2000" b="0" i="1" smtClean="0">
                                      <a:solidFill>
                                        <a:schemeClr val="bg1"/>
                                      </a:solidFill>
                                      <a:latin typeface="Cambria Math" panose="02040503050406030204" pitchFamily="18" charset="0"/>
                                      <a:ea typeface="Cambria Math" panose="02040503050406030204" pitchFamily="18" charset="0"/>
                                    </a:rPr>
                                  </m:ctrlPr>
                                </m:fPr>
                                <m:num>
                                  <m:r>
                                    <a:rPr kumimoji="1" lang="en-US" altLang="zh-CN" sz="2000" b="0" i="1" smtClean="0">
                                      <a:solidFill>
                                        <a:schemeClr val="bg1"/>
                                      </a:solidFill>
                                      <a:latin typeface="Cambria Math" panose="02040503050406030204" pitchFamily="18" charset="0"/>
                                      <a:ea typeface="Cambria Math" panose="02040503050406030204" pitchFamily="18" charset="0"/>
                                    </a:rPr>
                                    <m:t>1</m:t>
                                  </m:r>
                                </m:num>
                                <m:den>
                                  <m:r>
                                    <a:rPr kumimoji="1" lang="en-US" altLang="zh-CN" sz="2000" b="0" i="1" smtClean="0">
                                      <a:solidFill>
                                        <a:schemeClr val="bg1"/>
                                      </a:solidFill>
                                      <a:latin typeface="Cambria Math" panose="02040503050406030204" pitchFamily="18" charset="0"/>
                                      <a:ea typeface="Cambria Math" panose="02040503050406030204" pitchFamily="18" charset="0"/>
                                    </a:rPr>
                                    <m:t>𝑛</m:t>
                                  </m:r>
                                </m:den>
                              </m:f>
                            </m:e>
                          </m:d>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=1−</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𝑛</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Cambria Math" panose="02040503050406030204" pitchFamily="18" charset="0"/>
                        </a:rPr>
                        <m:t>𝜊</m:t>
                      </m:r>
                      <m:d>
                        <m:dPr>
                          <m:ctrlPr>
                            <a:rPr kumimoji="1" lang="en-US" altLang="zh-CN" sz="2000" i="1">
                              <a:solidFill>
                                <a:schemeClr val="bg1"/>
                              </a:solidFill>
                              <a:latin typeface="Cambria Math" panose="02040503050406030204" pitchFamily="18" charset="0"/>
                              <a:ea typeface="Cambria Math" panose="02040503050406030204" pitchFamily="18" charset="0"/>
                            </a:rPr>
                          </m:ctrlPr>
                        </m:dPr>
                        <m:e>
                          <m:f>
                            <m:fPr>
                              <m:ctrlPr>
                                <a:rPr kumimoji="1" lang="en-US" altLang="zh-CN" sz="2000" i="1">
                                  <a:solidFill>
                                    <a:schemeClr val="bg1"/>
                                  </a:solidFill>
                                  <a:latin typeface="Cambria Math" panose="02040503050406030204" pitchFamily="18" charset="0"/>
                                  <a:ea typeface="Cambria Math" panose="02040503050406030204" pitchFamily="18" charset="0"/>
                                </a:rPr>
                              </m:ctrlPr>
                            </m:fPr>
                            <m:num>
                              <m:r>
                                <a:rPr kumimoji="1" lang="en-US" altLang="zh-CN" sz="2000" i="1">
                                  <a:solidFill>
                                    <a:schemeClr val="bg1"/>
                                  </a:solidFill>
                                  <a:latin typeface="Cambria Math" panose="02040503050406030204" pitchFamily="18" charset="0"/>
                                  <a:ea typeface="Cambria Math" panose="02040503050406030204" pitchFamily="18" charset="0"/>
                                </a:rPr>
                                <m:t>1</m:t>
                              </m:r>
                            </m:num>
                            <m:den>
                              <m:r>
                                <a:rPr kumimoji="1" lang="en-US" altLang="zh-CN" sz="2000" i="1">
                                  <a:solidFill>
                                    <a:schemeClr val="bg1"/>
                                  </a:solidFill>
                                  <a:latin typeface="Cambria Math" panose="02040503050406030204" pitchFamily="18" charset="0"/>
                                  <a:ea typeface="Cambria Math" panose="02040503050406030204" pitchFamily="18" charset="0"/>
                                </a:rPr>
                                <m:t>𝑛</m:t>
                              </m:r>
                            </m:den>
                          </m:f>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12C85114-43A1-C8DB-347D-65A35FA1634D}"/>
                  </a:ext>
                </a:extLst>
              </p:cNvPr>
              <p:cNvSpPr txBox="1">
                <a:spLocks noRot="1" noChangeAspect="1" noMove="1" noResize="1" noEditPoints="1" noAdjustHandles="1" noChangeArrowheads="1" noChangeShapeType="1" noTextEdit="1"/>
              </p:cNvSpPr>
              <p:nvPr/>
            </p:nvSpPr>
            <p:spPr>
              <a:xfrm>
                <a:off x="838200" y="1311965"/>
                <a:ext cx="6993835" cy="5142883"/>
              </a:xfrm>
              <a:prstGeom prst="rect">
                <a:avLst/>
              </a:prstGeom>
              <a:blipFill>
                <a:blip r:embed="rId2"/>
                <a:stretch>
                  <a:fillRect l="-907" t="-1970"/>
                </a:stretch>
              </a:blipFill>
            </p:spPr>
            <p:txBody>
              <a:bodyPr/>
              <a:lstStyle/>
              <a:p>
                <a:r>
                  <a:rPr lang="zh-CN" altLang="en-US">
                    <a:noFill/>
                  </a:rPr>
                  <a:t> </a:t>
                </a:r>
              </a:p>
            </p:txBody>
          </p:sp>
        </mc:Fallback>
      </mc:AlternateContent>
      <p:sp>
        <p:nvSpPr>
          <p:cNvPr id="6" name="右箭头 5">
            <a:extLst>
              <a:ext uri="{FF2B5EF4-FFF2-40B4-BE49-F238E27FC236}">
                <a16:creationId xmlns:a16="http://schemas.microsoft.com/office/drawing/2014/main" id="{DD143A96-8EE8-4069-55D8-2D4C5A2BBB46}"/>
              </a:ext>
            </a:extLst>
          </p:cNvPr>
          <p:cNvSpPr/>
          <p:nvPr/>
        </p:nvSpPr>
        <p:spPr>
          <a:xfrm>
            <a:off x="4555435" y="5834269"/>
            <a:ext cx="1540565" cy="531126"/>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5806BEB-83CE-A4EA-83E4-B4FD2DFEFD12}"/>
                  </a:ext>
                </a:extLst>
              </p:cNvPr>
              <p:cNvSpPr txBox="1"/>
              <p:nvPr/>
            </p:nvSpPr>
            <p:spPr>
              <a:xfrm>
                <a:off x="6248400" y="5638039"/>
                <a:ext cx="4779578" cy="9235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kumimoji="1" lang="en" altLang="zh-CN" sz="2000"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 altLang="zh-CN" sz="200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 altLang="zh-CN" sz="2000" i="0" smtClean="0">
                                  <a:solidFill>
                                    <a:schemeClr val="bg1"/>
                                  </a:solidFill>
                                  <a:latin typeface="Cambria Math" panose="02040503050406030204" pitchFamily="18" charset="0"/>
                                  <a:ea typeface="Microsoft YaHei" panose="020B0503020204020204" pitchFamily="34" charset="-122"/>
                                </a:rPr>
                                <m:t>lim</m:t>
                              </m:r>
                            </m:e>
                            <m:lim>
                              <m:r>
                                <a:rPr kumimoji="1" lang="en" altLang="zh-CN" sz="2000" i="1" smtClean="0">
                                  <a:solidFill>
                                    <a:schemeClr val="bg1"/>
                                  </a:solidFill>
                                  <a:latin typeface="Cambria Math" panose="02040503050406030204" pitchFamily="18" charset="0"/>
                                  <a:ea typeface="Microsoft YaHei" panose="020B0503020204020204" pitchFamily="34" charset="-122"/>
                                </a:rPr>
                                <m:t>𝑛</m:t>
                              </m:r>
                              <m:r>
                                <a:rPr kumimoji="1" lang="en" altLang="zh-CN" sz="2000" i="1" smtClean="0">
                                  <a:solidFill>
                                    <a:schemeClr val="bg1"/>
                                  </a:solidFill>
                                  <a:latin typeface="Cambria Math" panose="02040503050406030204" pitchFamily="18" charset="0"/>
                                  <a:ea typeface="Microsoft YaHei" panose="020B0503020204020204" pitchFamily="34" charset="-122"/>
                                </a:rPr>
                                <m:t>→∞</m:t>
                              </m:r>
                            </m:lim>
                          </m:limLow>
                        </m:fName>
                        <m:e>
                          <m:sSup>
                            <m:sSupPr>
                              <m:ctrlPr>
                                <a:rPr kumimoji="1" lang="en" altLang="zh-CN" sz="2000" i="1" smtClean="0">
                                  <a:solidFill>
                                    <a:schemeClr val="bg1"/>
                                  </a:solidFill>
                                  <a:latin typeface="Cambria Math" panose="02040503050406030204" pitchFamily="18" charset="0"/>
                                  <a:ea typeface="Microsoft YaHei" panose="020B0503020204020204" pitchFamily="34" charset="-122"/>
                                </a:rPr>
                              </m:ctrlPr>
                            </m:sSupPr>
                            <m:e>
                              <m:d>
                                <m:dPr>
                                  <m:ctrlPr>
                                    <a:rPr kumimoji="1" lang="en"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𝜔</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𝑛</m:t>
                                      </m:r>
                                    </m:den>
                                  </m:f>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Cambria Math" panose="02040503050406030204" pitchFamily="18" charset="0"/>
                                    </a:rPr>
                                    <m:t>𝜊</m:t>
                                  </m:r>
                                  <m:d>
                                    <m:dPr>
                                      <m:ctrlPr>
                                        <a:rPr kumimoji="1" lang="en-US" altLang="zh-CN" sz="2000" i="1">
                                          <a:solidFill>
                                            <a:schemeClr val="bg1"/>
                                          </a:solidFill>
                                          <a:latin typeface="Cambria Math" panose="02040503050406030204" pitchFamily="18" charset="0"/>
                                          <a:ea typeface="Cambria Math" panose="02040503050406030204" pitchFamily="18" charset="0"/>
                                        </a:rPr>
                                      </m:ctrlPr>
                                    </m:dPr>
                                    <m:e>
                                      <m:f>
                                        <m:fPr>
                                          <m:ctrlPr>
                                            <a:rPr kumimoji="1" lang="en-US" altLang="zh-CN" sz="2000" i="1">
                                              <a:solidFill>
                                                <a:schemeClr val="bg1"/>
                                              </a:solidFill>
                                              <a:latin typeface="Cambria Math" panose="02040503050406030204" pitchFamily="18" charset="0"/>
                                              <a:ea typeface="Cambria Math" panose="02040503050406030204" pitchFamily="18" charset="0"/>
                                            </a:rPr>
                                          </m:ctrlPr>
                                        </m:fPr>
                                        <m:num>
                                          <m:r>
                                            <a:rPr kumimoji="1" lang="en-US" altLang="zh-CN" sz="2000" i="1">
                                              <a:solidFill>
                                                <a:schemeClr val="bg1"/>
                                              </a:solidFill>
                                              <a:latin typeface="Cambria Math" panose="02040503050406030204" pitchFamily="18" charset="0"/>
                                              <a:ea typeface="Cambria Math" panose="02040503050406030204" pitchFamily="18" charset="0"/>
                                            </a:rPr>
                                            <m:t>1</m:t>
                                          </m:r>
                                        </m:num>
                                        <m:den>
                                          <m:r>
                                            <a:rPr kumimoji="1" lang="en-US" altLang="zh-CN" sz="2000" i="1">
                                              <a:solidFill>
                                                <a:schemeClr val="bg1"/>
                                              </a:solidFill>
                                              <a:latin typeface="Cambria Math" panose="02040503050406030204" pitchFamily="18" charset="0"/>
                                              <a:ea typeface="Cambria Math" panose="02040503050406030204" pitchFamily="18" charset="0"/>
                                            </a:rPr>
                                            <m:t>𝑛</m:t>
                                          </m:r>
                                        </m:den>
                                      </m:f>
                                    </m:e>
                                  </m:d>
                                </m:e>
                              </m:d>
                            </m:e>
                            <m:sup>
                              <m:r>
                                <a:rPr kumimoji="1" lang="en" altLang="zh-CN" sz="2000" i="1" smtClean="0">
                                  <a:solidFill>
                                    <a:schemeClr val="bg1"/>
                                  </a:solidFill>
                                  <a:latin typeface="Cambria Math" panose="02040503050406030204" pitchFamily="18" charset="0"/>
                                  <a:ea typeface="Microsoft YaHei" panose="020B0503020204020204" pitchFamily="34" charset="-122"/>
                                </a:rPr>
                                <m:t>𝑛</m:t>
                              </m:r>
                            </m:sup>
                          </m:sSup>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65806BEB-83CE-A4EA-83E4-B4FD2DFEFD12}"/>
                  </a:ext>
                </a:extLst>
              </p:cNvPr>
              <p:cNvSpPr txBox="1">
                <a:spLocks noRot="1" noChangeAspect="1" noMove="1" noResize="1" noEditPoints="1" noAdjustHandles="1" noChangeArrowheads="1" noChangeShapeType="1" noTextEdit="1"/>
              </p:cNvSpPr>
              <p:nvPr/>
            </p:nvSpPr>
            <p:spPr>
              <a:xfrm>
                <a:off x="6248400" y="5638039"/>
                <a:ext cx="4779578" cy="92358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97724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4B547-AC2A-3599-5A8E-E99BC10B096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F8BE909-D656-5E9A-AA0A-40097DA3ABE9}"/>
              </a:ext>
            </a:extLst>
          </p:cNvPr>
          <p:cNvSpPr>
            <a:spLocks noGrp="1"/>
          </p:cNvSpPr>
          <p:nvPr>
            <p:ph type="title"/>
          </p:nvPr>
        </p:nvSpPr>
        <p:spPr/>
        <p:txBody>
          <a:bodyPr/>
          <a:lstStyle/>
          <a:p>
            <a:r>
              <a:rPr kumimoji="1" lang="en-US" altLang="zh-CN" dirty="0"/>
              <a:t>Prove CLT</a:t>
            </a:r>
            <a:endParaRPr kumimoji="1" lang="zh-CN" altLang="en-US" dirty="0"/>
          </a:p>
        </p:txBody>
      </p:sp>
      <p:sp>
        <p:nvSpPr>
          <p:cNvPr id="6" name="右箭头 5">
            <a:extLst>
              <a:ext uri="{FF2B5EF4-FFF2-40B4-BE49-F238E27FC236}">
                <a16:creationId xmlns:a16="http://schemas.microsoft.com/office/drawing/2014/main" id="{914B68A1-1291-6BD5-3B61-CE7E40971FAF}"/>
              </a:ext>
            </a:extLst>
          </p:cNvPr>
          <p:cNvSpPr/>
          <p:nvPr/>
        </p:nvSpPr>
        <p:spPr>
          <a:xfrm>
            <a:off x="838200" y="1686475"/>
            <a:ext cx="1540565" cy="531126"/>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DA7BFEE-7CE7-E89F-E54E-13ADE46D309A}"/>
                  </a:ext>
                </a:extLst>
              </p:cNvPr>
              <p:cNvSpPr txBox="1"/>
              <p:nvPr/>
            </p:nvSpPr>
            <p:spPr>
              <a:xfrm>
                <a:off x="2307996" y="1490245"/>
                <a:ext cx="4779578" cy="9235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kumimoji="1" lang="en" altLang="zh-CN" sz="2000"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 altLang="zh-CN" sz="200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 altLang="zh-CN" sz="2000" i="0" smtClean="0">
                                  <a:solidFill>
                                    <a:schemeClr val="bg1"/>
                                  </a:solidFill>
                                  <a:latin typeface="Cambria Math" panose="02040503050406030204" pitchFamily="18" charset="0"/>
                                  <a:ea typeface="Microsoft YaHei" panose="020B0503020204020204" pitchFamily="34" charset="-122"/>
                                </a:rPr>
                                <m:t>lim</m:t>
                              </m:r>
                            </m:e>
                            <m:lim>
                              <m:r>
                                <a:rPr kumimoji="1" lang="en" altLang="zh-CN" sz="2000" i="1" smtClean="0">
                                  <a:solidFill>
                                    <a:schemeClr val="bg1"/>
                                  </a:solidFill>
                                  <a:latin typeface="Cambria Math" panose="02040503050406030204" pitchFamily="18" charset="0"/>
                                  <a:ea typeface="Microsoft YaHei" panose="020B0503020204020204" pitchFamily="34" charset="-122"/>
                                </a:rPr>
                                <m:t>𝑛</m:t>
                              </m:r>
                              <m:r>
                                <a:rPr kumimoji="1" lang="en" altLang="zh-CN" sz="2000" i="1" smtClean="0">
                                  <a:solidFill>
                                    <a:schemeClr val="bg1"/>
                                  </a:solidFill>
                                  <a:latin typeface="Cambria Math" panose="02040503050406030204" pitchFamily="18" charset="0"/>
                                  <a:ea typeface="Microsoft YaHei" panose="020B0503020204020204" pitchFamily="34" charset="-122"/>
                                </a:rPr>
                                <m:t>→∞</m:t>
                              </m:r>
                            </m:lim>
                          </m:limLow>
                        </m:fName>
                        <m:e>
                          <m:sSup>
                            <m:sSupPr>
                              <m:ctrlPr>
                                <a:rPr kumimoji="1" lang="en" altLang="zh-CN" sz="2000" i="1" smtClean="0">
                                  <a:solidFill>
                                    <a:schemeClr val="bg1"/>
                                  </a:solidFill>
                                  <a:latin typeface="Cambria Math" panose="02040503050406030204" pitchFamily="18" charset="0"/>
                                  <a:ea typeface="Microsoft YaHei" panose="020B0503020204020204" pitchFamily="34" charset="-122"/>
                                </a:rPr>
                              </m:ctrlPr>
                            </m:sSupPr>
                            <m:e>
                              <m:d>
                                <m:dPr>
                                  <m:ctrlPr>
                                    <a:rPr kumimoji="1" lang="en"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𝜔</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𝑛</m:t>
                                      </m:r>
                                    </m:den>
                                  </m:f>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Cambria Math" panose="02040503050406030204" pitchFamily="18" charset="0"/>
                                    </a:rPr>
                                    <m:t>𝜊</m:t>
                                  </m:r>
                                  <m:d>
                                    <m:dPr>
                                      <m:ctrlPr>
                                        <a:rPr kumimoji="1" lang="en-US" altLang="zh-CN" sz="2000" i="1">
                                          <a:solidFill>
                                            <a:schemeClr val="bg1"/>
                                          </a:solidFill>
                                          <a:latin typeface="Cambria Math" panose="02040503050406030204" pitchFamily="18" charset="0"/>
                                          <a:ea typeface="Cambria Math" panose="02040503050406030204" pitchFamily="18" charset="0"/>
                                        </a:rPr>
                                      </m:ctrlPr>
                                    </m:dPr>
                                    <m:e>
                                      <m:f>
                                        <m:fPr>
                                          <m:ctrlPr>
                                            <a:rPr kumimoji="1" lang="en-US" altLang="zh-CN" sz="2000" i="1">
                                              <a:solidFill>
                                                <a:schemeClr val="bg1"/>
                                              </a:solidFill>
                                              <a:latin typeface="Cambria Math" panose="02040503050406030204" pitchFamily="18" charset="0"/>
                                              <a:ea typeface="Cambria Math" panose="02040503050406030204" pitchFamily="18" charset="0"/>
                                            </a:rPr>
                                          </m:ctrlPr>
                                        </m:fPr>
                                        <m:num>
                                          <m:r>
                                            <a:rPr kumimoji="1" lang="en-US" altLang="zh-CN" sz="2000" i="1">
                                              <a:solidFill>
                                                <a:schemeClr val="bg1"/>
                                              </a:solidFill>
                                              <a:latin typeface="Cambria Math" panose="02040503050406030204" pitchFamily="18" charset="0"/>
                                              <a:ea typeface="Cambria Math" panose="02040503050406030204" pitchFamily="18" charset="0"/>
                                            </a:rPr>
                                            <m:t>1</m:t>
                                          </m:r>
                                        </m:num>
                                        <m:den>
                                          <m:r>
                                            <a:rPr kumimoji="1" lang="en-US" altLang="zh-CN" sz="2000" i="1">
                                              <a:solidFill>
                                                <a:schemeClr val="bg1"/>
                                              </a:solidFill>
                                              <a:latin typeface="Cambria Math" panose="02040503050406030204" pitchFamily="18" charset="0"/>
                                              <a:ea typeface="Cambria Math" panose="02040503050406030204" pitchFamily="18" charset="0"/>
                                            </a:rPr>
                                            <m:t>𝑛</m:t>
                                          </m:r>
                                        </m:den>
                                      </m:f>
                                    </m:e>
                                  </m:d>
                                </m:e>
                              </m:d>
                            </m:e>
                            <m:sup>
                              <m:r>
                                <a:rPr kumimoji="1" lang="en" altLang="zh-CN" sz="2000" i="1" smtClean="0">
                                  <a:solidFill>
                                    <a:schemeClr val="bg1"/>
                                  </a:solidFill>
                                  <a:latin typeface="Cambria Math" panose="02040503050406030204" pitchFamily="18" charset="0"/>
                                  <a:ea typeface="Microsoft YaHei" panose="020B0503020204020204" pitchFamily="34" charset="-122"/>
                                </a:rPr>
                                <m:t>𝑛</m:t>
                              </m:r>
                            </m:sup>
                          </m:sSup>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9DA7BFEE-7CE7-E89F-E54E-13ADE46D309A}"/>
                  </a:ext>
                </a:extLst>
              </p:cNvPr>
              <p:cNvSpPr txBox="1">
                <a:spLocks noRot="1" noChangeAspect="1" noMove="1" noResize="1" noEditPoints="1" noAdjustHandles="1" noChangeArrowheads="1" noChangeShapeType="1" noTextEdit="1"/>
              </p:cNvSpPr>
              <p:nvPr/>
            </p:nvSpPr>
            <p:spPr>
              <a:xfrm>
                <a:off x="2307996" y="1490245"/>
                <a:ext cx="4779578" cy="92358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7FEE027-78B6-31AA-C795-CFF377A49A9C}"/>
                  </a:ext>
                </a:extLst>
              </p:cNvPr>
              <p:cNvSpPr txBox="1"/>
              <p:nvPr/>
            </p:nvSpPr>
            <p:spPr>
              <a:xfrm>
                <a:off x="1140643" y="2875175"/>
                <a:ext cx="9822730" cy="3543662"/>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特征函数是傅立叶变换得到的，只需要反傅立叶变换即可：</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rad>
                            </m:den>
                          </m:f>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𝑖</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𝑖</m:t>
                                  </m:r>
                                </m:sub>
                              </m:sSub>
                            </m:e>
                          </m:nary>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ℱ</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𝑛</m:t>
                                      </m:r>
                                    </m:e>
                                  </m:rad>
                                </m:den>
                              </m:f>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𝑖</m:t>
                                  </m:r>
                                  <m:r>
                                    <a:rPr kumimoji="1" lang="en-US" altLang="zh-CN" sz="2000" i="1">
                                      <a:solidFill>
                                        <a:schemeClr val="bg1"/>
                                      </a:solidFill>
                                      <a:latin typeface="Cambria Math" panose="02040503050406030204" pitchFamily="18" charset="0"/>
                                      <a:ea typeface="Microsoft YaHei" panose="020B0503020204020204" pitchFamily="34" charset="-122"/>
                                    </a:rPr>
                                    <m:t>=1</m:t>
                                  </m:r>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𝑖</m:t>
                                      </m:r>
                                    </m:sub>
                                  </m:sSub>
                                </m:e>
                              </m:nary>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a:solidFill>
                                    <a:schemeClr val="bg1"/>
                                  </a:solidFill>
                                  <a:latin typeface="Cambria Math" panose="02040503050406030204" pitchFamily="18" charset="0"/>
                                  <a:ea typeface="Microsoft YaHei" panose="020B0503020204020204" pitchFamily="34" charset="-122"/>
                                </a:rPr>
                                <m:t>Φ</m:t>
                              </m:r>
                            </m:e>
                            <m:sub>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𝑛</m:t>
                                      </m:r>
                                    </m:e>
                                  </m:rad>
                                </m:den>
                              </m:f>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𝑖</m:t>
                                  </m:r>
                                  <m:r>
                                    <a:rPr kumimoji="1" lang="en-US" altLang="zh-CN" sz="2000" i="1">
                                      <a:solidFill>
                                        <a:schemeClr val="bg1"/>
                                      </a:solidFill>
                                      <a:latin typeface="Cambria Math" panose="02040503050406030204" pitchFamily="18" charset="0"/>
                                      <a:ea typeface="Microsoft YaHei" panose="020B0503020204020204" pitchFamily="34" charset="-122"/>
                                    </a:rPr>
                                    <m:t>=1</m:t>
                                  </m:r>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𝑖</m:t>
                                      </m:r>
                                    </m:sub>
                                  </m:sSub>
                                </m:e>
                              </m:nary>
                            </m:sub>
                          </m:sSub>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𝜔</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𝜔</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func>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m:t>
                                  </m:r>
                                  <m:r>
                                    <a:rPr kumimoji="1" lang="en-US" altLang="zh-CN" sz="2000" i="1">
                                      <a:solidFill>
                                        <a:schemeClr val="bg1"/>
                                      </a:solidFill>
                                      <a:latin typeface="Cambria Math" panose="02040503050406030204" pitchFamily="18" charset="0"/>
                                      <a:ea typeface="Microsoft YaHei" panose="020B0503020204020204" pitchFamily="34" charset="-122"/>
                                    </a:rPr>
                                    <m:t>𝑥</m:t>
                                  </m:r>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i="1">
                              <a:solidFill>
                                <a:schemeClr val="bg1"/>
                              </a:solidFill>
                              <a:latin typeface="Cambria Math" panose="02040503050406030204" pitchFamily="18" charset="0"/>
                              <a:ea typeface="Microsoft YaHei" panose="020B0503020204020204" pitchFamily="34" charset="-122"/>
                            </a:rPr>
                            <m:t>𝜔</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C7FEE027-78B6-31AA-C795-CFF377A49A9C}"/>
                  </a:ext>
                </a:extLst>
              </p:cNvPr>
              <p:cNvSpPr txBox="1">
                <a:spLocks noRot="1" noChangeAspect="1" noMove="1" noResize="1" noEditPoints="1" noAdjustHandles="1" noChangeArrowheads="1" noChangeShapeType="1" noTextEdit="1"/>
              </p:cNvSpPr>
              <p:nvPr/>
            </p:nvSpPr>
            <p:spPr>
              <a:xfrm>
                <a:off x="1140643" y="2875175"/>
                <a:ext cx="9822730" cy="3543662"/>
              </a:xfrm>
              <a:prstGeom prst="rect">
                <a:avLst/>
              </a:prstGeom>
              <a:blipFill>
                <a:blip r:embed="rId3"/>
                <a:stretch>
                  <a:fillRect l="-516" b="-46429"/>
                </a:stretch>
              </a:blipFill>
            </p:spPr>
            <p:txBody>
              <a:bodyPr/>
              <a:lstStyle/>
              <a:p>
                <a:r>
                  <a:rPr lang="zh-CN" altLang="en-US">
                    <a:noFill/>
                  </a:rPr>
                  <a:t> </a:t>
                </a:r>
              </a:p>
            </p:txBody>
          </p:sp>
        </mc:Fallback>
      </mc:AlternateContent>
      <p:sp>
        <p:nvSpPr>
          <p:cNvPr id="5" name="圆角矩形 4">
            <a:extLst>
              <a:ext uri="{FF2B5EF4-FFF2-40B4-BE49-F238E27FC236}">
                <a16:creationId xmlns:a16="http://schemas.microsoft.com/office/drawing/2014/main" id="{DFB0719F-622A-7309-5C48-F765FFBCBDCD}"/>
              </a:ext>
            </a:extLst>
          </p:cNvPr>
          <p:cNvSpPr/>
          <p:nvPr/>
        </p:nvSpPr>
        <p:spPr>
          <a:xfrm>
            <a:off x="4015819" y="5363853"/>
            <a:ext cx="4317476" cy="876692"/>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4E34A300-F81A-CB8F-4145-25E4CCBFC8F0}"/>
              </a:ext>
            </a:extLst>
          </p:cNvPr>
          <p:cNvSpPr txBox="1"/>
          <p:nvPr/>
        </p:nvSpPr>
        <p:spPr>
          <a:xfrm>
            <a:off x="8437746" y="5602144"/>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如何积分</a:t>
            </a:r>
          </a:p>
        </p:txBody>
      </p:sp>
    </p:spTree>
    <p:extLst>
      <p:ext uri="{BB962C8B-B14F-4D97-AF65-F5344CB8AC3E}">
        <p14:creationId xmlns:p14="http://schemas.microsoft.com/office/powerpoint/2010/main" val="29656366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F3CD7-B343-D210-23CC-2DD079B66B15}"/>
              </a:ext>
            </a:extLst>
          </p:cNvPr>
          <p:cNvSpPr>
            <a:spLocks noGrp="1"/>
          </p:cNvSpPr>
          <p:nvPr>
            <p:ph type="title"/>
          </p:nvPr>
        </p:nvSpPr>
        <p:spPr/>
        <p:txBody>
          <a:bodyPr/>
          <a:lstStyle/>
          <a:p>
            <a:r>
              <a:rPr kumimoji="1" lang="en-US" altLang="zh-CN" dirty="0"/>
              <a:t>Prove CLT</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9D5B7AE-5CF5-1678-59CA-92FE62BAF046}"/>
                  </a:ext>
                </a:extLst>
              </p:cNvPr>
              <p:cNvSpPr txBox="1"/>
              <p:nvPr/>
            </p:nvSpPr>
            <p:spPr>
              <a:xfrm>
                <a:off x="2422688" y="1291473"/>
                <a:ext cx="4220643" cy="77271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𝜔</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func>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m:t>
                                  </m:r>
                                  <m:r>
                                    <a:rPr kumimoji="1" lang="en-US" altLang="zh-CN" sz="2000" i="1">
                                      <a:solidFill>
                                        <a:schemeClr val="bg1"/>
                                      </a:solidFill>
                                      <a:latin typeface="Cambria Math" panose="02040503050406030204" pitchFamily="18" charset="0"/>
                                      <a:ea typeface="Microsoft YaHei" panose="020B0503020204020204" pitchFamily="34" charset="-122"/>
                                    </a:rPr>
                                    <m:t>𝑥</m:t>
                                  </m:r>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i="1">
                              <a:solidFill>
                                <a:schemeClr val="bg1"/>
                              </a:solidFill>
                              <a:latin typeface="Cambria Math" panose="02040503050406030204" pitchFamily="18" charset="0"/>
                              <a:ea typeface="Microsoft YaHei" panose="020B0503020204020204" pitchFamily="34" charset="-122"/>
                            </a:rPr>
                            <m:t>𝜔</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A9D5B7AE-5CF5-1678-59CA-92FE62BAF046}"/>
                  </a:ext>
                </a:extLst>
              </p:cNvPr>
              <p:cNvSpPr txBox="1">
                <a:spLocks noRot="1" noChangeAspect="1" noMove="1" noResize="1" noEditPoints="1" noAdjustHandles="1" noChangeArrowheads="1" noChangeShapeType="1" noTextEdit="1"/>
              </p:cNvSpPr>
              <p:nvPr/>
            </p:nvSpPr>
            <p:spPr>
              <a:xfrm>
                <a:off x="2422688" y="1291473"/>
                <a:ext cx="4220643" cy="772712"/>
              </a:xfrm>
              <a:prstGeom prst="rect">
                <a:avLst/>
              </a:prstGeom>
              <a:blipFill>
                <a:blip r:embed="rId2"/>
                <a:stretch>
                  <a:fillRect l="-14072" t="-156452" b="-23225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A4BCBF7-0A04-07AA-AFBE-4DD7F0ECC076}"/>
              </a:ext>
            </a:extLst>
          </p:cNvPr>
          <p:cNvSpPr txBox="1"/>
          <p:nvPr/>
        </p:nvSpPr>
        <p:spPr>
          <a:xfrm>
            <a:off x="1084082" y="1477774"/>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对其积分</a:t>
            </a:r>
          </a:p>
        </p:txBody>
      </p:sp>
      <p:sp>
        <p:nvSpPr>
          <p:cNvPr id="5" name="矩形 4">
            <a:extLst>
              <a:ext uri="{FF2B5EF4-FFF2-40B4-BE49-F238E27FC236}">
                <a16:creationId xmlns:a16="http://schemas.microsoft.com/office/drawing/2014/main" id="{DBE99129-1C36-4694-DB64-25ECE01A5072}"/>
              </a:ext>
            </a:extLst>
          </p:cNvPr>
          <p:cNvSpPr/>
          <p:nvPr/>
        </p:nvSpPr>
        <p:spPr>
          <a:xfrm>
            <a:off x="9558779" y="1291473"/>
            <a:ext cx="2413262" cy="141402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50000"/>
              </a:lnSpc>
              <a:buFont typeface="Wingdings" pitchFamily="2" charset="2"/>
              <a:buChar char="l"/>
            </a:pPr>
            <a:r>
              <a:rPr kumimoji="1" lang="zh-CN" altLang="en-US" sz="2000" dirty="0">
                <a:latin typeface="Microsoft YaHei" panose="020B0503020204020204" pitchFamily="34" charset="-122"/>
                <a:ea typeface="Microsoft YaHei" panose="020B0503020204020204" pitchFamily="34" charset="-122"/>
              </a:rPr>
              <a:t>核心思想</a:t>
            </a:r>
            <a:endParaRPr kumimoji="1" lang="en-US" altLang="zh-CN" sz="2000" dirty="0">
              <a:latin typeface="Microsoft YaHei" panose="020B0503020204020204" pitchFamily="34" charset="-122"/>
              <a:ea typeface="Microsoft YaHei" panose="020B0503020204020204" pitchFamily="34" charset="-122"/>
            </a:endParaRPr>
          </a:p>
          <a:p>
            <a:pPr marL="914400" lvl="1" indent="-457200">
              <a:lnSpc>
                <a:spcPct val="150000"/>
              </a:lnSpc>
              <a:buFont typeface="Wingdings" pitchFamily="2" charset="2"/>
              <a:buChar char="l"/>
            </a:pPr>
            <a:r>
              <a:rPr kumimoji="1" lang="zh-CN" altLang="en-US" sz="2000" dirty="0">
                <a:latin typeface="Microsoft YaHei" panose="020B0503020204020204" pitchFamily="34" charset="-122"/>
                <a:ea typeface="Microsoft YaHei" panose="020B0503020204020204" pitchFamily="34" charset="-122"/>
              </a:rPr>
              <a:t>配方</a:t>
            </a:r>
            <a:endParaRPr kumimoji="1" lang="en-US" altLang="zh-CN" sz="2000" dirty="0">
              <a:latin typeface="Microsoft YaHei" panose="020B0503020204020204" pitchFamily="34" charset="-122"/>
              <a:ea typeface="Microsoft YaHei" panose="020B0503020204020204" pitchFamily="34" charset="-122"/>
            </a:endParaRPr>
          </a:p>
          <a:p>
            <a:pPr marL="914400" lvl="1" indent="-457200">
              <a:lnSpc>
                <a:spcPct val="150000"/>
              </a:lnSpc>
              <a:buFont typeface="Wingdings" pitchFamily="2" charset="2"/>
              <a:buChar char="l"/>
            </a:pPr>
            <a:r>
              <a:rPr kumimoji="1" lang="zh-CN" altLang="en-US" sz="2000" dirty="0">
                <a:latin typeface="Microsoft YaHei" panose="020B0503020204020204" pitchFamily="34" charset="-122"/>
                <a:ea typeface="Microsoft YaHei" panose="020B0503020204020204" pitchFamily="34" charset="-122"/>
              </a:rPr>
              <a:t>高斯积分</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0755860-7301-8CBC-17DD-8D5BD6D80855}"/>
                  </a:ext>
                </a:extLst>
              </p:cNvPr>
              <p:cNvSpPr txBox="1"/>
              <p:nvPr/>
            </p:nvSpPr>
            <p:spPr>
              <a:xfrm>
                <a:off x="1395167" y="2064185"/>
                <a:ext cx="3954672" cy="77271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𝜔</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i="1">
                              <a:solidFill>
                                <a:schemeClr val="bg1"/>
                              </a:solidFill>
                              <a:latin typeface="Cambria Math" panose="02040503050406030204" pitchFamily="18" charset="0"/>
                              <a:ea typeface="Microsoft YaHei" panose="020B0503020204020204" pitchFamily="34" charset="-122"/>
                            </a:rPr>
                            <m:t>𝜔</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60755860-7301-8CBC-17DD-8D5BD6D80855}"/>
                  </a:ext>
                </a:extLst>
              </p:cNvPr>
              <p:cNvSpPr txBox="1">
                <a:spLocks noRot="1" noChangeAspect="1" noMove="1" noResize="1" noEditPoints="1" noAdjustHandles="1" noChangeArrowheads="1" noChangeShapeType="1" noTextEdit="1"/>
              </p:cNvSpPr>
              <p:nvPr/>
            </p:nvSpPr>
            <p:spPr>
              <a:xfrm>
                <a:off x="1395167" y="2064185"/>
                <a:ext cx="3954672" cy="772712"/>
              </a:xfrm>
              <a:prstGeom prst="rect">
                <a:avLst/>
              </a:prstGeom>
              <a:blipFill>
                <a:blip r:embed="rId3"/>
                <a:stretch>
                  <a:fillRect l="-8626" t="-156452" b="-232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EFE9E8-D4A5-EB2F-FD95-18A39AB959B6}"/>
                  </a:ext>
                </a:extLst>
              </p:cNvPr>
              <p:cNvSpPr txBox="1"/>
              <p:nvPr/>
            </p:nvSpPr>
            <p:spPr>
              <a:xfrm>
                <a:off x="1395167" y="2836897"/>
                <a:ext cx="9128460" cy="783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i="1">
                              <a:solidFill>
                                <a:schemeClr val="bg1"/>
                              </a:solidFill>
                              <a:latin typeface="Cambria Math" panose="02040503050406030204" pitchFamily="18" charset="0"/>
                              <a:ea typeface="Microsoft YaHei" panose="020B0503020204020204" pitchFamily="34" charset="-122"/>
                            </a:rPr>
                            <m:t>𝜔</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𝑗𝑥</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i="1">
                              <a:solidFill>
                                <a:schemeClr val="bg1"/>
                              </a:solidFill>
                              <a:latin typeface="Cambria Math" panose="02040503050406030204" pitchFamily="18" charset="0"/>
                              <a:ea typeface="Microsoft YaHei" panose="020B0503020204020204" pitchFamily="34" charset="-122"/>
                            </a:rPr>
                            <m:t>𝜔</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76EFE9E8-D4A5-EB2F-FD95-18A39AB959B6}"/>
                  </a:ext>
                </a:extLst>
              </p:cNvPr>
              <p:cNvSpPr txBox="1">
                <a:spLocks noRot="1" noChangeAspect="1" noMove="1" noResize="1" noEditPoints="1" noAdjustHandles="1" noChangeArrowheads="1" noChangeShapeType="1" noTextEdit="1"/>
              </p:cNvSpPr>
              <p:nvPr/>
            </p:nvSpPr>
            <p:spPr>
              <a:xfrm>
                <a:off x="1395167" y="2836897"/>
                <a:ext cx="9128460" cy="783869"/>
              </a:xfrm>
              <a:prstGeom prst="rect">
                <a:avLst/>
              </a:prstGeom>
              <a:blipFill>
                <a:blip r:embed="rId4"/>
                <a:stretch>
                  <a:fillRect l="-3472" t="-153968" b="-2269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42575E9-D58D-A567-9E95-B83E996B9F3F}"/>
                  </a:ext>
                </a:extLst>
              </p:cNvPr>
              <p:cNvSpPr txBox="1"/>
              <p:nvPr/>
            </p:nvSpPr>
            <p:spPr>
              <a:xfrm>
                <a:off x="1395167" y="3620766"/>
                <a:ext cx="9953687"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den>
                      </m:f>
                      <m:nary>
                        <m:naryP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𝑗𝑥</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i="1">
                              <a:solidFill>
                                <a:schemeClr val="bg1"/>
                              </a:solidFill>
                              <a:latin typeface="Cambria Math" panose="02040503050406030204" pitchFamily="18" charset="0"/>
                              <a:ea typeface="Microsoft YaHei" panose="020B0503020204020204" pitchFamily="34" charset="-122"/>
                            </a:rPr>
                            <m:t>𝜔</m:t>
                          </m:r>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e>
                      </m:func>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𝜔</m:t>
                                          </m:r>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𝑗𝑥</m:t>
                                          </m:r>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942575E9-D58D-A567-9E95-B83E996B9F3F}"/>
                  </a:ext>
                </a:extLst>
              </p:cNvPr>
              <p:cNvSpPr txBox="1">
                <a:spLocks noRot="1" noChangeAspect="1" noMove="1" noResize="1" noEditPoints="1" noAdjustHandles="1" noChangeArrowheads="1" noChangeShapeType="1" noTextEdit="1"/>
              </p:cNvSpPr>
              <p:nvPr/>
            </p:nvSpPr>
            <p:spPr>
              <a:xfrm>
                <a:off x="1395167" y="3620766"/>
                <a:ext cx="9953687" cy="772712"/>
              </a:xfrm>
              <a:prstGeom prst="rect">
                <a:avLst/>
              </a:prstGeom>
              <a:blipFill>
                <a:blip r:embed="rId5"/>
                <a:stretch>
                  <a:fillRect l="-3185" t="-156452" b="-23225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8F735DCF-A6B0-0FD4-AD69-DA99884CF0F0}"/>
              </a:ext>
            </a:extLst>
          </p:cNvPr>
          <p:cNvSpPr/>
          <p:nvPr/>
        </p:nvSpPr>
        <p:spPr>
          <a:xfrm>
            <a:off x="8059918" y="3535052"/>
            <a:ext cx="3288936" cy="85842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7A069854-B3C1-E3FA-3E3C-02747E57F16A}"/>
              </a:ext>
            </a:extLst>
          </p:cNvPr>
          <p:cNvSpPr txBox="1"/>
          <p:nvPr/>
        </p:nvSpPr>
        <p:spPr>
          <a:xfrm>
            <a:off x="10275217" y="4461783"/>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高斯积分</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52A635B-501B-DDC0-378E-0F6C96E63457}"/>
                  </a:ext>
                </a:extLst>
              </p:cNvPr>
              <p:cNvSpPr txBox="1"/>
              <p:nvPr/>
            </p:nvSpPr>
            <p:spPr>
              <a:xfrm>
                <a:off x="1321323" y="4393478"/>
                <a:ext cx="4974503" cy="7280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𝑥</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func>
                      <m:rad>
                        <m:radPr>
                          <m:degHide m:val="on"/>
                          <m:ctrlPr>
                            <a:rPr kumimoji="1" lang="en-US" altLang="zh-CN" sz="200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rad>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𝑥</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A52A635B-501B-DDC0-378E-0F6C96E63457}"/>
                  </a:ext>
                </a:extLst>
              </p:cNvPr>
              <p:cNvSpPr txBox="1">
                <a:spLocks noRot="1" noChangeAspect="1" noMove="1" noResize="1" noEditPoints="1" noAdjustHandles="1" noChangeArrowheads="1" noChangeShapeType="1" noTextEdit="1"/>
              </p:cNvSpPr>
              <p:nvPr/>
            </p:nvSpPr>
            <p:spPr>
              <a:xfrm>
                <a:off x="1321323" y="4393478"/>
                <a:ext cx="4974503" cy="728084"/>
              </a:xfrm>
              <a:prstGeom prst="rect">
                <a:avLst/>
              </a:prstGeom>
              <a:blipFill>
                <a:blip r:embed="rId6"/>
                <a:stretch>
                  <a:fillRect b="-3448"/>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853D8AE-C21D-0A7F-1BE3-9DB0977E848C}"/>
              </a:ext>
            </a:extLst>
          </p:cNvPr>
          <p:cNvSpPr txBox="1"/>
          <p:nvPr/>
        </p:nvSpPr>
        <p:spPr>
          <a:xfrm>
            <a:off x="1027522" y="5731497"/>
            <a:ext cx="10533653" cy="961225"/>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配方的做法会贯穿整个高斯分布与高斯过程，包括扩散模型中的核心理解步骤就是配方。</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至此，中心极限定理可以得到证明</a:t>
            </a:r>
          </a:p>
        </p:txBody>
      </p:sp>
    </p:spTree>
    <p:extLst>
      <p:ext uri="{BB962C8B-B14F-4D97-AF65-F5344CB8AC3E}">
        <p14:creationId xmlns:p14="http://schemas.microsoft.com/office/powerpoint/2010/main" val="2105202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035713-AE57-D2AF-A7C1-36D7144E4CC7}"/>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文本框 2">
            <a:extLst>
              <a:ext uri="{FF2B5EF4-FFF2-40B4-BE49-F238E27FC236}">
                <a16:creationId xmlns:a16="http://schemas.microsoft.com/office/drawing/2014/main" id="{E30B8D0A-05F6-80A8-C788-15A674CDBC29}"/>
              </a:ext>
            </a:extLst>
          </p:cNvPr>
          <p:cNvSpPr txBox="1"/>
          <p:nvPr/>
        </p:nvSpPr>
        <p:spPr>
          <a:xfrm>
            <a:off x="901700" y="1638300"/>
            <a:ext cx="10236200" cy="1422890"/>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从三个不同的角度证明了正态分布（高斯分布）是普遍存在的。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高斯分布是我们对自然世界中的数据认识。</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在物理学、电子信息科学、计算机科学以及人工智能领域，高斯是无处不在的。</a:t>
            </a:r>
          </a:p>
        </p:txBody>
      </p:sp>
    </p:spTree>
    <p:extLst>
      <p:ext uri="{BB962C8B-B14F-4D97-AF65-F5344CB8AC3E}">
        <p14:creationId xmlns:p14="http://schemas.microsoft.com/office/powerpoint/2010/main" val="1645612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a:extLst>
              <a:ext uri="{FF2B5EF4-FFF2-40B4-BE49-F238E27FC236}">
                <a16:creationId xmlns:a16="http://schemas.microsoft.com/office/drawing/2014/main" id="{60E9CDDB-730E-2D96-5908-593E1B3D62D1}"/>
              </a:ext>
            </a:extLst>
          </p:cNvPr>
          <p:cNvSpPr>
            <a:spLocks noGrp="1"/>
          </p:cNvSpPr>
          <p:nvPr>
            <p:ph type="pic" sz="quarter" idx="10"/>
          </p:nvPr>
        </p:nvSpPr>
        <p:spPr/>
        <p:txBody>
          <a:bodyPr/>
          <a:lstStyle/>
          <a:p>
            <a:endParaRPr lang="zh-CN" altLang="en-US"/>
          </a:p>
        </p:txBody>
      </p:sp>
      <p:sp>
        <p:nvSpPr>
          <p:cNvPr id="3" name="文本占位符 2">
            <a:extLst>
              <a:ext uri="{FF2B5EF4-FFF2-40B4-BE49-F238E27FC236}">
                <a16:creationId xmlns:a16="http://schemas.microsoft.com/office/drawing/2014/main" id="{328F8DBB-0DF8-FFA2-8E1B-2E4078B4FECB}"/>
              </a:ext>
            </a:extLst>
          </p:cNvPr>
          <p:cNvSpPr>
            <a:spLocks noGrp="1"/>
          </p:cNvSpPr>
          <p:nvPr>
            <p:ph type="body" sz="quarter" idx="11"/>
          </p:nvPr>
        </p:nvSpPr>
        <p:spPr/>
        <p:txBody>
          <a:bodyPr/>
          <a:lstStyle/>
          <a:p>
            <a:r>
              <a:rPr kumimoji="1" lang="en-US" altLang="zh-CN" dirty="0"/>
              <a:t>03</a:t>
            </a:r>
            <a:endParaRPr kumimoji="1" lang="zh-CN" altLang="en-US" dirty="0"/>
          </a:p>
        </p:txBody>
      </p:sp>
      <p:sp>
        <p:nvSpPr>
          <p:cNvPr id="4" name="文本占位符 3">
            <a:extLst>
              <a:ext uri="{FF2B5EF4-FFF2-40B4-BE49-F238E27FC236}">
                <a16:creationId xmlns:a16="http://schemas.microsoft.com/office/drawing/2014/main" id="{38232F2B-3808-AEFA-FB13-9F82B45DC8AE}"/>
              </a:ext>
            </a:extLst>
          </p:cNvPr>
          <p:cNvSpPr>
            <a:spLocks noGrp="1"/>
          </p:cNvSpPr>
          <p:nvPr>
            <p:ph type="body" sz="quarter" idx="12"/>
          </p:nvPr>
        </p:nvSpPr>
        <p:spPr/>
        <p:txBody>
          <a:bodyPr/>
          <a:lstStyle/>
          <a:p>
            <a:r>
              <a:rPr kumimoji="1" lang="en-US" altLang="zh-CN" dirty="0"/>
              <a:t>Gaussian Process</a:t>
            </a:r>
            <a:endParaRPr kumimoji="1" lang="zh-CN" altLang="en-US" dirty="0"/>
          </a:p>
        </p:txBody>
      </p:sp>
    </p:spTree>
    <p:extLst>
      <p:ext uri="{BB962C8B-B14F-4D97-AF65-F5344CB8AC3E}">
        <p14:creationId xmlns:p14="http://schemas.microsoft.com/office/powerpoint/2010/main" val="460836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11AE6-AE87-38C4-D0AE-D51BA5A35D6C}"/>
              </a:ext>
            </a:extLst>
          </p:cNvPr>
          <p:cNvSpPr>
            <a:spLocks noGrp="1"/>
          </p:cNvSpPr>
          <p:nvPr>
            <p:ph type="title"/>
          </p:nvPr>
        </p:nvSpPr>
        <p:spPr/>
        <p:txBody>
          <a:bodyPr/>
          <a:lstStyle/>
          <a:p>
            <a:r>
              <a:rPr kumimoji="1" lang="en-US" altLang="zh-CN" dirty="0"/>
              <a:t>Definition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2E86A49-F1E1-900D-3A42-234F73C63954}"/>
                  </a:ext>
                </a:extLst>
              </p:cNvPr>
              <p:cNvSpPr txBox="1"/>
              <p:nvPr/>
            </p:nvSpPr>
            <p:spPr>
              <a:xfrm>
                <a:off x="729465" y="1571946"/>
                <a:ext cx="7180492" cy="400110"/>
              </a:xfrm>
              <a:prstGeom prst="rect">
                <a:avLst/>
              </a:prstGeom>
              <a:noFill/>
            </p:spPr>
            <p:txBody>
              <a:bodyPr wrap="none" rtlCol="0">
                <a:spAutoFit/>
              </a:bodyPr>
              <a:lstStyle/>
              <a:p>
                <a:pPr marL="342900" indent="-342900" algn="l">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随机过程：有一个随机变量序列</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3</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oMath>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72E86A49-F1E1-900D-3A42-234F73C63954}"/>
                  </a:ext>
                </a:extLst>
              </p:cNvPr>
              <p:cNvSpPr txBox="1">
                <a:spLocks noRot="1" noChangeAspect="1" noMove="1" noResize="1" noEditPoints="1" noAdjustHandles="1" noChangeArrowheads="1" noChangeShapeType="1" noTextEdit="1"/>
              </p:cNvSpPr>
              <p:nvPr/>
            </p:nvSpPr>
            <p:spPr>
              <a:xfrm>
                <a:off x="729465" y="1571946"/>
                <a:ext cx="7180492" cy="400110"/>
              </a:xfrm>
              <a:prstGeom prst="rect">
                <a:avLst/>
              </a:prstGeom>
              <a:blipFill>
                <a:blip r:embed="rId2"/>
                <a:stretch>
                  <a:fillRect l="-705" t="-9091" b="-24242"/>
                </a:stretch>
              </a:blipFill>
            </p:spPr>
            <p:txBody>
              <a:bodyPr/>
              <a:lstStyle/>
              <a:p>
                <a:r>
                  <a:rPr lang="zh-CN" altLang="en-US">
                    <a:noFill/>
                  </a:rPr>
                  <a:t> </a:t>
                </a:r>
              </a:p>
            </p:txBody>
          </p:sp>
        </mc:Fallback>
      </mc:AlternateContent>
      <p:cxnSp>
        <p:nvCxnSpPr>
          <p:cNvPr id="5" name="直线箭头连接符 4">
            <a:extLst>
              <a:ext uri="{FF2B5EF4-FFF2-40B4-BE49-F238E27FC236}">
                <a16:creationId xmlns:a16="http://schemas.microsoft.com/office/drawing/2014/main" id="{7A0989D7-D162-F6AF-2648-90832B8637F8}"/>
              </a:ext>
            </a:extLst>
          </p:cNvPr>
          <p:cNvCxnSpPr/>
          <p:nvPr/>
        </p:nvCxnSpPr>
        <p:spPr>
          <a:xfrm>
            <a:off x="1089061" y="2681555"/>
            <a:ext cx="1036662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1C9BD7B-EDBA-A96E-4793-475327D56C93}"/>
                  </a:ext>
                </a:extLst>
              </p:cNvPr>
              <p:cNvSpPr txBox="1"/>
              <p:nvPr/>
            </p:nvSpPr>
            <p:spPr>
              <a:xfrm>
                <a:off x="9952369" y="2126751"/>
                <a:ext cx="1830822" cy="400110"/>
              </a:xfrm>
              <a:prstGeom prst="rect">
                <a:avLst/>
              </a:prstGeom>
              <a:noFill/>
            </p:spPr>
            <p:txBody>
              <a:bodyPr wrap="none" rtlCol="0">
                <a:spAutoFit/>
              </a:bodyPr>
              <a:lstStyle/>
              <a:p>
                <a:pPr algn="l"/>
                <a:r>
                  <a:rPr kumimoji="1" lang="zh-CN" altLang="en-US" sz="2000" b="0" dirty="0">
                    <a:solidFill>
                      <a:schemeClr val="bg1"/>
                    </a:solidFill>
                    <a:ea typeface="Microsoft YaHei" panose="020B0503020204020204" pitchFamily="34" charset="-122"/>
                  </a:rPr>
                  <a:t>连续时间变量</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𝑡</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51C9BD7B-EDBA-A96E-4793-475327D56C93}"/>
                  </a:ext>
                </a:extLst>
              </p:cNvPr>
              <p:cNvSpPr txBox="1">
                <a:spLocks noRot="1" noChangeAspect="1" noMove="1" noResize="1" noEditPoints="1" noAdjustHandles="1" noChangeArrowheads="1" noChangeShapeType="1" noTextEdit="1"/>
              </p:cNvSpPr>
              <p:nvPr/>
            </p:nvSpPr>
            <p:spPr>
              <a:xfrm>
                <a:off x="9952369" y="2126751"/>
                <a:ext cx="1830822" cy="400110"/>
              </a:xfrm>
              <a:prstGeom prst="rect">
                <a:avLst/>
              </a:prstGeom>
              <a:blipFill>
                <a:blip r:embed="rId3"/>
                <a:stretch>
                  <a:fillRect l="-3448" t="-9091" b="-24242"/>
                </a:stretch>
              </a:blipFill>
            </p:spPr>
            <p:txBody>
              <a:bodyPr/>
              <a:lstStyle/>
              <a:p>
                <a:r>
                  <a:rPr lang="zh-CN" altLang="en-US">
                    <a:noFill/>
                  </a:rPr>
                  <a:t> </a:t>
                </a:r>
              </a:p>
            </p:txBody>
          </p:sp>
        </mc:Fallback>
      </mc:AlternateContent>
      <p:cxnSp>
        <p:nvCxnSpPr>
          <p:cNvPr id="8" name="直线连接符 7">
            <a:extLst>
              <a:ext uri="{FF2B5EF4-FFF2-40B4-BE49-F238E27FC236}">
                <a16:creationId xmlns:a16="http://schemas.microsoft.com/office/drawing/2014/main" id="{1E2A4D1D-BAAD-5831-DF8C-3C80F0196EB3}"/>
              </a:ext>
            </a:extLst>
          </p:cNvPr>
          <p:cNvCxnSpPr/>
          <p:nvPr/>
        </p:nvCxnSpPr>
        <p:spPr>
          <a:xfrm>
            <a:off x="1865134" y="2526861"/>
            <a:ext cx="0" cy="154694"/>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57D31BC-54EE-0DC1-DE46-68CBAB249BEA}"/>
                  </a:ext>
                </a:extLst>
              </p:cNvPr>
              <p:cNvSpPr txBox="1"/>
              <p:nvPr/>
            </p:nvSpPr>
            <p:spPr>
              <a:xfrm>
                <a:off x="1707687" y="2681555"/>
                <a:ext cx="47089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857D31BC-54EE-0DC1-DE46-68CBAB249BEA}"/>
                  </a:ext>
                </a:extLst>
              </p:cNvPr>
              <p:cNvSpPr txBox="1">
                <a:spLocks noRot="1" noChangeAspect="1" noMove="1" noResize="1" noEditPoints="1" noAdjustHandles="1" noChangeArrowheads="1" noChangeShapeType="1" noTextEdit="1"/>
              </p:cNvSpPr>
              <p:nvPr/>
            </p:nvSpPr>
            <p:spPr>
              <a:xfrm>
                <a:off x="1707687" y="2681555"/>
                <a:ext cx="470898"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C7DB3D2-B282-2552-BCB1-0ADD3D5C0C16}"/>
                  </a:ext>
                </a:extLst>
              </p:cNvPr>
              <p:cNvSpPr txBox="1"/>
              <p:nvPr/>
            </p:nvSpPr>
            <p:spPr>
              <a:xfrm>
                <a:off x="1707687" y="2126751"/>
                <a:ext cx="86331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BC7DB3D2-B282-2552-BCB1-0ADD3D5C0C16}"/>
                  </a:ext>
                </a:extLst>
              </p:cNvPr>
              <p:cNvSpPr txBox="1">
                <a:spLocks noRot="1" noChangeAspect="1" noMove="1" noResize="1" noEditPoints="1" noAdjustHandles="1" noChangeArrowheads="1" noChangeShapeType="1" noTextEdit="1"/>
              </p:cNvSpPr>
              <p:nvPr/>
            </p:nvSpPr>
            <p:spPr>
              <a:xfrm>
                <a:off x="1707687" y="2126751"/>
                <a:ext cx="863313"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272BD5D-1B39-C2C5-AAC1-52F86FBE6E60}"/>
                  </a:ext>
                </a:extLst>
              </p:cNvPr>
              <p:cNvSpPr txBox="1"/>
              <p:nvPr/>
            </p:nvSpPr>
            <p:spPr>
              <a:xfrm>
                <a:off x="838200" y="3190999"/>
                <a:ext cx="10944991" cy="188455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高斯随机过程：假设有一个随机过程</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，从中任意取</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个时刻的随机变量得到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d>
                    </m:oMath>
                  </m:oMathPara>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这</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个随机变量构成了一个随机向量（</a:t>
                </a:r>
                <a:r>
                  <a:rPr kumimoji="1" lang="en-US" altLang="zh-CN" sz="2000" dirty="0">
                    <a:solidFill>
                      <a:schemeClr val="bg1"/>
                    </a:solidFill>
                    <a:latin typeface="Microsoft YaHei" panose="020B0503020204020204" pitchFamily="34" charset="-122"/>
                    <a:ea typeface="Microsoft YaHei" panose="020B0503020204020204" pitchFamily="34" charset="-122"/>
                  </a:rPr>
                  <a:t>Random Vector</a:t>
                </a:r>
                <a:r>
                  <a:rPr kumimoji="1" lang="zh-CN" altLang="en-US" sz="2000" dirty="0">
                    <a:solidFill>
                      <a:schemeClr val="bg1"/>
                    </a:solidFill>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sz="2000" b="1" i="1" smtClean="0">
                        <a:solidFill>
                          <a:srgbClr val="FFC000"/>
                        </a:solidFill>
                        <a:latin typeface="Cambria Math" panose="02040503050406030204" pitchFamily="18" charset="0"/>
                        <a:ea typeface="Microsoft YaHei" panose="020B0503020204020204" pitchFamily="34" charset="-122"/>
                      </a:rPr>
                      <m:t>𝑿</m:t>
                    </m:r>
                    <m:r>
                      <a:rPr kumimoji="1" lang="en-US" altLang="zh-CN" sz="2000" b="1" i="1" smtClean="0">
                        <a:solidFill>
                          <a:srgbClr val="FFC000"/>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𝒩</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r>
                          <a:rPr kumimoji="1" lang="en-US" altLang="zh-CN" sz="2000" b="1" i="1" smtClean="0">
                            <a:solidFill>
                              <a:srgbClr val="FFC000"/>
                            </a:solidFill>
                            <a:latin typeface="Cambria Math" panose="02040503050406030204" pitchFamily="18" charset="0"/>
                            <a:ea typeface="Microsoft YaHei" panose="020B0503020204020204" pitchFamily="34" charset="-122"/>
                          </a:rPr>
                          <m:t>𝝁</m:t>
                        </m:r>
                        <m:r>
                          <a:rPr kumimoji="1" lang="en-US" altLang="zh-CN" sz="2000" b="1" i="1" smtClean="0">
                            <a:solidFill>
                              <a:srgbClr val="FFC000"/>
                            </a:solidFill>
                            <a:latin typeface="Cambria Math" panose="02040503050406030204" pitchFamily="18" charset="0"/>
                            <a:ea typeface="Microsoft YaHei" panose="020B0503020204020204" pitchFamily="34" charset="-122"/>
                          </a:rPr>
                          <m:t>,</m:t>
                        </m:r>
                        <m:r>
                          <a:rPr kumimoji="1" lang="en-US" altLang="zh-CN" sz="2000" b="1" i="0" smtClean="0">
                            <a:solidFill>
                              <a:srgbClr val="FFC000"/>
                            </a:solidFill>
                            <a:latin typeface="Cambria Math" panose="02040503050406030204" pitchFamily="18" charset="0"/>
                            <a:ea typeface="Microsoft YaHei" panose="020B0503020204020204" pitchFamily="34" charset="-122"/>
                          </a:rPr>
                          <m:t>𝚺</m:t>
                        </m:r>
                      </m:e>
                    </m:d>
                  </m:oMath>
                </a14:m>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这个随机向量服从联合高斯分布（</a:t>
                </a:r>
                <a:r>
                  <a:rPr kumimoji="1" lang="en-US" altLang="zh-CN" sz="2000" dirty="0">
                    <a:solidFill>
                      <a:schemeClr val="bg1"/>
                    </a:solidFill>
                    <a:latin typeface="Microsoft YaHei" panose="020B0503020204020204" pitchFamily="34" charset="-122"/>
                    <a:ea typeface="Microsoft YaHei" panose="020B0503020204020204" pitchFamily="34" charset="-122"/>
                  </a:rPr>
                  <a:t>Joint Gaussian Distribution</a:t>
                </a:r>
                <a:r>
                  <a:rPr kumimoji="1" lang="zh-CN" altLang="en-US" sz="2000" dirty="0">
                    <a:solidFill>
                      <a:schemeClr val="bg1"/>
                    </a:solidFill>
                    <a:latin typeface="Microsoft YaHei" panose="020B0503020204020204" pitchFamily="34" charset="-122"/>
                    <a:ea typeface="Microsoft YaHei" panose="020B0503020204020204" pitchFamily="34" charset="-122"/>
                  </a:rPr>
                  <a:t>）。此时这个随机过程就是高斯过程。</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2272BD5D-1B39-C2C5-AAC1-52F86FBE6E60}"/>
                  </a:ext>
                </a:extLst>
              </p:cNvPr>
              <p:cNvSpPr txBox="1">
                <a:spLocks noRot="1" noChangeAspect="1" noMove="1" noResize="1" noEditPoints="1" noAdjustHandles="1" noChangeArrowheads="1" noChangeShapeType="1" noTextEdit="1"/>
              </p:cNvSpPr>
              <p:nvPr/>
            </p:nvSpPr>
            <p:spPr>
              <a:xfrm>
                <a:off x="838200" y="3190999"/>
                <a:ext cx="10944991" cy="1884555"/>
              </a:xfrm>
              <a:prstGeom prst="rect">
                <a:avLst/>
              </a:prstGeom>
              <a:blipFill>
                <a:blip r:embed="rId6"/>
                <a:stretch>
                  <a:fillRect l="-696" b="-53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22BA8A2-D2EA-FD5E-DDCF-6178724F3C8A}"/>
                  </a:ext>
                </a:extLst>
              </p:cNvPr>
              <p:cNvSpPr txBox="1"/>
              <p:nvPr/>
            </p:nvSpPr>
            <p:spPr>
              <a:xfrm>
                <a:off x="2328489" y="5621287"/>
                <a:ext cx="1070486"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当</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622BA8A2-D2EA-FD5E-DDCF-6178724F3C8A}"/>
                  </a:ext>
                </a:extLst>
              </p:cNvPr>
              <p:cNvSpPr txBox="1">
                <a:spLocks noRot="1" noChangeAspect="1" noMove="1" noResize="1" noEditPoints="1" noAdjustHandles="1" noChangeArrowheads="1" noChangeShapeType="1" noTextEdit="1"/>
              </p:cNvSpPr>
              <p:nvPr/>
            </p:nvSpPr>
            <p:spPr>
              <a:xfrm>
                <a:off x="2328489" y="5621287"/>
                <a:ext cx="1070486" cy="400110"/>
              </a:xfrm>
              <a:prstGeom prst="rect">
                <a:avLst/>
              </a:prstGeom>
              <a:blipFill>
                <a:blip r:embed="rId7"/>
                <a:stretch>
                  <a:fillRect l="-5882" t="-606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A0BD304-E627-A8D5-3D70-64BAF9DBD506}"/>
                  </a:ext>
                </a:extLst>
              </p:cNvPr>
              <p:cNvSpPr txBox="1"/>
              <p:nvPr/>
            </p:nvSpPr>
            <p:spPr>
              <a:xfrm>
                <a:off x="3586759" y="5621287"/>
                <a:ext cx="165718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𝝈</m:t>
                          </m:r>
                        </m:e>
                      </m:d>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0A0BD304-E627-A8D5-3D70-64BAF9DBD506}"/>
                  </a:ext>
                </a:extLst>
              </p:cNvPr>
              <p:cNvSpPr txBox="1">
                <a:spLocks noRot="1" noChangeAspect="1" noMove="1" noResize="1" noEditPoints="1" noAdjustHandles="1" noChangeArrowheads="1" noChangeShapeType="1" noTextEdit="1"/>
              </p:cNvSpPr>
              <p:nvPr/>
            </p:nvSpPr>
            <p:spPr>
              <a:xfrm>
                <a:off x="3586759" y="5621287"/>
                <a:ext cx="1657184" cy="400110"/>
              </a:xfrm>
              <a:prstGeom prst="rect">
                <a:avLst/>
              </a:prstGeom>
              <a:blipFill>
                <a:blip r:embed="rId8"/>
                <a:stretch>
                  <a:fillRect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31817B1-7E83-514E-A28B-F8E667DC2F23}"/>
                  </a:ext>
                </a:extLst>
              </p:cNvPr>
              <p:cNvSpPr txBox="1"/>
              <p:nvPr/>
            </p:nvSpPr>
            <p:spPr>
              <a:xfrm>
                <a:off x="5431727" y="5426330"/>
                <a:ext cx="3752822" cy="7900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231817B1-7E83-514E-A28B-F8E667DC2F23}"/>
                  </a:ext>
                </a:extLst>
              </p:cNvPr>
              <p:cNvSpPr txBox="1">
                <a:spLocks noRot="1" noChangeAspect="1" noMove="1" noResize="1" noEditPoints="1" noAdjustHandles="1" noChangeArrowheads="1" noChangeShapeType="1" noTextEdit="1"/>
              </p:cNvSpPr>
              <p:nvPr/>
            </p:nvSpPr>
            <p:spPr>
              <a:xfrm>
                <a:off x="5431727" y="5426330"/>
                <a:ext cx="3752822" cy="79002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79124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C6D97-129F-7BEB-1BA1-003FE894ABE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71C4DFC-3AA6-DE21-6402-F63BB99529F5}"/>
              </a:ext>
            </a:extLst>
          </p:cNvPr>
          <p:cNvSpPr>
            <a:spLocks noGrp="1"/>
          </p:cNvSpPr>
          <p:nvPr>
            <p:ph type="title"/>
          </p:nvPr>
        </p:nvSpPr>
        <p:spPr/>
        <p:txBody>
          <a:bodyPr/>
          <a:lstStyle/>
          <a:p>
            <a:r>
              <a:rPr kumimoji="1" lang="en-US" altLang="zh-CN" dirty="0"/>
              <a:t>Definition</a:t>
            </a:r>
            <a:endParaRPr kumimoji="1"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C44E19F-068B-F368-2D76-9CC8FECBEA2B}"/>
                  </a:ext>
                </a:extLst>
              </p:cNvPr>
              <p:cNvSpPr txBox="1"/>
              <p:nvPr/>
            </p:nvSpPr>
            <p:spPr>
              <a:xfrm>
                <a:off x="838200" y="1362196"/>
                <a:ext cx="10944991" cy="188455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高斯随机过程：假设有一个随机过程</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，从中任意取</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个时刻的随机变量得到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𝑿</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𝑡</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d>
                    </m:oMath>
                  </m:oMathPara>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这</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个随机变量构成了一个随机向量（</a:t>
                </a:r>
                <a:r>
                  <a:rPr kumimoji="1" lang="en-US" altLang="zh-CN" sz="2000" dirty="0">
                    <a:solidFill>
                      <a:schemeClr val="bg1"/>
                    </a:solidFill>
                    <a:latin typeface="Microsoft YaHei" panose="020B0503020204020204" pitchFamily="34" charset="-122"/>
                    <a:ea typeface="Microsoft YaHei" panose="020B0503020204020204" pitchFamily="34" charset="-122"/>
                  </a:rPr>
                  <a:t>Random Vector</a:t>
                </a:r>
                <a:r>
                  <a:rPr kumimoji="1" lang="zh-CN" altLang="en-US" sz="2000" dirty="0">
                    <a:solidFill>
                      <a:schemeClr val="bg1"/>
                    </a:solidFill>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sz="2000" b="1" i="1" smtClean="0">
                        <a:solidFill>
                          <a:srgbClr val="FFC000"/>
                        </a:solidFill>
                        <a:latin typeface="Cambria Math" panose="02040503050406030204" pitchFamily="18" charset="0"/>
                        <a:ea typeface="Microsoft YaHei" panose="020B0503020204020204" pitchFamily="34" charset="-122"/>
                      </a:rPr>
                      <m:t>𝑿</m:t>
                    </m:r>
                    <m:r>
                      <a:rPr kumimoji="1" lang="en-US" altLang="zh-CN" sz="2000" b="1" i="1" smtClean="0">
                        <a:solidFill>
                          <a:srgbClr val="FFC000"/>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𝒩</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r>
                          <a:rPr kumimoji="1" lang="en-US" altLang="zh-CN" sz="2000" b="1" i="1" smtClean="0">
                            <a:solidFill>
                              <a:srgbClr val="FFC000"/>
                            </a:solidFill>
                            <a:latin typeface="Cambria Math" panose="02040503050406030204" pitchFamily="18" charset="0"/>
                            <a:ea typeface="Microsoft YaHei" panose="020B0503020204020204" pitchFamily="34" charset="-122"/>
                          </a:rPr>
                          <m:t>𝝁</m:t>
                        </m:r>
                        <m:r>
                          <a:rPr kumimoji="1" lang="en-US" altLang="zh-CN" sz="2000" b="1" i="1" smtClean="0">
                            <a:solidFill>
                              <a:srgbClr val="FFC000"/>
                            </a:solidFill>
                            <a:latin typeface="Cambria Math" panose="02040503050406030204" pitchFamily="18" charset="0"/>
                            <a:ea typeface="Microsoft YaHei" panose="020B0503020204020204" pitchFamily="34" charset="-122"/>
                          </a:rPr>
                          <m:t>,</m:t>
                        </m:r>
                        <m:r>
                          <a:rPr kumimoji="1" lang="en-US" altLang="zh-CN" sz="2000" b="1" i="0" smtClean="0">
                            <a:solidFill>
                              <a:srgbClr val="FFC000"/>
                            </a:solidFill>
                            <a:latin typeface="Cambria Math" panose="02040503050406030204" pitchFamily="18" charset="0"/>
                            <a:ea typeface="Microsoft YaHei" panose="020B0503020204020204" pitchFamily="34" charset="-122"/>
                          </a:rPr>
                          <m:t>𝚺</m:t>
                        </m:r>
                      </m:e>
                    </m:d>
                  </m:oMath>
                </a14:m>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这个随机向量服从联合高斯分布（</a:t>
                </a:r>
                <a:r>
                  <a:rPr kumimoji="1" lang="en-US" altLang="zh-CN" sz="2000" dirty="0">
                    <a:solidFill>
                      <a:schemeClr val="bg1"/>
                    </a:solidFill>
                    <a:latin typeface="Microsoft YaHei" panose="020B0503020204020204" pitchFamily="34" charset="-122"/>
                    <a:ea typeface="Microsoft YaHei" panose="020B0503020204020204" pitchFamily="34" charset="-122"/>
                  </a:rPr>
                  <a:t>Joint Gaussian Distribution</a:t>
                </a:r>
                <a:r>
                  <a:rPr kumimoji="1" lang="zh-CN" altLang="en-US" sz="2000" dirty="0">
                    <a:solidFill>
                      <a:schemeClr val="bg1"/>
                    </a:solidFill>
                    <a:latin typeface="Microsoft YaHei" panose="020B0503020204020204" pitchFamily="34" charset="-122"/>
                    <a:ea typeface="Microsoft YaHei" panose="020B0503020204020204" pitchFamily="34" charset="-122"/>
                  </a:rPr>
                  <a:t>）。此时这个随机过程就是高斯过程。</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3C44E19F-068B-F368-2D76-9CC8FECBEA2B}"/>
                  </a:ext>
                </a:extLst>
              </p:cNvPr>
              <p:cNvSpPr txBox="1">
                <a:spLocks noRot="1" noChangeAspect="1" noMove="1" noResize="1" noEditPoints="1" noAdjustHandles="1" noChangeArrowheads="1" noChangeShapeType="1" noTextEdit="1"/>
              </p:cNvSpPr>
              <p:nvPr/>
            </p:nvSpPr>
            <p:spPr>
              <a:xfrm>
                <a:off x="838200" y="1362196"/>
                <a:ext cx="10944991" cy="1884555"/>
              </a:xfrm>
              <a:prstGeom prst="rect">
                <a:avLst/>
              </a:prstGeom>
              <a:blipFill>
                <a:blip r:embed="rId2"/>
                <a:stretch>
                  <a:fillRect l="-696" b="-53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D6B5582-5B36-0479-60BE-9BC53812DF84}"/>
                  </a:ext>
                </a:extLst>
              </p:cNvPr>
              <p:cNvSpPr txBox="1"/>
              <p:nvPr/>
            </p:nvSpPr>
            <p:spPr>
              <a:xfrm>
                <a:off x="2328489" y="3792484"/>
                <a:ext cx="1070486"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当</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8D6B5582-5B36-0479-60BE-9BC53812DF84}"/>
                  </a:ext>
                </a:extLst>
              </p:cNvPr>
              <p:cNvSpPr txBox="1">
                <a:spLocks noRot="1" noChangeAspect="1" noMove="1" noResize="1" noEditPoints="1" noAdjustHandles="1" noChangeArrowheads="1" noChangeShapeType="1" noTextEdit="1"/>
              </p:cNvSpPr>
              <p:nvPr/>
            </p:nvSpPr>
            <p:spPr>
              <a:xfrm>
                <a:off x="2328489" y="3792484"/>
                <a:ext cx="1070486" cy="400110"/>
              </a:xfrm>
              <a:prstGeom prst="rect">
                <a:avLst/>
              </a:prstGeom>
              <a:blipFill>
                <a:blip r:embed="rId3"/>
                <a:stretch>
                  <a:fillRect l="-5882" t="-606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FC74A7A-DD3B-825E-2729-2B2AD723433E}"/>
                  </a:ext>
                </a:extLst>
              </p:cNvPr>
              <p:cNvSpPr txBox="1"/>
              <p:nvPr/>
            </p:nvSpPr>
            <p:spPr>
              <a:xfrm>
                <a:off x="3586759" y="3792484"/>
                <a:ext cx="165718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BFC74A7A-DD3B-825E-2729-2B2AD723433E}"/>
                  </a:ext>
                </a:extLst>
              </p:cNvPr>
              <p:cNvSpPr txBox="1">
                <a:spLocks noRot="1" noChangeAspect="1" noMove="1" noResize="1" noEditPoints="1" noAdjustHandles="1" noChangeArrowheads="1" noChangeShapeType="1" noTextEdit="1"/>
              </p:cNvSpPr>
              <p:nvPr/>
            </p:nvSpPr>
            <p:spPr>
              <a:xfrm>
                <a:off x="3586759" y="3792484"/>
                <a:ext cx="1657184" cy="400110"/>
              </a:xfrm>
              <a:prstGeom prst="rect">
                <a:avLst/>
              </a:prstGeom>
              <a:blipFill>
                <a:blip r:embed="rId4"/>
                <a:stretch>
                  <a:fillRect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97AEC1A-F774-2E84-6DC7-34599E9DF9B9}"/>
                  </a:ext>
                </a:extLst>
              </p:cNvPr>
              <p:cNvSpPr txBox="1"/>
              <p:nvPr/>
            </p:nvSpPr>
            <p:spPr>
              <a:xfrm>
                <a:off x="5431727" y="3597527"/>
                <a:ext cx="3752822" cy="7900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E97AEC1A-F774-2E84-6DC7-34599E9DF9B9}"/>
                  </a:ext>
                </a:extLst>
              </p:cNvPr>
              <p:cNvSpPr txBox="1">
                <a:spLocks noRot="1" noChangeAspect="1" noMove="1" noResize="1" noEditPoints="1" noAdjustHandles="1" noChangeArrowheads="1" noChangeShapeType="1" noTextEdit="1"/>
              </p:cNvSpPr>
              <p:nvPr/>
            </p:nvSpPr>
            <p:spPr>
              <a:xfrm>
                <a:off x="5431727" y="3597527"/>
                <a:ext cx="3752822" cy="79002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E70241B-D370-077F-D805-8BEACFB7CD45}"/>
                  </a:ext>
                </a:extLst>
              </p:cNvPr>
              <p:cNvSpPr txBox="1"/>
              <p:nvPr/>
            </p:nvSpPr>
            <p:spPr>
              <a:xfrm>
                <a:off x="2328489" y="4713704"/>
                <a:ext cx="1070486"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当</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CE70241B-D370-077F-D805-8BEACFB7CD45}"/>
                  </a:ext>
                </a:extLst>
              </p:cNvPr>
              <p:cNvSpPr txBox="1">
                <a:spLocks noRot="1" noChangeAspect="1" noMove="1" noResize="1" noEditPoints="1" noAdjustHandles="1" noChangeArrowheads="1" noChangeShapeType="1" noTextEdit="1"/>
              </p:cNvSpPr>
              <p:nvPr/>
            </p:nvSpPr>
            <p:spPr>
              <a:xfrm>
                <a:off x="2328489" y="4713704"/>
                <a:ext cx="1070486" cy="400110"/>
              </a:xfrm>
              <a:prstGeom prst="rect">
                <a:avLst/>
              </a:prstGeom>
              <a:blipFill>
                <a:blip r:embed="rId6"/>
                <a:stretch>
                  <a:fillRect l="-5882" t="-937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4A529E3-E553-80E2-07F3-A548916E7B73}"/>
                  </a:ext>
                </a:extLst>
              </p:cNvPr>
              <p:cNvSpPr txBox="1"/>
              <p:nvPr/>
            </p:nvSpPr>
            <p:spPr>
              <a:xfrm>
                <a:off x="3543216" y="4604187"/>
                <a:ext cx="3097002" cy="65819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e>
                          </m:eqAr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24A529E3-E553-80E2-07F3-A548916E7B73}"/>
                  </a:ext>
                </a:extLst>
              </p:cNvPr>
              <p:cNvSpPr txBox="1">
                <a:spLocks noRot="1" noChangeAspect="1" noMove="1" noResize="1" noEditPoints="1" noAdjustHandles="1" noChangeArrowheads="1" noChangeShapeType="1" noTextEdit="1"/>
              </p:cNvSpPr>
              <p:nvPr/>
            </p:nvSpPr>
            <p:spPr>
              <a:xfrm>
                <a:off x="3543216" y="4604187"/>
                <a:ext cx="3097002" cy="658194"/>
              </a:xfrm>
              <a:prstGeom prst="rect">
                <a:avLst/>
              </a:prstGeom>
              <a:blipFill>
                <a:blip r:embed="rId7"/>
                <a:stretch>
                  <a:fillRect b="-1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82F5D1D-2625-0C57-7B07-5B5FA61BF4B6}"/>
                  </a:ext>
                </a:extLst>
              </p:cNvPr>
              <p:cNvSpPr txBox="1"/>
              <p:nvPr/>
            </p:nvSpPr>
            <p:spPr>
              <a:xfrm>
                <a:off x="174860" y="5595257"/>
                <a:ext cx="11842281" cy="108318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e>
                              </m:eqArr>
                            </m:e>
                          </m:d>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rad>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den>
                                          </m:f>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den>
                                      </m:f>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e>
                                  </m:d>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482F5D1D-2625-0C57-7B07-5B5FA61BF4B6}"/>
                  </a:ext>
                </a:extLst>
              </p:cNvPr>
              <p:cNvSpPr txBox="1">
                <a:spLocks noRot="1" noChangeAspect="1" noMove="1" noResize="1" noEditPoints="1" noAdjustHandles="1" noChangeArrowheads="1" noChangeShapeType="1" noTextEdit="1"/>
              </p:cNvSpPr>
              <p:nvPr/>
            </p:nvSpPr>
            <p:spPr>
              <a:xfrm>
                <a:off x="174860" y="5595257"/>
                <a:ext cx="11842281" cy="108318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60359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CC08C-B627-92F6-55ED-CBF11DF1448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E0B786B-3D47-F2D5-511B-CB5AE3924FC7}"/>
              </a:ext>
            </a:extLst>
          </p:cNvPr>
          <p:cNvSpPr>
            <a:spLocks noGrp="1"/>
          </p:cNvSpPr>
          <p:nvPr>
            <p:ph type="title"/>
          </p:nvPr>
        </p:nvSpPr>
        <p:spPr/>
        <p:txBody>
          <a:bodyPr/>
          <a:lstStyle/>
          <a:p>
            <a:r>
              <a:rPr kumimoji="1" lang="en-US" altLang="zh-CN" dirty="0"/>
              <a:t>Definition</a:t>
            </a:r>
            <a:endParaRPr kumimoji="1"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B13DDC5-4E5B-14E3-8C44-0F63E933910A}"/>
                  </a:ext>
                </a:extLst>
              </p:cNvPr>
              <p:cNvSpPr txBox="1"/>
              <p:nvPr/>
            </p:nvSpPr>
            <p:spPr>
              <a:xfrm>
                <a:off x="174860" y="1629148"/>
                <a:ext cx="1070486"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当</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DB13DDC5-4E5B-14E3-8C44-0F63E933910A}"/>
                  </a:ext>
                </a:extLst>
              </p:cNvPr>
              <p:cNvSpPr txBox="1">
                <a:spLocks noRot="1" noChangeAspect="1" noMove="1" noResize="1" noEditPoints="1" noAdjustHandles="1" noChangeArrowheads="1" noChangeShapeType="1" noTextEdit="1"/>
              </p:cNvSpPr>
              <p:nvPr/>
            </p:nvSpPr>
            <p:spPr>
              <a:xfrm>
                <a:off x="174860" y="1629148"/>
                <a:ext cx="1070486" cy="400110"/>
              </a:xfrm>
              <a:prstGeom prst="rect">
                <a:avLst/>
              </a:prstGeom>
              <a:blipFill>
                <a:blip r:embed="rId3"/>
                <a:stretch>
                  <a:fillRect l="-5882" t="-937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3248663-7020-5428-D194-F99BDE48A1D0}"/>
                  </a:ext>
                </a:extLst>
              </p:cNvPr>
              <p:cNvSpPr txBox="1"/>
              <p:nvPr/>
            </p:nvSpPr>
            <p:spPr>
              <a:xfrm>
                <a:off x="1401120" y="1629148"/>
                <a:ext cx="1657184"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93248663-7020-5428-D194-F99BDE48A1D0}"/>
                  </a:ext>
                </a:extLst>
              </p:cNvPr>
              <p:cNvSpPr txBox="1">
                <a:spLocks noRot="1" noChangeAspect="1" noMove="1" noResize="1" noEditPoints="1" noAdjustHandles="1" noChangeArrowheads="1" noChangeShapeType="1" noTextEdit="1"/>
              </p:cNvSpPr>
              <p:nvPr/>
            </p:nvSpPr>
            <p:spPr>
              <a:xfrm>
                <a:off x="1401120" y="1629148"/>
                <a:ext cx="1657184" cy="400110"/>
              </a:xfrm>
              <a:prstGeom prst="rect">
                <a:avLst/>
              </a:prstGeom>
              <a:blipFill>
                <a:blip r:embed="rId4"/>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F82557C-FE82-2824-7D1B-F686E55B245A}"/>
                  </a:ext>
                </a:extLst>
              </p:cNvPr>
              <p:cNvSpPr txBox="1"/>
              <p:nvPr/>
            </p:nvSpPr>
            <p:spPr>
              <a:xfrm>
                <a:off x="3246088" y="1434191"/>
                <a:ext cx="3752822" cy="79002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den>
                              </m:f>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0F82557C-FE82-2824-7D1B-F686E55B245A}"/>
                  </a:ext>
                </a:extLst>
              </p:cNvPr>
              <p:cNvSpPr txBox="1">
                <a:spLocks noRot="1" noChangeAspect="1" noMove="1" noResize="1" noEditPoints="1" noAdjustHandles="1" noChangeArrowheads="1" noChangeShapeType="1" noTextEdit="1"/>
              </p:cNvSpPr>
              <p:nvPr/>
            </p:nvSpPr>
            <p:spPr>
              <a:xfrm>
                <a:off x="3246088" y="1434191"/>
                <a:ext cx="3752822" cy="79002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EB3CAF2-032B-D3FD-D7C2-ADEF766FAD34}"/>
                  </a:ext>
                </a:extLst>
              </p:cNvPr>
              <p:cNvSpPr txBox="1"/>
              <p:nvPr/>
            </p:nvSpPr>
            <p:spPr>
              <a:xfrm>
                <a:off x="174860" y="2550368"/>
                <a:ext cx="1070486"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当</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DEB3CAF2-032B-D3FD-D7C2-ADEF766FAD34}"/>
                  </a:ext>
                </a:extLst>
              </p:cNvPr>
              <p:cNvSpPr txBox="1">
                <a:spLocks noRot="1" noChangeAspect="1" noMove="1" noResize="1" noEditPoints="1" noAdjustHandles="1" noChangeArrowheads="1" noChangeShapeType="1" noTextEdit="1"/>
              </p:cNvSpPr>
              <p:nvPr/>
            </p:nvSpPr>
            <p:spPr>
              <a:xfrm>
                <a:off x="174860" y="2550368"/>
                <a:ext cx="1070486" cy="400110"/>
              </a:xfrm>
              <a:prstGeom prst="rect">
                <a:avLst/>
              </a:prstGeom>
              <a:blipFill>
                <a:blip r:embed="rId6"/>
                <a:stretch>
                  <a:fillRect l="-5882" t="-606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518479D-F93F-BE4E-FEA6-4209ED7588F3}"/>
                  </a:ext>
                </a:extLst>
              </p:cNvPr>
              <p:cNvSpPr txBox="1"/>
              <p:nvPr/>
            </p:nvSpPr>
            <p:spPr>
              <a:xfrm>
                <a:off x="1509803" y="2401492"/>
                <a:ext cx="3097002" cy="65819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e>
                          </m:eqAr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5518479D-F93F-BE4E-FEA6-4209ED7588F3}"/>
                  </a:ext>
                </a:extLst>
              </p:cNvPr>
              <p:cNvSpPr txBox="1">
                <a:spLocks noRot="1" noChangeAspect="1" noMove="1" noResize="1" noEditPoints="1" noAdjustHandles="1" noChangeArrowheads="1" noChangeShapeType="1" noTextEdit="1"/>
              </p:cNvSpPr>
              <p:nvPr/>
            </p:nvSpPr>
            <p:spPr>
              <a:xfrm>
                <a:off x="1509803" y="2401492"/>
                <a:ext cx="3097002" cy="658194"/>
              </a:xfrm>
              <a:prstGeom prst="rect">
                <a:avLst/>
              </a:prstGeom>
              <a:blipFill>
                <a:blip r:embed="rId7"/>
                <a:stretch>
                  <a:fillRect b="-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B025864-0F1B-41A9-D6BF-4BB771874D76}"/>
                  </a:ext>
                </a:extLst>
              </p:cNvPr>
              <p:cNvSpPr txBox="1"/>
              <p:nvPr/>
            </p:nvSpPr>
            <p:spPr>
              <a:xfrm>
                <a:off x="174859" y="3363639"/>
                <a:ext cx="11842281" cy="108318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e>
                              </m:eqArr>
                            </m:e>
                          </m:d>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rad>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𝜌</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den>
                                          </m:f>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𝜌</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den>
                                      </m:f>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den>
                                      </m:f>
                                    </m:e>
                                  </m:d>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DB025864-0F1B-41A9-D6BF-4BB771874D76}"/>
                  </a:ext>
                </a:extLst>
              </p:cNvPr>
              <p:cNvSpPr txBox="1">
                <a:spLocks noRot="1" noChangeAspect="1" noMove="1" noResize="1" noEditPoints="1" noAdjustHandles="1" noChangeArrowheads="1" noChangeShapeType="1" noTextEdit="1"/>
              </p:cNvSpPr>
              <p:nvPr/>
            </p:nvSpPr>
            <p:spPr>
              <a:xfrm>
                <a:off x="174859" y="3363639"/>
                <a:ext cx="11842281" cy="10831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4A1DA97-FA11-07FE-4E95-80D67B7F24B5}"/>
                  </a:ext>
                </a:extLst>
              </p:cNvPr>
              <p:cNvSpPr txBox="1"/>
              <p:nvPr/>
            </p:nvSpPr>
            <p:spPr>
              <a:xfrm>
                <a:off x="174859" y="4659927"/>
                <a:ext cx="9389430" cy="400110"/>
              </a:xfrm>
              <a:prstGeom prst="rect">
                <a:avLst/>
              </a:prstGeom>
              <a:noFill/>
            </p:spPr>
            <p:txBody>
              <a:bodyPr wrap="none" rtlCol="0">
                <a:spAutoFit/>
              </a:bodyPr>
              <a:lstStyle/>
              <a:p>
                <a:pPr algn="l"/>
                <a:r>
                  <a:rPr kumimoji="1" lang="zh-CN" altLang="en-US" sz="2000" b="1" dirty="0">
                    <a:solidFill>
                      <a:schemeClr val="bg1"/>
                    </a:solidFill>
                    <a:ea typeface="Microsoft YaHei" panose="020B0503020204020204" pitchFamily="34" charset="-122"/>
                  </a:rPr>
                  <a:t>当</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𝒏</m:t>
                                </m:r>
                              </m:sub>
                            </m:sSub>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1" i="0" smtClean="0">
                        <a:solidFill>
                          <a:schemeClr val="bg1"/>
                        </a:solidFill>
                        <a:latin typeface="Cambria Math" panose="02040503050406030204" pitchFamily="18" charset="0"/>
                        <a:ea typeface="Microsoft YaHei" panose="020B0503020204020204" pitchFamily="34" charset="-122"/>
                      </a:rPr>
                      <m:t>𝚺</m:t>
                    </m:r>
                    <m:r>
                      <a:rPr kumimoji="1" lang="en-US" altLang="zh-CN" sz="2000" b="1" i="0"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oMath>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04A1DA97-FA11-07FE-4E95-80D67B7F24B5}"/>
                  </a:ext>
                </a:extLst>
              </p:cNvPr>
              <p:cNvSpPr txBox="1">
                <a:spLocks noRot="1" noChangeAspect="1" noMove="1" noResize="1" noEditPoints="1" noAdjustHandles="1" noChangeArrowheads="1" noChangeShapeType="1" noTextEdit="1"/>
              </p:cNvSpPr>
              <p:nvPr/>
            </p:nvSpPr>
            <p:spPr>
              <a:xfrm>
                <a:off x="174859" y="4659927"/>
                <a:ext cx="9389430" cy="400110"/>
              </a:xfrm>
              <a:prstGeom prst="rect">
                <a:avLst/>
              </a:prstGeom>
              <a:blipFill>
                <a:blip r:embed="rId9"/>
                <a:stretch>
                  <a:fillRect l="-675" t="-606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1A4014-AC31-DF90-0887-85B57FA05C62}"/>
                  </a:ext>
                </a:extLst>
              </p:cNvPr>
              <p:cNvSpPr txBox="1"/>
              <p:nvPr/>
            </p:nvSpPr>
            <p:spPr>
              <a:xfrm>
                <a:off x="3048050" y="5333772"/>
                <a:ext cx="6095900" cy="89486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𝒙</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𝑛</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func>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smtClean="0">
                                      <a:solidFill>
                                        <a:srgbClr val="FFC000"/>
                                      </a:solidFill>
                                      <a:latin typeface="Cambria Math" panose="02040503050406030204" pitchFamily="18" charset="0"/>
                                      <a:ea typeface="Microsoft YaHei" panose="020B0503020204020204" pitchFamily="34" charset="-122"/>
                                    </a:rPr>
                                  </m:ctrlPr>
                                </m:sSupPr>
                                <m:e>
                                  <m:r>
                                    <a:rPr kumimoji="1" lang="en-US" altLang="zh-CN" sz="2000" b="1" i="0" smtClean="0">
                                      <a:solidFill>
                                        <a:srgbClr val="FFC000"/>
                                      </a:solidFill>
                                      <a:latin typeface="Cambria Math" panose="02040503050406030204" pitchFamily="18" charset="0"/>
                                      <a:ea typeface="Microsoft YaHei" panose="020B0503020204020204" pitchFamily="34" charset="-122"/>
                                    </a:rPr>
                                    <m:t>𝚺</m:t>
                                  </m:r>
                                </m:e>
                                <m:sup>
                                  <m:r>
                                    <a:rPr kumimoji="1" lang="en-US" altLang="zh-CN" sz="2000" b="0" i="1" smtClean="0">
                                      <a:solidFill>
                                        <a:srgbClr val="FFC000"/>
                                      </a:solidFill>
                                      <a:latin typeface="Cambria Math" panose="02040503050406030204" pitchFamily="18" charset="0"/>
                                      <a:ea typeface="Microsoft YaHei" panose="020B0503020204020204" pitchFamily="34" charset="-122"/>
                                    </a:rPr>
                                    <m:t>−1</m:t>
                                  </m:r>
                                </m:sup>
                              </m:sSup>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C01A4014-AC31-DF90-0887-85B57FA05C62}"/>
                  </a:ext>
                </a:extLst>
              </p:cNvPr>
              <p:cNvSpPr txBox="1">
                <a:spLocks noRot="1" noChangeAspect="1" noMove="1" noResize="1" noEditPoints="1" noAdjustHandles="1" noChangeArrowheads="1" noChangeShapeType="1" noTextEdit="1"/>
              </p:cNvSpPr>
              <p:nvPr/>
            </p:nvSpPr>
            <p:spPr>
              <a:xfrm>
                <a:off x="3048050" y="5333772"/>
                <a:ext cx="6095900" cy="89486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4751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5C094-E038-76B7-DB47-7DE5C1E05078}"/>
              </a:ext>
            </a:extLst>
          </p:cNvPr>
          <p:cNvSpPr>
            <a:spLocks noGrp="1"/>
          </p:cNvSpPr>
          <p:nvPr>
            <p:ph type="title"/>
          </p:nvPr>
        </p:nvSpPr>
        <p:spPr/>
        <p:txBody>
          <a:bodyPr/>
          <a:lstStyle/>
          <a:p>
            <a:r>
              <a:rPr kumimoji="1" lang="en-US" altLang="zh-CN" dirty="0"/>
              <a:t>Prove the </a:t>
            </a:r>
            <a:r>
              <a:rPr kumimoji="1" lang="en-US" altLang="zh-CN" dirty="0" err="1"/>
              <a:t>p.d.f.</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D85BB8D-A3A9-B9E7-6DDF-C602C24E3A17}"/>
                  </a:ext>
                </a:extLst>
              </p:cNvPr>
              <p:cNvSpPr txBox="1"/>
              <p:nvPr/>
            </p:nvSpPr>
            <p:spPr>
              <a:xfrm>
                <a:off x="676990" y="1304032"/>
                <a:ext cx="6095900" cy="89486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𝒙</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𝑛</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func>
                                </m:e>
                              </m:d>
                            </m:e>
                            <m:sup>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smtClean="0">
                                      <a:solidFill>
                                        <a:srgbClr val="FFC000"/>
                                      </a:solidFill>
                                      <a:latin typeface="Cambria Math" panose="02040503050406030204" pitchFamily="18" charset="0"/>
                                      <a:ea typeface="Microsoft YaHei" panose="020B0503020204020204" pitchFamily="34" charset="-122"/>
                                    </a:rPr>
                                  </m:ctrlPr>
                                </m:sSupPr>
                                <m:e>
                                  <m:r>
                                    <a:rPr kumimoji="1" lang="en-US" altLang="zh-CN" sz="2000" b="1" i="0" smtClean="0">
                                      <a:solidFill>
                                        <a:srgbClr val="FFC000"/>
                                      </a:solidFill>
                                      <a:latin typeface="Cambria Math" panose="02040503050406030204" pitchFamily="18" charset="0"/>
                                      <a:ea typeface="Microsoft YaHei" panose="020B0503020204020204" pitchFamily="34" charset="-122"/>
                                    </a:rPr>
                                    <m:t>𝚺</m:t>
                                  </m:r>
                                </m:e>
                                <m:sup>
                                  <m:r>
                                    <a:rPr kumimoji="1" lang="en-US" altLang="zh-CN" sz="2000" b="0" i="1" smtClean="0">
                                      <a:solidFill>
                                        <a:srgbClr val="FFC000"/>
                                      </a:solidFill>
                                      <a:latin typeface="Cambria Math" panose="02040503050406030204" pitchFamily="18" charset="0"/>
                                      <a:ea typeface="Microsoft YaHei" panose="020B0503020204020204" pitchFamily="34" charset="-122"/>
                                    </a:rPr>
                                    <m:t>−1</m:t>
                                  </m:r>
                                </m:sup>
                              </m:sSup>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D85BB8D-A3A9-B9E7-6DDF-C602C24E3A17}"/>
                  </a:ext>
                </a:extLst>
              </p:cNvPr>
              <p:cNvSpPr txBox="1">
                <a:spLocks noRot="1" noChangeAspect="1" noMove="1" noResize="1" noEditPoints="1" noAdjustHandles="1" noChangeArrowheads="1" noChangeShapeType="1" noTextEdit="1"/>
              </p:cNvSpPr>
              <p:nvPr/>
            </p:nvSpPr>
            <p:spPr>
              <a:xfrm>
                <a:off x="676990" y="1304032"/>
                <a:ext cx="6095900" cy="894860"/>
              </a:xfrm>
              <a:prstGeom prst="rect">
                <a:avLst/>
              </a:prstGeom>
              <a:blipFill>
                <a:blip r:embed="rId2"/>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7DE78680-5CD1-BF49-D9D3-6FC4D396C982}"/>
              </a:ext>
            </a:extLst>
          </p:cNvPr>
          <p:cNvSpPr txBox="1"/>
          <p:nvPr/>
        </p:nvSpPr>
        <p:spPr>
          <a:xfrm>
            <a:off x="7049386" y="1509823"/>
            <a:ext cx="3262432"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验证这是个概率密度函数。</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22C1E64-8895-4344-AB24-CADE73A83295}"/>
                  </a:ext>
                </a:extLst>
              </p:cNvPr>
              <p:cNvSpPr txBox="1"/>
              <p:nvPr/>
            </p:nvSpPr>
            <p:spPr>
              <a:xfrm>
                <a:off x="1041990" y="2198892"/>
                <a:ext cx="2379690" cy="961225"/>
              </a:xfrm>
              <a:prstGeom prst="rect">
                <a:avLst/>
              </a:prstGeom>
              <a:noFill/>
            </p:spPr>
            <p:txBody>
              <a:bodyPr wrap="none" rtlCol="0">
                <a:spAutoFit/>
              </a:bodyPr>
              <a:lstStyle/>
              <a:p>
                <a:pPr marL="342900" indent="-342900" algn="l">
                  <a:lnSpc>
                    <a:spcPct val="150000"/>
                  </a:lnSpc>
                  <a:buFont typeface="Wingdings" pitchFamily="2" charset="2"/>
                  <a:buChar char="l"/>
                </a:pP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𝑓</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d>
                    <m:r>
                      <a:rPr kumimoji="1" lang="en-US" altLang="zh-CN" sz="2000" b="0" i="1" smtClean="0">
                        <a:solidFill>
                          <a:schemeClr val="bg1"/>
                        </a:solidFill>
                        <a:latin typeface="Cambria Math" panose="02040503050406030204" pitchFamily="18" charset="0"/>
                        <a:ea typeface="Microsoft YaHei" panose="020B0503020204020204" pitchFamily="34" charset="-122"/>
                      </a:rPr>
                      <m:t>≥0</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，显然</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积分为</a:t>
                </a:r>
                <a:r>
                  <a:rPr kumimoji="1" lang="en-US" altLang="zh-CN" sz="2000" dirty="0">
                    <a:solidFill>
                      <a:schemeClr val="bg1"/>
                    </a:solidFill>
                    <a:latin typeface="Microsoft YaHei" panose="020B0503020204020204" pitchFamily="34" charset="-122"/>
                    <a:ea typeface="Microsoft YaHei" panose="020B0503020204020204" pitchFamily="34" charset="-122"/>
                  </a:rPr>
                  <a:t>1</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522C1E64-8895-4344-AB24-CADE73A83295}"/>
                  </a:ext>
                </a:extLst>
              </p:cNvPr>
              <p:cNvSpPr txBox="1">
                <a:spLocks noRot="1" noChangeAspect="1" noMove="1" noResize="1" noEditPoints="1" noAdjustHandles="1" noChangeArrowheads="1" noChangeShapeType="1" noTextEdit="1"/>
              </p:cNvSpPr>
              <p:nvPr/>
            </p:nvSpPr>
            <p:spPr>
              <a:xfrm>
                <a:off x="1041990" y="2198892"/>
                <a:ext cx="2379690" cy="961225"/>
              </a:xfrm>
              <a:prstGeom prst="rect">
                <a:avLst/>
              </a:prstGeom>
              <a:blipFill>
                <a:blip r:embed="rId3"/>
                <a:stretch>
                  <a:fillRect l="-2128" r="-1596"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2965DE5-8FE1-FD61-9233-CD54C4F3C574}"/>
                  </a:ext>
                </a:extLst>
              </p:cNvPr>
              <p:cNvSpPr txBox="1"/>
              <p:nvPr/>
            </p:nvSpPr>
            <p:spPr>
              <a:xfrm>
                <a:off x="1553790" y="3328135"/>
                <a:ext cx="5952207" cy="9317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det</m:t>
                                          </m:r>
                                        </m:fName>
                                        <m:e>
                                          <m:r>
                                            <a:rPr kumimoji="1" lang="en-US" altLang="zh-CN" sz="2000" b="1">
                                              <a:solidFill>
                                                <a:schemeClr val="bg1"/>
                                              </a:solidFill>
                                              <a:latin typeface="Cambria Math" panose="02040503050406030204" pitchFamily="18" charset="0"/>
                                              <a:ea typeface="Microsoft YaHei" panose="020B0503020204020204" pitchFamily="34" charset="-122"/>
                                            </a:rPr>
                                            <m:t>𝚺</m:t>
                                          </m:r>
                                        </m:e>
                                      </m:func>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𝒙</m:t>
                                          </m:r>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𝝁</m:t>
                                          </m:r>
                                        </m:e>
                                      </m:d>
                                    </m:e>
                                    <m:sup>
                                      <m:r>
                                        <a:rPr kumimoji="1" lang="en-US" altLang="zh-CN" sz="2000" i="1">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a:solidFill>
                                            <a:srgbClr val="FFC000"/>
                                          </a:solidFill>
                                          <a:latin typeface="Cambria Math" panose="02040503050406030204" pitchFamily="18" charset="0"/>
                                          <a:ea typeface="Microsoft YaHei" panose="020B0503020204020204" pitchFamily="34" charset="-122"/>
                                        </a:rPr>
                                      </m:ctrlPr>
                                    </m:sSupPr>
                                    <m:e>
                                      <m:r>
                                        <a:rPr kumimoji="1" lang="en-US" altLang="zh-CN" sz="2000" b="1">
                                          <a:solidFill>
                                            <a:srgbClr val="FFC000"/>
                                          </a:solidFill>
                                          <a:latin typeface="Cambria Math" panose="02040503050406030204" pitchFamily="18" charset="0"/>
                                          <a:ea typeface="Microsoft YaHei" panose="020B0503020204020204" pitchFamily="34" charset="-122"/>
                                        </a:rPr>
                                        <m:t>𝚺</m:t>
                                      </m:r>
                                    </m:e>
                                    <m:sup>
                                      <m:r>
                                        <a:rPr kumimoji="1" lang="en-US" altLang="zh-CN" sz="2000" i="1">
                                          <a:solidFill>
                                            <a:srgbClr val="FFC000"/>
                                          </a:solidFill>
                                          <a:latin typeface="Cambria Math" panose="02040503050406030204" pitchFamily="18" charset="0"/>
                                          <a:ea typeface="Microsoft YaHei" panose="020B0503020204020204" pitchFamily="34" charset="-122"/>
                                        </a:rPr>
                                        <m:t>−1</m:t>
                                      </m:r>
                                    </m:sup>
                                  </m:sSup>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𝒙</m:t>
                                      </m:r>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𝝁</m:t>
                                      </m:r>
                                    </m:e>
                                  </m:d>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72965DE5-8FE1-FD61-9233-CD54C4F3C574}"/>
                  </a:ext>
                </a:extLst>
              </p:cNvPr>
              <p:cNvSpPr txBox="1">
                <a:spLocks noRot="1" noChangeAspect="1" noMove="1" noResize="1" noEditPoints="1" noAdjustHandles="1" noChangeArrowheads="1" noChangeShapeType="1" noTextEdit="1"/>
              </p:cNvSpPr>
              <p:nvPr/>
            </p:nvSpPr>
            <p:spPr>
              <a:xfrm>
                <a:off x="1553790" y="3328135"/>
                <a:ext cx="5952207" cy="931794"/>
              </a:xfrm>
              <a:prstGeom prst="rect">
                <a:avLst/>
              </a:prstGeom>
              <a:blipFill>
                <a:blip r:embed="rId4"/>
                <a:stretch>
                  <a:fillRect l="-15778" t="-127027" b="-181081"/>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999A4F9B-0929-7161-007C-BB6A5627EEAB}"/>
              </a:ext>
            </a:extLst>
          </p:cNvPr>
          <p:cNvSpPr/>
          <p:nvPr/>
        </p:nvSpPr>
        <p:spPr>
          <a:xfrm>
            <a:off x="5634681" y="3496962"/>
            <a:ext cx="407773" cy="43866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BDF1346E-4B78-25D9-228C-78429B46CEA9}"/>
              </a:ext>
            </a:extLst>
          </p:cNvPr>
          <p:cNvSpPr txBox="1"/>
          <p:nvPr/>
        </p:nvSpPr>
        <p:spPr>
          <a:xfrm>
            <a:off x="5105033" y="3037892"/>
            <a:ext cx="146706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问题的关键</a:t>
            </a:r>
          </a:p>
        </p:txBody>
      </p:sp>
      <p:sp>
        <p:nvSpPr>
          <p:cNvPr id="10" name="文本框 9">
            <a:extLst>
              <a:ext uri="{FF2B5EF4-FFF2-40B4-BE49-F238E27FC236}">
                <a16:creationId xmlns:a16="http://schemas.microsoft.com/office/drawing/2014/main" id="{12F46CC9-0764-BE5C-9889-A09C07C5E8BD}"/>
              </a:ext>
            </a:extLst>
          </p:cNvPr>
          <p:cNvSpPr txBox="1"/>
          <p:nvPr/>
        </p:nvSpPr>
        <p:spPr>
          <a:xfrm>
            <a:off x="1041990" y="4610705"/>
            <a:ext cx="5660524" cy="1884555"/>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如果协方差矩阵是对角矩阵，那么可以解耦。</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协方差矩阵的特性：</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对称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正定</a:t>
            </a:r>
          </a:p>
        </p:txBody>
      </p:sp>
      <p:sp>
        <p:nvSpPr>
          <p:cNvPr id="11" name="右大括号 10">
            <a:extLst>
              <a:ext uri="{FF2B5EF4-FFF2-40B4-BE49-F238E27FC236}">
                <a16:creationId xmlns:a16="http://schemas.microsoft.com/office/drawing/2014/main" id="{6C8CB04E-75AA-3A56-4762-C14D9D83136F}"/>
              </a:ext>
            </a:extLst>
          </p:cNvPr>
          <p:cNvSpPr/>
          <p:nvPr/>
        </p:nvSpPr>
        <p:spPr>
          <a:xfrm>
            <a:off x="2692400" y="5669280"/>
            <a:ext cx="335280" cy="711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2BBD7C8-8FF0-0DBE-AE90-80E91F25F0F6}"/>
                  </a:ext>
                </a:extLst>
              </p:cNvPr>
              <p:cNvSpPr txBox="1"/>
              <p:nvPr/>
            </p:nvSpPr>
            <p:spPr>
              <a:xfrm>
                <a:off x="3125004" y="5824825"/>
                <a:ext cx="8931804" cy="404213"/>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必然可以对角化：</a:t>
                </a:r>
                <a14:m>
                  <m:oMath xmlns:m="http://schemas.openxmlformats.org/officeDocument/2006/math">
                    <m:r>
                      <a:rPr kumimoji="1" lang="en-US" altLang="zh-CN" sz="2000" b="1" i="0" smtClean="0">
                        <a:solidFill>
                          <a:schemeClr val="bg1"/>
                        </a:solidFill>
                        <a:latin typeface="Cambria Math" panose="02040503050406030204" pitchFamily="18" charset="0"/>
                        <a:ea typeface="Microsoft YaHei" panose="020B0503020204020204" pitchFamily="34" charset="-122"/>
                      </a:rPr>
                      <m:t>𝚺</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0" smtClean="0">
                        <a:solidFill>
                          <a:schemeClr val="bg1"/>
                        </a:solidFill>
                        <a:latin typeface="Cambria Math" panose="02040503050406030204" pitchFamily="18" charset="0"/>
                        <a:ea typeface="Microsoft YaHei" panose="020B0503020204020204" pitchFamily="34" charset="-122"/>
                      </a:rPr>
                      <m:t>𝚲</m:t>
                    </m:r>
                    <m:r>
                      <a:rPr kumimoji="1" lang="en-US" altLang="zh-CN" sz="2000" b="1" i="1" smtClean="0">
                        <a:solidFill>
                          <a:schemeClr val="bg1"/>
                        </a:solidFill>
                        <a:latin typeface="Cambria Math" panose="02040503050406030204" pitchFamily="18" charset="0"/>
                        <a:ea typeface="Microsoft YaHei" panose="020B0503020204020204" pitchFamily="34" charset="-122"/>
                      </a:rPr>
                      <m:t>𝑼</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diag</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e>
                    </m:d>
                    <m:r>
                      <a:rPr kumimoji="1" lang="en-US" altLang="zh-CN" sz="2000" b="1" i="1" smtClean="0">
                        <a:solidFill>
                          <a:schemeClr val="bg1"/>
                        </a:solidFill>
                        <a:latin typeface="Cambria Math" panose="02040503050406030204" pitchFamily="18" charset="0"/>
                        <a:ea typeface="Microsoft YaHei" panose="020B0503020204020204" pitchFamily="34" charset="-122"/>
                      </a:rPr>
                      <m:t>𝑼</m:t>
                    </m:r>
                  </m:oMath>
                </a14:m>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且</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𝑼</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𝑼</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𝑰</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oMath>
                </a14:m>
                <a:endParaRPr kumimoji="1" lang="zh-CN" altLang="en-US" sz="2000" b="1" i="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62BBD7C8-8FF0-0DBE-AE90-80E91F25F0F6}"/>
                  </a:ext>
                </a:extLst>
              </p:cNvPr>
              <p:cNvSpPr txBox="1">
                <a:spLocks noRot="1" noChangeAspect="1" noMove="1" noResize="1" noEditPoints="1" noAdjustHandles="1" noChangeArrowheads="1" noChangeShapeType="1" noTextEdit="1"/>
              </p:cNvSpPr>
              <p:nvPr/>
            </p:nvSpPr>
            <p:spPr>
              <a:xfrm>
                <a:off x="3125004" y="5824825"/>
                <a:ext cx="8931804" cy="404213"/>
              </a:xfrm>
              <a:prstGeom prst="rect">
                <a:avLst/>
              </a:prstGeom>
              <a:blipFill>
                <a:blip r:embed="rId5"/>
                <a:stretch>
                  <a:fillRect l="-852" t="-6061"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32FD18F-397B-B7FE-79C9-520AA249D060}"/>
                  </a:ext>
                </a:extLst>
              </p:cNvPr>
              <p:cNvSpPr txBox="1"/>
              <p:nvPr/>
            </p:nvSpPr>
            <p:spPr>
              <a:xfrm>
                <a:off x="4814735" y="6288033"/>
                <a:ext cx="5753819" cy="606063"/>
              </a:xfrm>
              <a:prstGeom prst="rect">
                <a:avLst/>
              </a:prstGeom>
              <a:noFill/>
            </p:spPr>
            <p:txBody>
              <a:bodyPr wrap="none" rtlCol="0">
                <a:spAutoFit/>
              </a:bodyPr>
              <a:lstStyle/>
              <a:p>
                <a:pPr algn="l"/>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𝚲</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𝑼</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，此时</a:t>
                </a:r>
                <a14:m>
                  <m:oMath xmlns:m="http://schemas.openxmlformats.org/officeDocument/2006/math">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𝚲</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diag</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e>
                    </m:d>
                  </m:oMath>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132FD18F-397B-B7FE-79C9-520AA249D060}"/>
                  </a:ext>
                </a:extLst>
              </p:cNvPr>
              <p:cNvSpPr txBox="1">
                <a:spLocks noRot="1" noChangeAspect="1" noMove="1" noResize="1" noEditPoints="1" noAdjustHandles="1" noChangeArrowheads="1" noChangeShapeType="1" noTextEdit="1"/>
              </p:cNvSpPr>
              <p:nvPr/>
            </p:nvSpPr>
            <p:spPr>
              <a:xfrm>
                <a:off x="4814735" y="6288033"/>
                <a:ext cx="5753819" cy="60606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8287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6B816-EF4C-433F-E154-0EC53B4D95E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A71898B-D5F8-7187-FD79-61B8DC47E037}"/>
                  </a:ext>
                </a:extLst>
              </p:cNvPr>
              <p:cNvSpPr txBox="1"/>
              <p:nvPr/>
            </p:nvSpPr>
            <p:spPr>
              <a:xfrm>
                <a:off x="714703" y="2596055"/>
                <a:ext cx="11306312" cy="3933897"/>
              </a:xfrm>
              <a:prstGeom prst="rect">
                <a:avLst/>
              </a:prstGeom>
              <a:noFill/>
            </p:spPr>
            <p:txBody>
              <a:bodyPr wrap="squar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整体积分换元，令</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𝒚</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𝑼</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oMath>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旧元换新元</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nary>
                        <m:naryPr>
                          <m:ctrlPr>
                            <a:rPr kumimoji="1" lang="zh-CN" altLang="en-US" sz="2000"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ℝ</m:t>
                              </m:r>
                            </m:e>
                            <m:sup>
                              <m:r>
                                <a:rPr kumimoji="1" lang="en-US" altLang="zh-CN" sz="2000" i="1">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det</m:t>
                                          </m:r>
                                        </m:fName>
                                        <m:e>
                                          <m:r>
                                            <a:rPr kumimoji="1" lang="en-US" altLang="zh-CN" sz="2000" b="1">
                                              <a:solidFill>
                                                <a:schemeClr val="bg1"/>
                                              </a:solidFill>
                                              <a:latin typeface="Cambria Math" panose="02040503050406030204" pitchFamily="18" charset="0"/>
                                              <a:ea typeface="Microsoft YaHei" panose="020B0503020204020204" pitchFamily="34" charset="-122"/>
                                            </a:rPr>
                                            <m:t>𝚺</m:t>
                                          </m:r>
                                        </m:e>
                                      </m:func>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m:t>
                                  </m:r>
                                  <m:f>
                                    <m:fPr>
                                      <m:ctrlPr>
                                        <a:rPr kumimoji="1" lang="en-US" altLang="zh-CN" sz="2000" b="1" i="1">
                                          <a:solidFill>
                                            <a:schemeClr val="bg1"/>
                                          </a:solidFill>
                                          <a:latin typeface="Cambria Math" panose="02040503050406030204" pitchFamily="18" charset="0"/>
                                          <a:ea typeface="Microsoft YaHei" panose="020B0503020204020204" pitchFamily="34" charset="-122"/>
                                        </a:rPr>
                                      </m:ctrlPr>
                                    </m:fPr>
                                    <m:num>
                                      <m:r>
                                        <a:rPr kumimoji="1" lang="en-US" altLang="zh-CN" sz="2000" b="1" i="1">
                                          <a:solidFill>
                                            <a:schemeClr val="bg1"/>
                                          </a:solidFill>
                                          <a:latin typeface="Cambria Math" panose="02040503050406030204" pitchFamily="18" charset="0"/>
                                          <a:ea typeface="Microsoft YaHei" panose="020B0503020204020204" pitchFamily="34" charset="-122"/>
                                        </a:rPr>
                                        <m:t>𝟏</m:t>
                                      </m:r>
                                    </m:num>
                                    <m:den>
                                      <m:r>
                                        <a:rPr kumimoji="1" lang="en-US" altLang="zh-CN" sz="2000" b="1" i="1">
                                          <a:solidFill>
                                            <a:schemeClr val="bg1"/>
                                          </a:solidFill>
                                          <a:latin typeface="Cambria Math" panose="02040503050406030204" pitchFamily="18" charset="0"/>
                                          <a:ea typeface="Microsoft YaHei" panose="020B0503020204020204" pitchFamily="34" charset="-122"/>
                                        </a:rPr>
                                        <m:t>𝟐</m:t>
                                      </m:r>
                                    </m:den>
                                  </m:f>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a:solidFill>
                                            <a:schemeClr val="bg1"/>
                                          </a:solidFill>
                                          <a:latin typeface="Cambria Math" panose="02040503050406030204" pitchFamily="18" charset="0"/>
                                          <a:ea typeface="Microsoft YaHei" panose="020B0503020204020204" pitchFamily="34" charset="-122"/>
                                        </a:rPr>
                                        <m:t>𝚲</m:t>
                                      </m:r>
                                    </m:e>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1" i="1">
                              <a:solidFill>
                                <a:schemeClr val="bg1"/>
                              </a:solidFill>
                              <a:latin typeface="Cambria Math" panose="02040503050406030204" pitchFamily="18" charset="0"/>
                              <a:ea typeface="Microsoft YaHei" panose="020B0503020204020204" pitchFamily="34" charset="-122"/>
                            </a:rPr>
                            <m:t>𝒙</m:t>
                          </m:r>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计算雅可比行列式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𝑱</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𝒙</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𝒚</m:t>
                                      </m:r>
                                    </m:den>
                                  </m:f>
                                </m:e>
                              </m:d>
                            </m:e>
                          </m:func>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𝒚</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𝒚</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e>
                      </m:func>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3A71898B-D5F8-7187-FD79-61B8DC47E037}"/>
                  </a:ext>
                </a:extLst>
              </p:cNvPr>
              <p:cNvSpPr txBox="1">
                <a:spLocks noRot="1" noChangeAspect="1" noMove="1" noResize="1" noEditPoints="1" noAdjustHandles="1" noChangeArrowheads="1" noChangeShapeType="1" noTextEdit="1"/>
              </p:cNvSpPr>
              <p:nvPr/>
            </p:nvSpPr>
            <p:spPr>
              <a:xfrm>
                <a:off x="714703" y="2596055"/>
                <a:ext cx="11306312" cy="3933897"/>
              </a:xfrm>
              <a:prstGeom prst="rect">
                <a:avLst/>
              </a:prstGeom>
              <a:blipFill>
                <a:blip r:embed="rId2"/>
                <a:stretch>
                  <a:fillRect l="-561" b="-64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681B7058-7AB5-A4A8-D292-4F01C4D71789}"/>
              </a:ext>
            </a:extLst>
          </p:cNvPr>
          <p:cNvSpPr>
            <a:spLocks noGrp="1"/>
          </p:cNvSpPr>
          <p:nvPr>
            <p:ph type="title"/>
          </p:nvPr>
        </p:nvSpPr>
        <p:spPr/>
        <p:txBody>
          <a:bodyPr/>
          <a:lstStyle/>
          <a:p>
            <a:r>
              <a:rPr kumimoji="1" lang="en-US" altLang="zh-CN" dirty="0"/>
              <a:t>Prove the </a:t>
            </a:r>
            <a:r>
              <a:rPr kumimoji="1" lang="en-US" altLang="zh-CN" dirty="0" err="1"/>
              <a:t>p.d.f.</a:t>
            </a:r>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4337F76-2E75-234F-E21A-89CAD9AF618E}"/>
                  </a:ext>
                </a:extLst>
              </p:cNvPr>
              <p:cNvSpPr txBox="1"/>
              <p:nvPr/>
            </p:nvSpPr>
            <p:spPr>
              <a:xfrm>
                <a:off x="502755" y="1303174"/>
                <a:ext cx="6788910" cy="9317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det</m:t>
                                          </m:r>
                                        </m:fName>
                                        <m:e>
                                          <m:r>
                                            <a:rPr kumimoji="1" lang="en-US" altLang="zh-CN" sz="2000" b="1">
                                              <a:solidFill>
                                                <a:schemeClr val="bg1"/>
                                              </a:solidFill>
                                              <a:latin typeface="Cambria Math" panose="02040503050406030204" pitchFamily="18" charset="0"/>
                                              <a:ea typeface="Microsoft YaHei" panose="020B0503020204020204" pitchFamily="34" charset="-122"/>
                                            </a:rPr>
                                            <m:t>𝚺</m:t>
                                          </m:r>
                                        </m:e>
                                      </m:func>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𝑼</m:t>
                                          </m:r>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𝒙</m:t>
                                              </m:r>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𝝁</m:t>
                                              </m:r>
                                            </m:e>
                                          </m:d>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a:solidFill>
                                            <a:schemeClr val="bg1"/>
                                          </a:solidFill>
                                          <a:latin typeface="Cambria Math" panose="02040503050406030204" pitchFamily="18" charset="0"/>
                                          <a:ea typeface="Microsoft YaHei" panose="020B0503020204020204" pitchFamily="34" charset="-122"/>
                                        </a:rPr>
                                        <m:t>𝚲</m:t>
                                      </m:r>
                                    </m:e>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1</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𝑼</m:t>
                                      </m:r>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𝒙</m:t>
                                          </m:r>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𝝁</m:t>
                                          </m:r>
                                        </m:e>
                                      </m:d>
                                    </m:e>
                                  </m:d>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B4337F76-2E75-234F-E21A-89CAD9AF618E}"/>
                  </a:ext>
                </a:extLst>
              </p:cNvPr>
              <p:cNvSpPr txBox="1">
                <a:spLocks noRot="1" noChangeAspect="1" noMove="1" noResize="1" noEditPoints="1" noAdjustHandles="1" noChangeArrowheads="1" noChangeShapeType="1" noTextEdit="1"/>
              </p:cNvSpPr>
              <p:nvPr/>
            </p:nvSpPr>
            <p:spPr>
              <a:xfrm>
                <a:off x="502755" y="1303174"/>
                <a:ext cx="6788910" cy="931794"/>
              </a:xfrm>
              <a:prstGeom prst="rect">
                <a:avLst/>
              </a:prstGeom>
              <a:blipFill>
                <a:blip r:embed="rId3"/>
                <a:stretch>
                  <a:fillRect l="-13806" t="-124000" b="-17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732D3FF-7127-C5E6-7360-3335CAEBCF69}"/>
                  </a:ext>
                </a:extLst>
              </p:cNvPr>
              <p:cNvSpPr txBox="1"/>
              <p:nvPr/>
            </p:nvSpPr>
            <p:spPr>
              <a:xfrm>
                <a:off x="5192392" y="2060578"/>
                <a:ext cx="6999608" cy="404213"/>
              </a:xfrm>
              <a:prstGeom prst="rect">
                <a:avLst/>
              </a:prstGeom>
              <a:noFill/>
            </p:spPr>
            <p:txBody>
              <a:bodyPr wrap="none" rtlCol="0">
                <a:spAutoFit/>
              </a:bodyPr>
              <a:lstStyle/>
              <a:p>
                <a:pPr algn="l"/>
                <a14:m>
                  <m:oMath xmlns:m="http://schemas.openxmlformats.org/officeDocument/2006/math">
                    <m:r>
                      <a:rPr kumimoji="1" lang="en-US" altLang="zh-CN" sz="2000" b="1" i="0" smtClean="0">
                        <a:solidFill>
                          <a:schemeClr val="bg1"/>
                        </a:solidFill>
                        <a:latin typeface="Cambria Math" panose="02040503050406030204" pitchFamily="18" charset="0"/>
                        <a:ea typeface="Microsoft YaHei" panose="020B0503020204020204" pitchFamily="34" charset="-122"/>
                      </a:rPr>
                      <m:t>𝚺</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0" smtClean="0">
                        <a:solidFill>
                          <a:schemeClr val="bg1"/>
                        </a:solidFill>
                        <a:latin typeface="Cambria Math" panose="02040503050406030204" pitchFamily="18" charset="0"/>
                        <a:ea typeface="Microsoft YaHei" panose="020B0503020204020204" pitchFamily="34" charset="-122"/>
                      </a:rPr>
                      <m:t>𝚲</m:t>
                    </m:r>
                    <m:r>
                      <a:rPr kumimoji="1" lang="en-US" altLang="zh-CN" sz="2000" b="1" i="1" smtClean="0">
                        <a:solidFill>
                          <a:schemeClr val="bg1"/>
                        </a:solidFill>
                        <a:latin typeface="Cambria Math" panose="02040503050406030204" pitchFamily="18" charset="0"/>
                        <a:ea typeface="Microsoft YaHei" panose="020B0503020204020204" pitchFamily="34" charset="-122"/>
                      </a:rPr>
                      <m:t>𝑼</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diag</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e>
                    </m:d>
                    <m:r>
                      <a:rPr kumimoji="1" lang="en-US" altLang="zh-CN" sz="2000" b="1" i="1" smtClean="0">
                        <a:solidFill>
                          <a:schemeClr val="bg1"/>
                        </a:solidFill>
                        <a:latin typeface="Cambria Math" panose="02040503050406030204" pitchFamily="18" charset="0"/>
                        <a:ea typeface="Microsoft YaHei" panose="020B0503020204020204" pitchFamily="34" charset="-122"/>
                      </a:rPr>
                      <m:t>𝑼</m:t>
                    </m:r>
                  </m:oMath>
                </a14:m>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且</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𝑼</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𝑼</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𝑰</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oMath>
                </a14:m>
                <a:endParaRPr kumimoji="1" lang="zh-CN" altLang="en-US" sz="2000" b="1" i="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A732D3FF-7127-C5E6-7360-3335CAEBCF69}"/>
                  </a:ext>
                </a:extLst>
              </p:cNvPr>
              <p:cNvSpPr txBox="1">
                <a:spLocks noRot="1" noChangeAspect="1" noMove="1" noResize="1" noEditPoints="1" noAdjustHandles="1" noChangeArrowheads="1" noChangeShapeType="1" noTextEdit="1"/>
              </p:cNvSpPr>
              <p:nvPr/>
            </p:nvSpPr>
            <p:spPr>
              <a:xfrm>
                <a:off x="5192392" y="2060578"/>
                <a:ext cx="6999608" cy="404213"/>
              </a:xfrm>
              <a:prstGeom prst="rect">
                <a:avLst/>
              </a:prstGeom>
              <a:blipFill>
                <a:blip r:embed="rId4"/>
                <a:stretch>
                  <a:fillRect t="-6250" b="-3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24414E3-4200-E055-AF23-5898404B8CB7}"/>
                  </a:ext>
                </a:extLst>
              </p:cNvPr>
              <p:cNvSpPr txBox="1"/>
              <p:nvPr/>
            </p:nvSpPr>
            <p:spPr>
              <a:xfrm>
                <a:off x="5192392" y="2523786"/>
                <a:ext cx="5753819" cy="606063"/>
              </a:xfrm>
              <a:prstGeom prst="rect">
                <a:avLst/>
              </a:prstGeom>
              <a:noFill/>
            </p:spPr>
            <p:txBody>
              <a:bodyPr wrap="none" rtlCol="0">
                <a:spAutoFit/>
              </a:bodyPr>
              <a:lstStyle/>
              <a:p>
                <a:pPr algn="l"/>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𝚲</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𝑼</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，此时</a:t>
                </a:r>
                <a14:m>
                  <m:oMath xmlns:m="http://schemas.openxmlformats.org/officeDocument/2006/math">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𝚲</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diag</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e>
                    </m:d>
                  </m:oMath>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524414E3-4200-E055-AF23-5898404B8CB7}"/>
                  </a:ext>
                </a:extLst>
              </p:cNvPr>
              <p:cNvSpPr txBox="1">
                <a:spLocks noRot="1" noChangeAspect="1" noMove="1" noResize="1" noEditPoints="1" noAdjustHandles="1" noChangeArrowheads="1" noChangeShapeType="1" noTextEdit="1"/>
              </p:cNvSpPr>
              <p:nvPr/>
            </p:nvSpPr>
            <p:spPr>
              <a:xfrm>
                <a:off x="5192392" y="2523786"/>
                <a:ext cx="5753819" cy="60606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2348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黑暗中的蓝色星球&#10;&#10;低可信度描述已自动生成">
            <a:extLst>
              <a:ext uri="{FF2B5EF4-FFF2-40B4-BE49-F238E27FC236}">
                <a16:creationId xmlns:a16="http://schemas.microsoft.com/office/drawing/2014/main" id="{63189ACE-BC0D-6B56-E443-B7CC257698EC}"/>
              </a:ext>
            </a:extLst>
          </p:cNvPr>
          <p:cNvPicPr>
            <a:picLocks noGrp="1" noChangeAspect="1"/>
          </p:cNvPicPr>
          <p:nvPr>
            <p:ph type="pic" sz="quarter" idx="10"/>
          </p:nvPr>
        </p:nvPicPr>
        <p:blipFill>
          <a:blip r:embed="rId2"/>
          <a:srcRect t="4782" b="4782"/>
          <a:stretch>
            <a:fillRect/>
          </a:stretch>
        </p:blipFill>
        <p:spPr/>
      </p:pic>
      <p:sp>
        <p:nvSpPr>
          <p:cNvPr id="3" name="文本占位符 2">
            <a:extLst>
              <a:ext uri="{FF2B5EF4-FFF2-40B4-BE49-F238E27FC236}">
                <a16:creationId xmlns:a16="http://schemas.microsoft.com/office/drawing/2014/main" id="{CB73A5F7-57E2-D4E7-6423-0C7DC28B2DAE}"/>
              </a:ext>
            </a:extLst>
          </p:cNvPr>
          <p:cNvSpPr>
            <a:spLocks noGrp="1"/>
          </p:cNvSpPr>
          <p:nvPr>
            <p:ph type="body" sz="quarter" idx="11"/>
          </p:nvPr>
        </p:nvSpPr>
        <p:spPr/>
        <p:txBody>
          <a:bodyPr/>
          <a:lstStyle/>
          <a:p>
            <a:r>
              <a:rPr kumimoji="1" lang="en-US" altLang="zh-CN" dirty="0"/>
              <a:t>01</a:t>
            </a:r>
            <a:endParaRPr kumimoji="1" lang="zh-CN" altLang="en-US" dirty="0"/>
          </a:p>
        </p:txBody>
      </p:sp>
      <p:sp>
        <p:nvSpPr>
          <p:cNvPr id="4" name="文本占位符 3">
            <a:extLst>
              <a:ext uri="{FF2B5EF4-FFF2-40B4-BE49-F238E27FC236}">
                <a16:creationId xmlns:a16="http://schemas.microsoft.com/office/drawing/2014/main" id="{237D30A7-5EA9-BDC7-BBE2-84DC9A6F1E23}"/>
              </a:ext>
            </a:extLst>
          </p:cNvPr>
          <p:cNvSpPr>
            <a:spLocks noGrp="1"/>
          </p:cNvSpPr>
          <p:nvPr>
            <p:ph type="body" sz="quarter" idx="12"/>
          </p:nvPr>
        </p:nvSpPr>
        <p:spPr/>
        <p:txBody>
          <a:bodyPr/>
          <a:lstStyle/>
          <a:p>
            <a:r>
              <a:rPr kumimoji="1" lang="en-US" altLang="zh-CN" dirty="0"/>
              <a:t>Preface</a:t>
            </a:r>
            <a:endParaRPr kumimoji="1" lang="zh-CN" altLang="en-US" dirty="0"/>
          </a:p>
        </p:txBody>
      </p:sp>
    </p:spTree>
    <p:extLst>
      <p:ext uri="{BB962C8B-B14F-4D97-AF65-F5344CB8AC3E}">
        <p14:creationId xmlns:p14="http://schemas.microsoft.com/office/powerpoint/2010/main" val="37879321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4573B-8DA4-459A-7AF8-2049DA01778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EB40015-054D-C320-4550-DA6CC7C6C236}"/>
                  </a:ext>
                </a:extLst>
              </p:cNvPr>
              <p:cNvSpPr txBox="1"/>
              <p:nvPr/>
            </p:nvSpPr>
            <p:spPr>
              <a:xfrm>
                <a:off x="714703" y="2596055"/>
                <a:ext cx="11306312" cy="3933897"/>
              </a:xfrm>
              <a:prstGeom prst="rect">
                <a:avLst/>
              </a:prstGeom>
              <a:noFill/>
            </p:spPr>
            <p:txBody>
              <a:bodyPr wrap="square" rtlCol="0">
                <a:spAutoFit/>
              </a:bodyPr>
              <a:lstStyle/>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整体积分换元，令</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𝒚</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𝑼</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oMath>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旧元换新元（第一步）</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nary>
                        <m:naryPr>
                          <m:ctrlPr>
                            <a:rPr kumimoji="1" lang="zh-CN" altLang="en-US" sz="2000"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ℝ</m:t>
                              </m:r>
                            </m:e>
                            <m:sup>
                              <m:r>
                                <a:rPr kumimoji="1" lang="en-US" altLang="zh-CN" sz="2000" i="1">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det</m:t>
                                          </m:r>
                                        </m:fName>
                                        <m:e>
                                          <m:r>
                                            <a:rPr kumimoji="1" lang="en-US" altLang="zh-CN" sz="2000" b="1">
                                              <a:solidFill>
                                                <a:schemeClr val="bg1"/>
                                              </a:solidFill>
                                              <a:latin typeface="Cambria Math" panose="02040503050406030204" pitchFamily="18" charset="0"/>
                                              <a:ea typeface="Microsoft YaHei" panose="020B0503020204020204" pitchFamily="34" charset="-122"/>
                                            </a:rPr>
                                            <m:t>𝚺</m:t>
                                          </m:r>
                                        </m:e>
                                      </m:func>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m:t>
                                  </m:r>
                                  <m:f>
                                    <m:fPr>
                                      <m:ctrlPr>
                                        <a:rPr kumimoji="1" lang="en-US" altLang="zh-CN" sz="2000" b="1" i="1">
                                          <a:solidFill>
                                            <a:schemeClr val="bg1"/>
                                          </a:solidFill>
                                          <a:latin typeface="Cambria Math" panose="02040503050406030204" pitchFamily="18" charset="0"/>
                                          <a:ea typeface="Microsoft YaHei" panose="020B0503020204020204" pitchFamily="34" charset="-122"/>
                                        </a:rPr>
                                      </m:ctrlPr>
                                    </m:fPr>
                                    <m:num>
                                      <m:r>
                                        <a:rPr kumimoji="1" lang="en-US" altLang="zh-CN" sz="2000" b="1" i="1">
                                          <a:solidFill>
                                            <a:schemeClr val="bg1"/>
                                          </a:solidFill>
                                          <a:latin typeface="Cambria Math" panose="02040503050406030204" pitchFamily="18" charset="0"/>
                                          <a:ea typeface="Microsoft YaHei" panose="020B0503020204020204" pitchFamily="34" charset="-122"/>
                                        </a:rPr>
                                        <m:t>𝟏</m:t>
                                      </m:r>
                                    </m:num>
                                    <m:den>
                                      <m:r>
                                        <a:rPr kumimoji="1" lang="en-US" altLang="zh-CN" sz="2000" b="1" i="1">
                                          <a:solidFill>
                                            <a:schemeClr val="bg1"/>
                                          </a:solidFill>
                                          <a:latin typeface="Cambria Math" panose="02040503050406030204" pitchFamily="18" charset="0"/>
                                          <a:ea typeface="Microsoft YaHei" panose="020B0503020204020204" pitchFamily="34" charset="-122"/>
                                        </a:rPr>
                                        <m:t>𝟐</m:t>
                                      </m:r>
                                    </m:den>
                                  </m:f>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a:solidFill>
                                            <a:schemeClr val="bg1"/>
                                          </a:solidFill>
                                          <a:latin typeface="Cambria Math" panose="02040503050406030204" pitchFamily="18" charset="0"/>
                                          <a:ea typeface="Microsoft YaHei" panose="020B0503020204020204" pitchFamily="34" charset="-122"/>
                                        </a:rPr>
                                        <m:t>𝚲</m:t>
                                      </m:r>
                                    </m:e>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nary>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计算雅可比行列式（第二步）</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𝐽</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𝒙</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𝒚</m:t>
                                      </m:r>
                                    </m:den>
                                  </m:f>
                                </m:e>
                              </m:d>
                            </m:e>
                          </m:func>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𝒚</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𝒚</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e>
                      </m:func>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EEB40015-054D-C320-4550-DA6CC7C6C236}"/>
                  </a:ext>
                </a:extLst>
              </p:cNvPr>
              <p:cNvSpPr txBox="1">
                <a:spLocks noRot="1" noChangeAspect="1" noMove="1" noResize="1" noEditPoints="1" noAdjustHandles="1" noChangeArrowheads="1" noChangeShapeType="1" noTextEdit="1"/>
              </p:cNvSpPr>
              <p:nvPr/>
            </p:nvSpPr>
            <p:spPr>
              <a:xfrm>
                <a:off x="714703" y="2596055"/>
                <a:ext cx="11306312" cy="3933897"/>
              </a:xfrm>
              <a:prstGeom prst="rect">
                <a:avLst/>
              </a:prstGeom>
              <a:blipFill>
                <a:blip r:embed="rId2"/>
                <a:stretch>
                  <a:fillRect l="-561" b="-64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DB3968FD-30D4-C560-E80A-BCFEE92DCBF0}"/>
              </a:ext>
            </a:extLst>
          </p:cNvPr>
          <p:cNvSpPr>
            <a:spLocks noGrp="1"/>
          </p:cNvSpPr>
          <p:nvPr>
            <p:ph type="title"/>
          </p:nvPr>
        </p:nvSpPr>
        <p:spPr/>
        <p:txBody>
          <a:bodyPr/>
          <a:lstStyle/>
          <a:p>
            <a:r>
              <a:rPr kumimoji="1" lang="en-US" altLang="zh-CN" dirty="0"/>
              <a:t>Prove the </a:t>
            </a:r>
            <a:r>
              <a:rPr kumimoji="1" lang="en-US" altLang="zh-CN" dirty="0" err="1"/>
              <a:t>p.d.f.</a:t>
            </a:r>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E48402-3589-2C64-0054-C1E94DD00DC9}"/>
                  </a:ext>
                </a:extLst>
              </p:cNvPr>
              <p:cNvSpPr txBox="1"/>
              <p:nvPr/>
            </p:nvSpPr>
            <p:spPr>
              <a:xfrm>
                <a:off x="502755" y="1303174"/>
                <a:ext cx="6788910" cy="9317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det</m:t>
                                          </m:r>
                                        </m:fName>
                                        <m:e>
                                          <m:r>
                                            <a:rPr kumimoji="1" lang="en-US" altLang="zh-CN" sz="2000" b="1">
                                              <a:solidFill>
                                                <a:schemeClr val="bg1"/>
                                              </a:solidFill>
                                              <a:latin typeface="Cambria Math" panose="02040503050406030204" pitchFamily="18" charset="0"/>
                                              <a:ea typeface="Microsoft YaHei" panose="020B0503020204020204" pitchFamily="34" charset="-122"/>
                                            </a:rPr>
                                            <m:t>𝚺</m:t>
                                          </m:r>
                                        </m:e>
                                      </m:func>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𝑼</m:t>
                                          </m:r>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𝒙</m:t>
                                              </m:r>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𝝁</m:t>
                                              </m:r>
                                            </m:e>
                                          </m:d>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a:solidFill>
                                            <a:schemeClr val="bg1"/>
                                          </a:solidFill>
                                          <a:latin typeface="Cambria Math" panose="02040503050406030204" pitchFamily="18" charset="0"/>
                                          <a:ea typeface="Microsoft YaHei" panose="020B0503020204020204" pitchFamily="34" charset="-122"/>
                                        </a:rPr>
                                        <m:t>𝚲</m:t>
                                      </m:r>
                                    </m:e>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1</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𝑼</m:t>
                                      </m:r>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𝒙</m:t>
                                          </m:r>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𝝁</m:t>
                                          </m:r>
                                        </m:e>
                                      </m:d>
                                    </m:e>
                                  </m:d>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6E48402-3589-2C64-0054-C1E94DD00DC9}"/>
                  </a:ext>
                </a:extLst>
              </p:cNvPr>
              <p:cNvSpPr txBox="1">
                <a:spLocks noRot="1" noChangeAspect="1" noMove="1" noResize="1" noEditPoints="1" noAdjustHandles="1" noChangeArrowheads="1" noChangeShapeType="1" noTextEdit="1"/>
              </p:cNvSpPr>
              <p:nvPr/>
            </p:nvSpPr>
            <p:spPr>
              <a:xfrm>
                <a:off x="502755" y="1303174"/>
                <a:ext cx="6788910" cy="931794"/>
              </a:xfrm>
              <a:prstGeom prst="rect">
                <a:avLst/>
              </a:prstGeom>
              <a:blipFill>
                <a:blip r:embed="rId3"/>
                <a:stretch>
                  <a:fillRect l="-13806" t="-124000" b="-17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D475AE1-25AD-0405-4E3F-0483B5C1C4E2}"/>
                  </a:ext>
                </a:extLst>
              </p:cNvPr>
              <p:cNvSpPr txBox="1"/>
              <p:nvPr/>
            </p:nvSpPr>
            <p:spPr>
              <a:xfrm>
                <a:off x="5192392" y="2060578"/>
                <a:ext cx="6999608" cy="404213"/>
              </a:xfrm>
              <a:prstGeom prst="rect">
                <a:avLst/>
              </a:prstGeom>
              <a:noFill/>
            </p:spPr>
            <p:txBody>
              <a:bodyPr wrap="none" rtlCol="0">
                <a:spAutoFit/>
              </a:bodyPr>
              <a:lstStyle/>
              <a:p>
                <a:pPr algn="l"/>
                <a14:m>
                  <m:oMath xmlns:m="http://schemas.openxmlformats.org/officeDocument/2006/math">
                    <m:r>
                      <a:rPr kumimoji="1" lang="en-US" altLang="zh-CN" sz="2000" b="1" i="0" smtClean="0">
                        <a:solidFill>
                          <a:schemeClr val="bg1"/>
                        </a:solidFill>
                        <a:latin typeface="Cambria Math" panose="02040503050406030204" pitchFamily="18" charset="0"/>
                        <a:ea typeface="Microsoft YaHei" panose="020B0503020204020204" pitchFamily="34" charset="-122"/>
                      </a:rPr>
                      <m:t>𝚺</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0" smtClean="0">
                        <a:solidFill>
                          <a:schemeClr val="bg1"/>
                        </a:solidFill>
                        <a:latin typeface="Cambria Math" panose="02040503050406030204" pitchFamily="18" charset="0"/>
                        <a:ea typeface="Microsoft YaHei" panose="020B0503020204020204" pitchFamily="34" charset="-122"/>
                      </a:rPr>
                      <m:t>𝚲</m:t>
                    </m:r>
                    <m:r>
                      <a:rPr kumimoji="1" lang="en-US" altLang="zh-CN" sz="2000" b="1" i="1" smtClean="0">
                        <a:solidFill>
                          <a:schemeClr val="bg1"/>
                        </a:solidFill>
                        <a:latin typeface="Cambria Math" panose="02040503050406030204" pitchFamily="18" charset="0"/>
                        <a:ea typeface="Microsoft YaHei" panose="020B0503020204020204" pitchFamily="34" charset="-122"/>
                      </a:rPr>
                      <m:t>𝑼</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diag</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e>
                    </m:d>
                    <m:r>
                      <a:rPr kumimoji="1" lang="en-US" altLang="zh-CN" sz="2000" b="1" i="1" smtClean="0">
                        <a:solidFill>
                          <a:schemeClr val="bg1"/>
                        </a:solidFill>
                        <a:latin typeface="Cambria Math" panose="02040503050406030204" pitchFamily="18" charset="0"/>
                        <a:ea typeface="Microsoft YaHei" panose="020B0503020204020204" pitchFamily="34" charset="-122"/>
                      </a:rPr>
                      <m:t>𝑼</m:t>
                    </m:r>
                  </m:oMath>
                </a14:m>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且</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𝑼</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𝑼</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𝑰</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oMath>
                </a14:m>
                <a:endParaRPr kumimoji="1" lang="zh-CN" altLang="en-US" sz="2000" b="1" i="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ED475AE1-25AD-0405-4E3F-0483B5C1C4E2}"/>
                  </a:ext>
                </a:extLst>
              </p:cNvPr>
              <p:cNvSpPr txBox="1">
                <a:spLocks noRot="1" noChangeAspect="1" noMove="1" noResize="1" noEditPoints="1" noAdjustHandles="1" noChangeArrowheads="1" noChangeShapeType="1" noTextEdit="1"/>
              </p:cNvSpPr>
              <p:nvPr/>
            </p:nvSpPr>
            <p:spPr>
              <a:xfrm>
                <a:off x="5192392" y="2060578"/>
                <a:ext cx="6999608" cy="404213"/>
              </a:xfrm>
              <a:prstGeom prst="rect">
                <a:avLst/>
              </a:prstGeom>
              <a:blipFill>
                <a:blip r:embed="rId4"/>
                <a:stretch>
                  <a:fillRect t="-6250" b="-3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7742171-907F-4E4A-0CF6-FE72671C32E1}"/>
                  </a:ext>
                </a:extLst>
              </p:cNvPr>
              <p:cNvSpPr txBox="1"/>
              <p:nvPr/>
            </p:nvSpPr>
            <p:spPr>
              <a:xfrm>
                <a:off x="5192392" y="2523786"/>
                <a:ext cx="5753819" cy="606063"/>
              </a:xfrm>
              <a:prstGeom prst="rect">
                <a:avLst/>
              </a:prstGeom>
              <a:noFill/>
            </p:spPr>
            <p:txBody>
              <a:bodyPr wrap="none" rtlCol="0">
                <a:spAutoFit/>
              </a:bodyPr>
              <a:lstStyle/>
              <a:p>
                <a:pPr algn="l"/>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𝚲</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𝑼</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，此时</a:t>
                </a:r>
                <a14:m>
                  <m:oMath xmlns:m="http://schemas.openxmlformats.org/officeDocument/2006/math">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𝚲</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diag</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e>
                    </m:d>
                  </m:oMath>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27742171-907F-4E4A-0CF6-FE72671C32E1}"/>
                  </a:ext>
                </a:extLst>
              </p:cNvPr>
              <p:cNvSpPr txBox="1">
                <a:spLocks noRot="1" noChangeAspect="1" noMove="1" noResize="1" noEditPoints="1" noAdjustHandles="1" noChangeArrowheads="1" noChangeShapeType="1" noTextEdit="1"/>
              </p:cNvSpPr>
              <p:nvPr/>
            </p:nvSpPr>
            <p:spPr>
              <a:xfrm>
                <a:off x="5192392" y="2523786"/>
                <a:ext cx="5753819" cy="606063"/>
              </a:xfrm>
              <a:prstGeom prst="rect">
                <a:avLst/>
              </a:prstGeom>
              <a:blipFill>
                <a:blip r:embed="rId5"/>
                <a:stretch>
                  <a:fillRect/>
                </a:stretch>
              </a:blipFill>
            </p:spPr>
            <p:txBody>
              <a:bodyPr/>
              <a:lstStyle/>
              <a:p>
                <a:r>
                  <a:rPr lang="zh-CN" altLang="en-US">
                    <a:noFill/>
                  </a:rPr>
                  <a:t> </a:t>
                </a:r>
              </a:p>
            </p:txBody>
          </p:sp>
        </mc:Fallback>
      </mc:AlternateContent>
      <p:sp>
        <p:nvSpPr>
          <p:cNvPr id="3" name="上箭头 2">
            <a:extLst>
              <a:ext uri="{FF2B5EF4-FFF2-40B4-BE49-F238E27FC236}">
                <a16:creationId xmlns:a16="http://schemas.microsoft.com/office/drawing/2014/main" id="{57C3768B-1182-7907-F00D-7182A6D1184E}"/>
              </a:ext>
            </a:extLst>
          </p:cNvPr>
          <p:cNvSpPr/>
          <p:nvPr/>
        </p:nvSpPr>
        <p:spPr>
          <a:xfrm>
            <a:off x="8241632" y="4614111"/>
            <a:ext cx="216568" cy="1034716"/>
          </a:xfrm>
          <a:prstGeom prst="up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ACF5854-8B42-CEA9-3E61-50BBF20CE640}"/>
                  </a:ext>
                </a:extLst>
              </p:cNvPr>
              <p:cNvSpPr txBox="1"/>
              <p:nvPr/>
            </p:nvSpPr>
            <p:spPr>
              <a:xfrm>
                <a:off x="8518110" y="4931414"/>
                <a:ext cx="1301767"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𝐽𝑑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𝒚</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2ACF5854-8B42-CEA9-3E61-50BBF20CE640}"/>
                  </a:ext>
                </a:extLst>
              </p:cNvPr>
              <p:cNvSpPr txBox="1">
                <a:spLocks noRot="1" noChangeAspect="1" noMove="1" noResize="1" noEditPoints="1" noAdjustHandles="1" noChangeArrowheads="1" noChangeShapeType="1" noTextEdit="1"/>
              </p:cNvSpPr>
              <p:nvPr/>
            </p:nvSpPr>
            <p:spPr>
              <a:xfrm>
                <a:off x="8518110" y="4931414"/>
                <a:ext cx="1301767" cy="400110"/>
              </a:xfrm>
              <a:prstGeom prst="rect">
                <a:avLst/>
              </a:prstGeom>
              <a:blipFill>
                <a:blip r:embed="rId6"/>
                <a:stretch>
                  <a:fillRect b="-12121"/>
                </a:stretch>
              </a:blipFill>
            </p:spPr>
            <p:txBody>
              <a:bodyPr/>
              <a:lstStyle/>
              <a:p>
                <a:r>
                  <a:rPr lang="zh-CN" altLang="en-US">
                    <a:noFill/>
                  </a:rPr>
                  <a:t> </a:t>
                </a:r>
              </a:p>
            </p:txBody>
          </p:sp>
        </mc:Fallback>
      </mc:AlternateContent>
      <p:sp>
        <p:nvSpPr>
          <p:cNvPr id="6" name="椭圆 5">
            <a:extLst>
              <a:ext uri="{FF2B5EF4-FFF2-40B4-BE49-F238E27FC236}">
                <a16:creationId xmlns:a16="http://schemas.microsoft.com/office/drawing/2014/main" id="{8105A5C7-2EB9-79EA-95AA-99617B108642}"/>
              </a:ext>
            </a:extLst>
          </p:cNvPr>
          <p:cNvSpPr/>
          <p:nvPr/>
        </p:nvSpPr>
        <p:spPr>
          <a:xfrm>
            <a:off x="4208585" y="4443046"/>
            <a:ext cx="445477" cy="44547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40598184-B8ED-EC9D-24D3-DDD5F9A75D6E}"/>
              </a:ext>
            </a:extLst>
          </p:cNvPr>
          <p:cNvSpPr txBox="1"/>
          <p:nvPr/>
        </p:nvSpPr>
        <p:spPr>
          <a:xfrm>
            <a:off x="1869483" y="4511895"/>
            <a:ext cx="2339102" cy="307777"/>
          </a:xfrm>
          <a:prstGeom prst="rect">
            <a:avLst/>
          </a:prstGeom>
          <a:noFill/>
        </p:spPr>
        <p:txBody>
          <a:bodyPr wrap="none" rtlCol="0">
            <a:spAutoFit/>
          </a:bodyPr>
          <a:lstStyle/>
          <a:p>
            <a:pPr algn="l"/>
            <a:r>
              <a:rPr kumimoji="1" lang="zh-CN" altLang="en-US" sz="1400" dirty="0">
                <a:solidFill>
                  <a:schemeClr val="bg1"/>
                </a:solidFill>
                <a:latin typeface="Microsoft YaHei" panose="020B0503020204020204" pitchFamily="34" charset="-122"/>
                <a:ea typeface="Microsoft YaHei" panose="020B0503020204020204" pitchFamily="34" charset="-122"/>
              </a:rPr>
              <a:t>（第三步）仍然全空间积分</a:t>
            </a:r>
          </a:p>
        </p:txBody>
      </p:sp>
    </p:spTree>
    <p:extLst>
      <p:ext uri="{BB962C8B-B14F-4D97-AF65-F5344CB8AC3E}">
        <p14:creationId xmlns:p14="http://schemas.microsoft.com/office/powerpoint/2010/main" val="793140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9769E-E176-8938-2D1E-8BE2E1B42AAE}"/>
            </a:ext>
          </a:extLst>
        </p:cNvPr>
        <p:cNvGrpSpPr/>
        <p:nvPr/>
      </p:nvGrpSpPr>
      <p:grpSpPr>
        <a:xfrm>
          <a:off x="0" y="0"/>
          <a:ext cx="0" cy="0"/>
          <a:chOff x="0" y="0"/>
          <a:chExt cx="0" cy="0"/>
        </a:xfrm>
      </p:grpSpPr>
      <p:sp>
        <p:nvSpPr>
          <p:cNvPr id="17" name="上下箭头 16">
            <a:extLst>
              <a:ext uri="{FF2B5EF4-FFF2-40B4-BE49-F238E27FC236}">
                <a16:creationId xmlns:a16="http://schemas.microsoft.com/office/drawing/2014/main" id="{F1314B8C-CE68-C808-0027-F3DF0FC5C9B5}"/>
              </a:ext>
            </a:extLst>
          </p:cNvPr>
          <p:cNvSpPr/>
          <p:nvPr/>
        </p:nvSpPr>
        <p:spPr>
          <a:xfrm>
            <a:off x="8254652" y="1720223"/>
            <a:ext cx="292289" cy="2649731"/>
          </a:xfrm>
          <a:prstGeom prst="upDownArrow">
            <a:avLst/>
          </a:prstGeom>
          <a:no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DFD07BAA-9797-2066-7C98-E93E9F1AA023}"/>
              </a:ext>
            </a:extLst>
          </p:cNvPr>
          <p:cNvSpPr>
            <a:spLocks noGrp="1"/>
          </p:cNvSpPr>
          <p:nvPr>
            <p:ph type="title"/>
          </p:nvPr>
        </p:nvSpPr>
        <p:spPr/>
        <p:txBody>
          <a:bodyPr/>
          <a:lstStyle/>
          <a:p>
            <a:r>
              <a:rPr kumimoji="1" lang="en-US" altLang="zh-CN" dirty="0"/>
              <a:t>Prove the </a:t>
            </a:r>
            <a:r>
              <a:rPr kumimoji="1" lang="en-US" altLang="zh-CN" dirty="0" err="1"/>
              <a:t>p.d.f.</a:t>
            </a:r>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0746819-A6D2-89E6-2C2F-709BEE1614A1}"/>
                  </a:ext>
                </a:extLst>
              </p:cNvPr>
              <p:cNvSpPr txBox="1"/>
              <p:nvPr/>
            </p:nvSpPr>
            <p:spPr>
              <a:xfrm>
                <a:off x="1391044" y="2326286"/>
                <a:ext cx="6788910" cy="9317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det</m:t>
                                          </m:r>
                                        </m:fName>
                                        <m:e>
                                          <m:r>
                                            <a:rPr kumimoji="1" lang="en-US" altLang="zh-CN" sz="2000" b="1">
                                              <a:solidFill>
                                                <a:schemeClr val="bg1"/>
                                              </a:solidFill>
                                              <a:latin typeface="Cambria Math" panose="02040503050406030204" pitchFamily="18" charset="0"/>
                                              <a:ea typeface="Microsoft YaHei" panose="020B0503020204020204" pitchFamily="34" charset="-122"/>
                                            </a:rPr>
                                            <m:t>𝚺</m:t>
                                          </m:r>
                                        </m:e>
                                      </m:func>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𝑼</m:t>
                                          </m:r>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𝒙</m:t>
                                              </m:r>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𝝁</m:t>
                                              </m:r>
                                            </m:e>
                                          </m:d>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a:solidFill>
                                            <a:schemeClr val="bg1"/>
                                          </a:solidFill>
                                          <a:latin typeface="Cambria Math" panose="02040503050406030204" pitchFamily="18" charset="0"/>
                                          <a:ea typeface="Microsoft YaHei" panose="020B0503020204020204" pitchFamily="34" charset="-122"/>
                                        </a:rPr>
                                        <m:t>𝚲</m:t>
                                      </m:r>
                                    </m:e>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1</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𝑼</m:t>
                                      </m:r>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𝒙</m:t>
                                          </m:r>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𝝁</m:t>
                                          </m:r>
                                        </m:e>
                                      </m:d>
                                    </m:e>
                                  </m:d>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30746819-A6D2-89E6-2C2F-709BEE1614A1}"/>
                  </a:ext>
                </a:extLst>
              </p:cNvPr>
              <p:cNvSpPr txBox="1">
                <a:spLocks noRot="1" noChangeAspect="1" noMove="1" noResize="1" noEditPoints="1" noAdjustHandles="1" noChangeArrowheads="1" noChangeShapeType="1" noTextEdit="1"/>
              </p:cNvSpPr>
              <p:nvPr/>
            </p:nvSpPr>
            <p:spPr>
              <a:xfrm>
                <a:off x="1391044" y="2326286"/>
                <a:ext cx="6788910" cy="931794"/>
              </a:xfrm>
              <a:prstGeom prst="rect">
                <a:avLst/>
              </a:prstGeom>
              <a:blipFill>
                <a:blip r:embed="rId2"/>
                <a:stretch>
                  <a:fillRect l="-13619" t="-127027" b="-1810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6044D48-1D3E-6B69-13A1-BDBD7CB0D406}"/>
                  </a:ext>
                </a:extLst>
              </p:cNvPr>
              <p:cNvSpPr txBox="1"/>
              <p:nvPr/>
            </p:nvSpPr>
            <p:spPr>
              <a:xfrm>
                <a:off x="5047137" y="1257015"/>
                <a:ext cx="6999608" cy="404213"/>
              </a:xfrm>
              <a:prstGeom prst="rect">
                <a:avLst/>
              </a:prstGeom>
              <a:noFill/>
            </p:spPr>
            <p:txBody>
              <a:bodyPr wrap="none" rtlCol="0">
                <a:spAutoFit/>
              </a:bodyPr>
              <a:lstStyle/>
              <a:p>
                <a:pPr algn="l"/>
                <a14:m>
                  <m:oMath xmlns:m="http://schemas.openxmlformats.org/officeDocument/2006/math">
                    <m:r>
                      <a:rPr kumimoji="1" lang="en-US" altLang="zh-CN" sz="2000" b="1" i="0" smtClean="0">
                        <a:solidFill>
                          <a:schemeClr val="bg1"/>
                        </a:solidFill>
                        <a:latin typeface="Cambria Math" panose="02040503050406030204" pitchFamily="18" charset="0"/>
                        <a:ea typeface="Microsoft YaHei" panose="020B0503020204020204" pitchFamily="34" charset="-122"/>
                      </a:rPr>
                      <m:t>𝚺</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0" smtClean="0">
                        <a:solidFill>
                          <a:schemeClr val="bg1"/>
                        </a:solidFill>
                        <a:latin typeface="Cambria Math" panose="02040503050406030204" pitchFamily="18" charset="0"/>
                        <a:ea typeface="Microsoft YaHei" panose="020B0503020204020204" pitchFamily="34" charset="-122"/>
                      </a:rPr>
                      <m:t>𝚲</m:t>
                    </m:r>
                    <m:r>
                      <a:rPr kumimoji="1" lang="en-US" altLang="zh-CN" sz="2000" b="1" i="1" smtClean="0">
                        <a:solidFill>
                          <a:schemeClr val="bg1"/>
                        </a:solidFill>
                        <a:latin typeface="Cambria Math" panose="02040503050406030204" pitchFamily="18" charset="0"/>
                        <a:ea typeface="Microsoft YaHei" panose="020B0503020204020204" pitchFamily="34" charset="-122"/>
                      </a:rPr>
                      <m:t>𝑼</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diag</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accent5"/>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accent5"/>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accent5"/>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accent5"/>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accent5"/>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𝑛</m:t>
                            </m:r>
                          </m:sub>
                          <m:sup>
                            <m:r>
                              <a:rPr kumimoji="1" lang="en-US" altLang="zh-CN" sz="2000" b="0" i="1" smtClean="0">
                                <a:solidFill>
                                  <a:schemeClr val="accent5"/>
                                </a:solidFill>
                                <a:latin typeface="Cambria Math" panose="02040503050406030204" pitchFamily="18" charset="0"/>
                                <a:ea typeface="Microsoft YaHei" panose="020B0503020204020204" pitchFamily="34" charset="-122"/>
                              </a:rPr>
                              <m:t>2</m:t>
                            </m:r>
                          </m:sup>
                        </m:sSubSup>
                      </m:e>
                    </m:d>
                    <m:r>
                      <a:rPr kumimoji="1" lang="en-US" altLang="zh-CN" sz="2000" b="1" i="1" smtClean="0">
                        <a:solidFill>
                          <a:schemeClr val="bg1"/>
                        </a:solidFill>
                        <a:latin typeface="Cambria Math" panose="02040503050406030204" pitchFamily="18" charset="0"/>
                        <a:ea typeface="Microsoft YaHei" panose="020B0503020204020204" pitchFamily="34" charset="-122"/>
                      </a:rPr>
                      <m:t>𝑼</m:t>
                    </m:r>
                  </m:oMath>
                </a14:m>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且</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𝑼</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𝑼</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𝑰</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oMath>
                </a14:m>
                <a:endParaRPr kumimoji="1" lang="zh-CN" altLang="en-US" sz="2000" b="1" i="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E6044D48-1D3E-6B69-13A1-BDBD7CB0D406}"/>
                  </a:ext>
                </a:extLst>
              </p:cNvPr>
              <p:cNvSpPr txBox="1">
                <a:spLocks noRot="1" noChangeAspect="1" noMove="1" noResize="1" noEditPoints="1" noAdjustHandles="1" noChangeArrowheads="1" noChangeShapeType="1" noTextEdit="1"/>
              </p:cNvSpPr>
              <p:nvPr/>
            </p:nvSpPr>
            <p:spPr>
              <a:xfrm>
                <a:off x="5047137" y="1257015"/>
                <a:ext cx="6999608" cy="404213"/>
              </a:xfrm>
              <a:prstGeom prst="rect">
                <a:avLst/>
              </a:prstGeom>
              <a:blipFill>
                <a:blip r:embed="rId3"/>
                <a:stretch>
                  <a:fillRect t="-2941" b="-23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C3B0B4-1602-ABAD-5BD8-629E31E44443}"/>
                  </a:ext>
                </a:extLst>
              </p:cNvPr>
              <p:cNvSpPr txBox="1"/>
              <p:nvPr/>
            </p:nvSpPr>
            <p:spPr>
              <a:xfrm>
                <a:off x="5047137" y="1720223"/>
                <a:ext cx="5753819" cy="606063"/>
              </a:xfrm>
              <a:prstGeom prst="rect">
                <a:avLst/>
              </a:prstGeom>
              <a:noFill/>
            </p:spPr>
            <p:txBody>
              <a:bodyPr wrap="none" rtlCol="0">
                <a:spAutoFit/>
              </a:bodyPr>
              <a:lstStyle/>
              <a:p>
                <a:pPr algn="l"/>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𝑼</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𝚲</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𝑼</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，此时</a:t>
                </a:r>
                <a14:m>
                  <m:oMath xmlns:m="http://schemas.openxmlformats.org/officeDocument/2006/math">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0" smtClean="0">
                            <a:solidFill>
                              <a:schemeClr val="bg1"/>
                            </a:solidFill>
                            <a:latin typeface="Cambria Math" panose="02040503050406030204" pitchFamily="18" charset="0"/>
                            <a:ea typeface="Microsoft YaHei" panose="020B0503020204020204" pitchFamily="34" charset="-122"/>
                          </a:rPr>
                          <m:t>𝚲</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diag</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e>
                    </m:d>
                  </m:oMath>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C3C3B0B4-1602-ABAD-5BD8-629E31E44443}"/>
                  </a:ext>
                </a:extLst>
              </p:cNvPr>
              <p:cNvSpPr txBox="1">
                <a:spLocks noRot="1" noChangeAspect="1" noMove="1" noResize="1" noEditPoints="1" noAdjustHandles="1" noChangeArrowheads="1" noChangeShapeType="1" noTextEdit="1"/>
              </p:cNvSpPr>
              <p:nvPr/>
            </p:nvSpPr>
            <p:spPr>
              <a:xfrm>
                <a:off x="5047137" y="1720223"/>
                <a:ext cx="5753819" cy="60606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E5DA570-44C4-C45A-B545-AAE6C3DF5246}"/>
                  </a:ext>
                </a:extLst>
              </p:cNvPr>
              <p:cNvSpPr txBox="1"/>
              <p:nvPr/>
            </p:nvSpPr>
            <p:spPr>
              <a:xfrm>
                <a:off x="1391044" y="3258080"/>
                <a:ext cx="4583499" cy="93179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ℝ</m:t>
                              </m:r>
                            </m:e>
                            <m:sup>
                              <m:r>
                                <a:rPr kumimoji="1" lang="en-US" altLang="zh-CN" sz="2000" i="1">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i="1" smtClean="0">
                                              <a:solidFill>
                                                <a:schemeClr val="accent5"/>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accent5"/>
                                              </a:solidFill>
                                              <a:latin typeface="Cambria Math" panose="02040503050406030204" pitchFamily="18" charset="0"/>
                                              <a:ea typeface="Microsoft YaHei" panose="020B0503020204020204" pitchFamily="34" charset="-122"/>
                                            </a:rPr>
                                            <m:t>det</m:t>
                                          </m:r>
                                        </m:fName>
                                        <m:e>
                                          <m:r>
                                            <a:rPr kumimoji="1" lang="en-US" altLang="zh-CN" sz="2000" b="1">
                                              <a:solidFill>
                                                <a:schemeClr val="accent5"/>
                                              </a:solidFill>
                                              <a:latin typeface="Cambria Math" panose="02040503050406030204" pitchFamily="18" charset="0"/>
                                              <a:ea typeface="Microsoft YaHei" panose="020B0503020204020204" pitchFamily="34" charset="-122"/>
                                            </a:rPr>
                                            <m:t>𝚺</m:t>
                                          </m:r>
                                        </m:e>
                                      </m:func>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m:t>
                                  </m:r>
                                  <m:f>
                                    <m:fPr>
                                      <m:ctrlPr>
                                        <a:rPr kumimoji="1" lang="en-US" altLang="zh-CN" sz="2000" b="1" i="1">
                                          <a:solidFill>
                                            <a:schemeClr val="bg1"/>
                                          </a:solidFill>
                                          <a:latin typeface="Cambria Math" panose="02040503050406030204" pitchFamily="18" charset="0"/>
                                          <a:ea typeface="Microsoft YaHei" panose="020B0503020204020204" pitchFamily="34" charset="-122"/>
                                        </a:rPr>
                                      </m:ctrlPr>
                                    </m:fPr>
                                    <m:num>
                                      <m:r>
                                        <a:rPr kumimoji="1" lang="en-US" altLang="zh-CN" sz="2000" b="1" i="1">
                                          <a:solidFill>
                                            <a:schemeClr val="bg1"/>
                                          </a:solidFill>
                                          <a:latin typeface="Cambria Math" panose="02040503050406030204" pitchFamily="18" charset="0"/>
                                          <a:ea typeface="Microsoft YaHei" panose="020B0503020204020204" pitchFamily="34" charset="-122"/>
                                        </a:rPr>
                                        <m:t>𝟏</m:t>
                                      </m:r>
                                    </m:num>
                                    <m:den>
                                      <m:r>
                                        <a:rPr kumimoji="1" lang="en-US" altLang="zh-CN" sz="2000" b="1" i="1">
                                          <a:solidFill>
                                            <a:schemeClr val="bg1"/>
                                          </a:solidFill>
                                          <a:latin typeface="Cambria Math" panose="02040503050406030204" pitchFamily="18" charset="0"/>
                                          <a:ea typeface="Microsoft YaHei" panose="020B0503020204020204" pitchFamily="34" charset="-122"/>
                                        </a:rPr>
                                        <m:t>𝟐</m:t>
                                      </m:r>
                                    </m:den>
                                  </m:f>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a:solidFill>
                                            <a:schemeClr val="bg1"/>
                                          </a:solidFill>
                                          <a:latin typeface="Cambria Math" panose="02040503050406030204" pitchFamily="18" charset="0"/>
                                          <a:ea typeface="Microsoft YaHei" panose="020B0503020204020204" pitchFamily="34" charset="-122"/>
                                        </a:rPr>
                                        <m:t>𝚲</m:t>
                                      </m:r>
                                    </m:e>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9E5DA570-44C4-C45A-B545-AAE6C3DF5246}"/>
                  </a:ext>
                </a:extLst>
              </p:cNvPr>
              <p:cNvSpPr txBox="1">
                <a:spLocks noRot="1" noChangeAspect="1" noMove="1" noResize="1" noEditPoints="1" noAdjustHandles="1" noChangeArrowheads="1" noChangeShapeType="1" noTextEdit="1"/>
              </p:cNvSpPr>
              <p:nvPr/>
            </p:nvSpPr>
            <p:spPr>
              <a:xfrm>
                <a:off x="1391044" y="3258080"/>
                <a:ext cx="4583499" cy="931794"/>
              </a:xfrm>
              <a:prstGeom prst="rect">
                <a:avLst/>
              </a:prstGeom>
              <a:blipFill>
                <a:blip r:embed="rId5"/>
                <a:stretch>
                  <a:fillRect l="-20442" t="-127027" b="-182432"/>
                </a:stretch>
              </a:blipFill>
            </p:spPr>
            <p:txBody>
              <a:bodyPr/>
              <a:lstStyle/>
              <a:p>
                <a:r>
                  <a:rPr lang="zh-CN" altLang="en-US">
                    <a:noFill/>
                  </a:rPr>
                  <a:t> </a:t>
                </a:r>
              </a:p>
            </p:txBody>
          </p:sp>
        </mc:Fallback>
      </mc:AlternateContent>
      <p:sp>
        <p:nvSpPr>
          <p:cNvPr id="10" name="右箭头 9">
            <a:extLst>
              <a:ext uri="{FF2B5EF4-FFF2-40B4-BE49-F238E27FC236}">
                <a16:creationId xmlns:a16="http://schemas.microsoft.com/office/drawing/2014/main" id="{35FA88F3-C866-F1B8-D941-FEC451E732CA}"/>
              </a:ext>
            </a:extLst>
          </p:cNvPr>
          <p:cNvSpPr/>
          <p:nvPr/>
        </p:nvSpPr>
        <p:spPr>
          <a:xfrm>
            <a:off x="396240" y="3541900"/>
            <a:ext cx="994804" cy="44196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226B37F-3AB0-0502-D1B0-25E1329657D5}"/>
                  </a:ext>
                </a:extLst>
              </p:cNvPr>
              <p:cNvSpPr txBox="1"/>
              <p:nvPr/>
            </p:nvSpPr>
            <p:spPr>
              <a:xfrm>
                <a:off x="95218" y="3211623"/>
                <a:ext cx="1596847" cy="307777"/>
              </a:xfrm>
              <a:prstGeom prst="rect">
                <a:avLst/>
              </a:prstGeom>
              <a:noFill/>
            </p:spPr>
            <p:txBody>
              <a:bodyPr wrap="none" rtlCol="0">
                <a:spAutoFit/>
              </a:bodyPr>
              <a:lstStyle/>
              <a:p>
                <a:pPr algn="l"/>
                <a:r>
                  <a:rPr kumimoji="1" lang="zh-CN" altLang="en-US" sz="1400" dirty="0">
                    <a:solidFill>
                      <a:schemeClr val="bg1"/>
                    </a:solidFill>
                    <a:latin typeface="Microsoft YaHei" panose="020B0503020204020204" pitchFamily="34" charset="-122"/>
                    <a:ea typeface="Microsoft YaHei" panose="020B0503020204020204" pitchFamily="34" charset="-122"/>
                  </a:rPr>
                  <a:t>换元</a:t>
                </a:r>
                <a14:m>
                  <m:oMath xmlns:m="http://schemas.openxmlformats.org/officeDocument/2006/math">
                    <m:r>
                      <a:rPr kumimoji="1" lang="en-US" altLang="zh-CN" sz="1400" b="1" i="1" smtClean="0">
                        <a:solidFill>
                          <a:schemeClr val="bg1"/>
                        </a:solidFill>
                        <a:latin typeface="Cambria Math" panose="02040503050406030204" pitchFamily="18" charset="0"/>
                        <a:ea typeface="Microsoft YaHei" panose="020B0503020204020204" pitchFamily="34" charset="-122"/>
                      </a:rPr>
                      <m:t>𝒚</m:t>
                    </m:r>
                    <m:r>
                      <a:rPr kumimoji="1" lang="en-US" altLang="zh-CN" sz="1400" b="1" i="1" smtClean="0">
                        <a:solidFill>
                          <a:schemeClr val="bg1"/>
                        </a:solidFill>
                        <a:latin typeface="Cambria Math" panose="02040503050406030204" pitchFamily="18" charset="0"/>
                        <a:ea typeface="Microsoft YaHei" panose="020B0503020204020204" pitchFamily="34" charset="-122"/>
                      </a:rPr>
                      <m:t>=</m:t>
                    </m:r>
                    <m:r>
                      <a:rPr kumimoji="1" lang="en-US" altLang="zh-CN" sz="1400" b="1" i="1" smtClean="0">
                        <a:solidFill>
                          <a:schemeClr val="bg1"/>
                        </a:solidFill>
                        <a:latin typeface="Cambria Math" panose="02040503050406030204" pitchFamily="18" charset="0"/>
                        <a:ea typeface="Microsoft YaHei" panose="020B0503020204020204" pitchFamily="34" charset="-122"/>
                      </a:rPr>
                      <m:t>𝑼</m:t>
                    </m:r>
                    <m:d>
                      <m:dPr>
                        <m:ctrlPr>
                          <a:rPr kumimoji="1" lang="en-US" altLang="zh-CN" sz="1400" b="1" i="1" smtClean="0">
                            <a:solidFill>
                              <a:schemeClr val="bg1"/>
                            </a:solidFill>
                            <a:latin typeface="Cambria Math" panose="02040503050406030204" pitchFamily="18" charset="0"/>
                            <a:ea typeface="Microsoft YaHei" panose="020B0503020204020204" pitchFamily="34" charset="-122"/>
                          </a:rPr>
                        </m:ctrlPr>
                      </m:dPr>
                      <m:e>
                        <m:r>
                          <a:rPr kumimoji="1" lang="en-US" altLang="zh-CN" sz="1400" b="1" i="1" smtClean="0">
                            <a:solidFill>
                              <a:schemeClr val="bg1"/>
                            </a:solidFill>
                            <a:latin typeface="Cambria Math" panose="02040503050406030204" pitchFamily="18" charset="0"/>
                            <a:ea typeface="Microsoft YaHei" panose="020B0503020204020204" pitchFamily="34" charset="-122"/>
                          </a:rPr>
                          <m:t>𝒙</m:t>
                        </m:r>
                        <m:r>
                          <a:rPr kumimoji="1" lang="en-US" altLang="zh-CN" sz="1400" b="1" i="1" smtClean="0">
                            <a:solidFill>
                              <a:schemeClr val="bg1"/>
                            </a:solidFill>
                            <a:latin typeface="Cambria Math" panose="02040503050406030204" pitchFamily="18" charset="0"/>
                            <a:ea typeface="Microsoft YaHei" panose="020B0503020204020204" pitchFamily="34" charset="-122"/>
                          </a:rPr>
                          <m:t>−</m:t>
                        </m:r>
                        <m:r>
                          <a:rPr kumimoji="1" lang="en-US" altLang="zh-CN" sz="1400" b="1" i="1" smtClean="0">
                            <a:solidFill>
                              <a:schemeClr val="bg1"/>
                            </a:solidFill>
                            <a:latin typeface="Cambria Math" panose="02040503050406030204" pitchFamily="18" charset="0"/>
                            <a:ea typeface="Microsoft YaHei" panose="020B0503020204020204" pitchFamily="34" charset="-122"/>
                          </a:rPr>
                          <m:t>𝝁</m:t>
                        </m:r>
                      </m:e>
                    </m:d>
                  </m:oMath>
                </a14:m>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C226B37F-3AB0-0502-D1B0-25E1329657D5}"/>
                  </a:ext>
                </a:extLst>
              </p:cNvPr>
              <p:cNvSpPr txBox="1">
                <a:spLocks noRot="1" noChangeAspect="1" noMove="1" noResize="1" noEditPoints="1" noAdjustHandles="1" noChangeArrowheads="1" noChangeShapeType="1" noTextEdit="1"/>
              </p:cNvSpPr>
              <p:nvPr/>
            </p:nvSpPr>
            <p:spPr>
              <a:xfrm>
                <a:off x="95218" y="3211623"/>
                <a:ext cx="1596847" cy="307777"/>
              </a:xfrm>
              <a:prstGeom prst="rect">
                <a:avLst/>
              </a:prstGeom>
              <a:blipFill>
                <a:blip r:embed="rId6"/>
                <a:stretch>
                  <a:fillRect l="-1575" b="-20000"/>
                </a:stretch>
              </a:blipFill>
            </p:spPr>
            <p:txBody>
              <a:bodyPr/>
              <a:lstStyle/>
              <a:p>
                <a:r>
                  <a:rPr lang="zh-CN" altLang="en-US">
                    <a:noFill/>
                  </a:rPr>
                  <a:t> </a:t>
                </a:r>
              </a:p>
            </p:txBody>
          </p:sp>
        </mc:Fallback>
      </mc:AlternateContent>
      <p:sp>
        <p:nvSpPr>
          <p:cNvPr id="15" name="直角双向箭头 14">
            <a:extLst>
              <a:ext uri="{FF2B5EF4-FFF2-40B4-BE49-F238E27FC236}">
                <a16:creationId xmlns:a16="http://schemas.microsoft.com/office/drawing/2014/main" id="{CB4C4E0D-FA6D-38CE-3C9A-9477DD08E06D}"/>
              </a:ext>
            </a:extLst>
          </p:cNvPr>
          <p:cNvSpPr/>
          <p:nvPr/>
        </p:nvSpPr>
        <p:spPr>
          <a:xfrm rot="5400000">
            <a:off x="2855934" y="4236847"/>
            <a:ext cx="507304" cy="413359"/>
          </a:xfrm>
          <a:prstGeom prst="leftUp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6254CD2-086F-C72B-F55F-C74D81379156}"/>
                  </a:ext>
                </a:extLst>
              </p:cNvPr>
              <p:cNvSpPr txBox="1"/>
              <p:nvPr/>
            </p:nvSpPr>
            <p:spPr>
              <a:xfrm>
                <a:off x="3316266" y="4369954"/>
                <a:ext cx="6490688" cy="404213"/>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行列式的值等于特征值的乘积，即</a:t>
                </a:r>
                <a14:m>
                  <m:oMath xmlns:m="http://schemas.openxmlformats.org/officeDocument/2006/math">
                    <m:func>
                      <m:func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5"/>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r>
                              <a:rPr kumimoji="1" lang="en-US" altLang="zh-CN" sz="2000" b="1" i="0" smtClean="0">
                                <a:solidFill>
                                  <a:schemeClr val="accent5"/>
                                </a:solidFill>
                                <a:latin typeface="Cambria Math" panose="02040503050406030204" pitchFamily="18" charset="0"/>
                                <a:ea typeface="Microsoft YaHei" panose="020B0503020204020204" pitchFamily="34" charset="-122"/>
                              </a:rPr>
                              <m:t>𝚺</m:t>
                            </m:r>
                          </m:e>
                        </m:d>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accent5"/>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accent5"/>
                                </a:solidFill>
                                <a:latin typeface="Cambria Math" panose="02040503050406030204" pitchFamily="18" charset="0"/>
                                <a:ea typeface="Microsoft YaHei" panose="020B0503020204020204" pitchFamily="34" charset="-122"/>
                              </a:rPr>
                              <m:t>2</m:t>
                            </m:r>
                          </m:sup>
                        </m:sSubSup>
                        <m:sSubSup>
                          <m:sSubSup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accent5"/>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2</m:t>
                            </m:r>
                          </m:sub>
                          <m:sup>
                            <m:r>
                              <a:rPr kumimoji="1" lang="en-US" altLang="zh-CN" sz="2000" b="0" i="1" smtClean="0">
                                <a:solidFill>
                                  <a:schemeClr val="accent5"/>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accent5"/>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𝑛</m:t>
                            </m:r>
                          </m:sub>
                          <m:sup>
                            <m:r>
                              <a:rPr kumimoji="1" lang="en-US" altLang="zh-CN" sz="2000" b="0" i="1" smtClean="0">
                                <a:solidFill>
                                  <a:schemeClr val="accent5"/>
                                </a:solidFill>
                                <a:latin typeface="Cambria Math" panose="02040503050406030204" pitchFamily="18" charset="0"/>
                                <a:ea typeface="Microsoft YaHei" panose="020B0503020204020204" pitchFamily="34" charset="-122"/>
                              </a:rPr>
                              <m:t>2</m:t>
                            </m:r>
                          </m:sup>
                        </m:sSubSup>
                      </m:e>
                    </m:func>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56254CD2-086F-C72B-F55F-C74D81379156}"/>
                  </a:ext>
                </a:extLst>
              </p:cNvPr>
              <p:cNvSpPr txBox="1">
                <a:spLocks noRot="1" noChangeAspect="1" noMove="1" noResize="1" noEditPoints="1" noAdjustHandles="1" noChangeArrowheads="1" noChangeShapeType="1" noTextEdit="1"/>
              </p:cNvSpPr>
              <p:nvPr/>
            </p:nvSpPr>
            <p:spPr>
              <a:xfrm>
                <a:off x="3316266" y="4369954"/>
                <a:ext cx="6490688" cy="404213"/>
              </a:xfrm>
              <a:prstGeom prst="rect">
                <a:avLst/>
              </a:prstGeom>
              <a:blipFill>
                <a:blip r:embed="rId7"/>
                <a:stretch>
                  <a:fillRect l="-977" t="-6250"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FD6166D-0241-0DFB-6A42-2A04B03202B9}"/>
                  </a:ext>
                </a:extLst>
              </p:cNvPr>
              <p:cNvSpPr txBox="1"/>
              <p:nvPr/>
            </p:nvSpPr>
            <p:spPr>
              <a:xfrm>
                <a:off x="1378883" y="5161083"/>
                <a:ext cx="10636245" cy="1744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ℝ</m:t>
                              </m:r>
                            </m:e>
                            <m:sup>
                              <m:r>
                                <a:rPr kumimoji="1" lang="en-US" altLang="zh-CN" sz="2000" i="1">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nary>
                                <m:naryPr>
                                  <m: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m:t>
                                  </m:r>
                                  <m:f>
                                    <m:fPr>
                                      <m:ctrlPr>
                                        <a:rPr kumimoji="1" lang="en-US" altLang="zh-CN" sz="2000" b="1" i="1">
                                          <a:solidFill>
                                            <a:schemeClr val="bg1"/>
                                          </a:solidFill>
                                          <a:latin typeface="Cambria Math" panose="02040503050406030204" pitchFamily="18" charset="0"/>
                                          <a:ea typeface="Microsoft YaHei" panose="020B0503020204020204" pitchFamily="34" charset="-122"/>
                                        </a:rPr>
                                      </m:ctrlPr>
                                    </m:fPr>
                                    <m:num>
                                      <m:r>
                                        <a:rPr kumimoji="1" lang="en-US" altLang="zh-CN" sz="2000" b="1" i="1">
                                          <a:solidFill>
                                            <a:schemeClr val="bg1"/>
                                          </a:solidFill>
                                          <a:latin typeface="Cambria Math" panose="02040503050406030204" pitchFamily="18" charset="0"/>
                                          <a:ea typeface="Microsoft YaHei" panose="020B0503020204020204" pitchFamily="34" charset="-122"/>
                                        </a:rPr>
                                        <m:t>𝟏</m:t>
                                      </m:r>
                                    </m:num>
                                    <m:den>
                                      <m:r>
                                        <a:rPr kumimoji="1" lang="en-US" altLang="zh-CN" sz="2000" b="1" i="1">
                                          <a:solidFill>
                                            <a:schemeClr val="bg1"/>
                                          </a:solidFill>
                                          <a:latin typeface="Cambria Math" panose="02040503050406030204" pitchFamily="18" charset="0"/>
                                          <a:ea typeface="Microsoft YaHei" panose="020B0503020204020204" pitchFamily="34" charset="-122"/>
                                        </a:rPr>
                                        <m:t>𝟐</m:t>
                                      </m:r>
                                    </m:den>
                                  </m:f>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a:solidFill>
                                            <a:schemeClr val="bg1"/>
                                          </a:solidFill>
                                          <a:latin typeface="Cambria Math" panose="02040503050406030204" pitchFamily="18" charset="0"/>
                                          <a:ea typeface="Microsoft YaHei" panose="020B0503020204020204" pitchFamily="34" charset="-122"/>
                                        </a:rPr>
                                        <m:t>𝚲</m:t>
                                      </m:r>
                                    </m:e>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nary>
                      <m:r>
                        <a:rPr kumimoji="1" lang="en-US" altLang="zh-CN" sz="2000" b="1" i="1" smtClean="0">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ℝ</m:t>
                              </m:r>
                            </m:e>
                            <m:sup>
                              <m:r>
                                <a:rPr kumimoji="1" lang="en-US" altLang="zh-CN" sz="2000" i="1">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𝑘</m:t>
                                  </m:r>
                                  <m:r>
                                    <a:rPr kumimoji="1" lang="en-US" altLang="zh-CN" sz="2000" i="1">
                                      <a:solidFill>
                                        <a:schemeClr val="bg1"/>
                                      </a:solidFill>
                                      <a:latin typeface="Cambria Math" panose="02040503050406030204" pitchFamily="18" charset="0"/>
                                      <a:ea typeface="Microsoft YaHei" panose="020B0503020204020204" pitchFamily="34" charset="-122"/>
                                    </a:rPr>
                                    <m:t>=1</m:t>
                                  </m:r>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Sub>
                                </m:e>
                              </m:nary>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m:t>
                                  </m:r>
                                  <m:f>
                                    <m:fPr>
                                      <m:ctrlPr>
                                        <a:rPr kumimoji="1" lang="en-US" altLang="zh-CN" sz="2000" b="1" i="1">
                                          <a:solidFill>
                                            <a:schemeClr val="bg1"/>
                                          </a:solidFill>
                                          <a:latin typeface="Cambria Math" panose="02040503050406030204" pitchFamily="18" charset="0"/>
                                          <a:ea typeface="Microsoft YaHei" panose="020B0503020204020204" pitchFamily="34" charset="-122"/>
                                        </a:rPr>
                                      </m:ctrlPr>
                                    </m:fPr>
                                    <m:num>
                                      <m:r>
                                        <a:rPr kumimoji="1" lang="en-US" altLang="zh-CN" sz="2000" b="1" i="1">
                                          <a:solidFill>
                                            <a:schemeClr val="bg1"/>
                                          </a:solidFill>
                                          <a:latin typeface="Cambria Math" panose="02040503050406030204" pitchFamily="18" charset="0"/>
                                          <a:ea typeface="Microsoft YaHei" panose="020B0503020204020204" pitchFamily="34" charset="-122"/>
                                        </a:rPr>
                                        <m:t>𝟏</m:t>
                                      </m:r>
                                    </m:num>
                                    <m:den>
                                      <m:r>
                                        <a:rPr kumimoji="1" lang="en-US" altLang="zh-CN" sz="2000" b="1" i="1">
                                          <a:solidFill>
                                            <a:schemeClr val="bg1"/>
                                          </a:solidFill>
                                          <a:latin typeface="Cambria Math" panose="02040503050406030204" pitchFamily="18" charset="0"/>
                                          <a:ea typeface="Microsoft YaHei" panose="020B0503020204020204" pitchFamily="34" charset="-122"/>
                                        </a:rPr>
                                        <m:t>𝟐</m:t>
                                      </m:r>
                                    </m:den>
                                  </m:f>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i="1">
                                          <a:solidFill>
                                            <a:schemeClr val="bg1"/>
                                          </a:solidFill>
                                          <a:latin typeface="Cambria Math" panose="02040503050406030204" pitchFamily="18" charset="0"/>
                                          <a:ea typeface="Microsoft YaHei" panose="020B0503020204020204" pitchFamily="34" charset="-122"/>
                                        </a:rPr>
                                        <m:t>𝒚</m:t>
                                      </m:r>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m>
                                        <m:mPr>
                                          <m:mcs>
                                            <m:mc>
                                              <m:mcPr>
                                                <m:count m:val="3"/>
                                                <m:mcJc m:val="center"/>
                                              </m:mcPr>
                                            </m:mc>
                                          </m:mcs>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mPr>
                                        <m:mr>
                                          <m:e>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SupPr>
                                                  <m:e>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m:rPr>
                                                        <m:brk m:alnAt="7"/>
                                                      </m:rP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e>
                                          <m:e/>
                                          <m:e/>
                                        </m:mr>
                                        <m:mr>
                                          <m:e/>
                                          <m:e>
                                            <m:r>
                                              <a:rPr kumimoji="1" lang="en-US" altLang="zh-CN" sz="2000" b="1" i="1" smtClean="0">
                                                <a:solidFill>
                                                  <a:schemeClr val="bg1"/>
                                                </a:solidFill>
                                                <a:latin typeface="Cambria Math" panose="02040503050406030204" pitchFamily="18" charset="0"/>
                                                <a:ea typeface="Microsoft YaHei" panose="020B0503020204020204" pitchFamily="34" charset="-122"/>
                                              </a:rPr>
                                              <m:t>⋱</m:t>
                                            </m:r>
                                          </m:e>
                                          <m:e/>
                                        </m:mr>
                                        <m:mr>
                                          <m:e/>
                                          <m:e/>
                                          <m:e>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e>
                                        </m:mr>
                                      </m:m>
                                    </m:e>
                                  </m:d>
                                  <m:r>
                                    <a:rPr kumimoji="1" lang="en-US" altLang="zh-CN" sz="2000" b="1" i="1">
                                      <a:solidFill>
                                        <a:schemeClr val="bg1"/>
                                      </a:solidFill>
                                      <a:latin typeface="Cambria Math" panose="02040503050406030204" pitchFamily="18" charset="0"/>
                                      <a:ea typeface="Microsoft YaHei" panose="020B0503020204020204" pitchFamily="34" charset="-122"/>
                                    </a:rPr>
                                    <m:t>𝒚</m:t>
                                  </m:r>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1" i="1">
                              <a:solidFill>
                                <a:schemeClr val="bg1"/>
                              </a:solidFill>
                              <a:latin typeface="Cambria Math" panose="02040503050406030204" pitchFamily="18" charset="0"/>
                              <a:ea typeface="Microsoft YaHei" panose="020B0503020204020204" pitchFamily="34" charset="-122"/>
                            </a:rPr>
                            <m:t>𝒚</m:t>
                          </m:r>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7FD6166D-0241-0DFB-6A42-2A04B03202B9}"/>
                  </a:ext>
                </a:extLst>
              </p:cNvPr>
              <p:cNvSpPr txBox="1">
                <a:spLocks noRot="1" noChangeAspect="1" noMove="1" noResize="1" noEditPoints="1" noAdjustHandles="1" noChangeArrowheads="1" noChangeShapeType="1" noTextEdit="1"/>
              </p:cNvSpPr>
              <p:nvPr/>
            </p:nvSpPr>
            <p:spPr>
              <a:xfrm>
                <a:off x="1378883" y="5161083"/>
                <a:ext cx="10636245" cy="1744260"/>
              </a:xfrm>
              <a:prstGeom prst="rect">
                <a:avLst/>
              </a:prstGeom>
              <a:blipFill>
                <a:blip r:embed="rId8"/>
                <a:stretch>
                  <a:fillRect l="-8582" t="-44203" b="-75362"/>
                </a:stretch>
              </a:blipFill>
            </p:spPr>
            <p:txBody>
              <a:bodyPr/>
              <a:lstStyle/>
              <a:p>
                <a:r>
                  <a:rPr lang="zh-CN" altLang="en-US">
                    <a:noFill/>
                  </a:rPr>
                  <a:t> </a:t>
                </a:r>
              </a:p>
            </p:txBody>
          </p:sp>
        </mc:Fallback>
      </mc:AlternateContent>
      <p:sp>
        <p:nvSpPr>
          <p:cNvPr id="19" name="右箭头 18">
            <a:extLst>
              <a:ext uri="{FF2B5EF4-FFF2-40B4-BE49-F238E27FC236}">
                <a16:creationId xmlns:a16="http://schemas.microsoft.com/office/drawing/2014/main" id="{E5A84A26-6CD1-66F5-7FB2-8C6976C328BC}"/>
              </a:ext>
            </a:extLst>
          </p:cNvPr>
          <p:cNvSpPr/>
          <p:nvPr/>
        </p:nvSpPr>
        <p:spPr>
          <a:xfrm>
            <a:off x="384079" y="5912237"/>
            <a:ext cx="994804" cy="44196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69531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775F4-2443-DDB2-E4B7-83E946B91B2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1AFB597-DD18-F523-4702-31EDD82D21B4}"/>
              </a:ext>
            </a:extLst>
          </p:cNvPr>
          <p:cNvSpPr>
            <a:spLocks noGrp="1"/>
          </p:cNvSpPr>
          <p:nvPr>
            <p:ph type="title"/>
          </p:nvPr>
        </p:nvSpPr>
        <p:spPr/>
        <p:txBody>
          <a:bodyPr/>
          <a:lstStyle/>
          <a:p>
            <a:r>
              <a:rPr kumimoji="1" lang="en-US" altLang="zh-CN" dirty="0"/>
              <a:t>Prove the </a:t>
            </a:r>
            <a:r>
              <a:rPr kumimoji="1" lang="en-US" altLang="zh-CN" dirty="0" err="1"/>
              <a:t>p.d.f.</a:t>
            </a:r>
            <a:endParaRPr kumimoji="1"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2E23560-0485-D6EF-A861-B2DF8A04CDAE}"/>
                  </a:ext>
                </a:extLst>
              </p:cNvPr>
              <p:cNvSpPr txBox="1"/>
              <p:nvPr/>
            </p:nvSpPr>
            <p:spPr>
              <a:xfrm>
                <a:off x="1517779" y="1283562"/>
                <a:ext cx="8474051" cy="51230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ℝ</m:t>
                              </m:r>
                            </m:e>
                            <m:sup>
                              <m:r>
                                <a:rPr kumimoji="1" lang="en-US" altLang="zh-CN" sz="2000" i="1">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nary>
                                <m:naryPr>
                                  <m: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m:t>
                                  </m:r>
                                  <m:f>
                                    <m:fPr>
                                      <m:ctrlPr>
                                        <a:rPr kumimoji="1" lang="en-US" altLang="zh-CN" sz="2000" b="1" i="1">
                                          <a:solidFill>
                                            <a:schemeClr val="bg1"/>
                                          </a:solidFill>
                                          <a:latin typeface="Cambria Math" panose="02040503050406030204" pitchFamily="18" charset="0"/>
                                          <a:ea typeface="Microsoft YaHei" panose="020B0503020204020204" pitchFamily="34" charset="-122"/>
                                        </a:rPr>
                                      </m:ctrlPr>
                                    </m:fPr>
                                    <m:num>
                                      <m:r>
                                        <a:rPr kumimoji="1" lang="en-US" altLang="zh-CN" sz="2000" b="1" i="1">
                                          <a:solidFill>
                                            <a:schemeClr val="bg1"/>
                                          </a:solidFill>
                                          <a:latin typeface="Cambria Math" panose="02040503050406030204" pitchFamily="18" charset="0"/>
                                          <a:ea typeface="Microsoft YaHei" panose="020B0503020204020204" pitchFamily="34" charset="-122"/>
                                        </a:rPr>
                                        <m:t>𝟏</m:t>
                                      </m:r>
                                    </m:num>
                                    <m:den>
                                      <m:r>
                                        <a:rPr kumimoji="1" lang="en-US" altLang="zh-CN" sz="2000" b="1" i="1">
                                          <a:solidFill>
                                            <a:schemeClr val="bg1"/>
                                          </a:solidFill>
                                          <a:latin typeface="Cambria Math" panose="02040503050406030204" pitchFamily="18" charset="0"/>
                                          <a:ea typeface="Microsoft YaHei" panose="020B0503020204020204" pitchFamily="34" charset="-122"/>
                                        </a:rPr>
                                        <m:t>𝟐</m:t>
                                      </m:r>
                                    </m:den>
                                  </m:f>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a:solidFill>
                                            <a:schemeClr val="bg1"/>
                                          </a:solidFill>
                                          <a:latin typeface="Cambria Math" panose="02040503050406030204" pitchFamily="18" charset="0"/>
                                          <a:ea typeface="Microsoft YaHei" panose="020B0503020204020204" pitchFamily="34" charset="-122"/>
                                        </a:rPr>
                                        <m:t>𝚲</m:t>
                                      </m:r>
                                    </m:e>
                                    <m:sup>
                                      <m:r>
                                        <a:rPr kumimoji="1" lang="en-US" altLang="zh-CN" sz="2000" b="1" i="1">
                                          <a:solidFill>
                                            <a:schemeClr val="bg1"/>
                                          </a:solidFill>
                                          <a:latin typeface="Cambria Math" panose="02040503050406030204" pitchFamily="18" charset="0"/>
                                          <a:ea typeface="Microsoft YaHei" panose="020B0503020204020204" pitchFamily="34" charset="-122"/>
                                        </a:rPr>
                                        <m:t>−</m:t>
                                      </m:r>
                                      <m:r>
                                        <a:rPr kumimoji="1" lang="en-US" altLang="zh-CN" sz="2000" b="1" i="1">
                                          <a:solidFill>
                                            <a:schemeClr val="bg1"/>
                                          </a:solidFill>
                                          <a:latin typeface="Cambria Math" panose="02040503050406030204" pitchFamily="18" charset="0"/>
                                          <a:ea typeface="Microsoft YaHei" panose="020B0503020204020204" pitchFamily="34" charset="-122"/>
                                        </a:rPr>
                                        <m:t>𝟏</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nary>
                    </m:oMath>
                    <m:oMath xmlns:m="http://schemas.openxmlformats.org/officeDocument/2006/math">
                      <m:r>
                        <a:rPr kumimoji="1" lang="en-US" altLang="zh-CN" sz="2000" b="1" i="1">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ℝ</m:t>
                              </m:r>
                            </m:e>
                            <m:sup>
                              <m:r>
                                <a:rPr kumimoji="1" lang="en-US" altLang="zh-CN" sz="2000" i="1">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𝑘</m:t>
                                  </m:r>
                                  <m:r>
                                    <a:rPr kumimoji="1" lang="en-US" altLang="zh-CN" sz="2000" i="1">
                                      <a:solidFill>
                                        <a:schemeClr val="bg1"/>
                                      </a:solidFill>
                                      <a:latin typeface="Cambria Math" panose="02040503050406030204" pitchFamily="18" charset="0"/>
                                      <a:ea typeface="Microsoft YaHei" panose="020B0503020204020204" pitchFamily="34" charset="-122"/>
                                    </a:rPr>
                                    <m:t>=1</m:t>
                                  </m:r>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Sub>
                                </m:e>
                              </m:nary>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r>
                                    <a:rPr kumimoji="1" lang="en-US" altLang="zh-CN" sz="2000" b="1" i="1">
                                      <a:solidFill>
                                        <a:schemeClr val="bg1"/>
                                      </a:solidFill>
                                      <a:latin typeface="Cambria Math" panose="02040503050406030204" pitchFamily="18" charset="0"/>
                                      <a:ea typeface="Microsoft YaHei" panose="020B0503020204020204" pitchFamily="34" charset="-122"/>
                                    </a:rPr>
                                    <m:t>−</m:t>
                                  </m:r>
                                  <m:f>
                                    <m:fPr>
                                      <m:ctrlPr>
                                        <a:rPr kumimoji="1" lang="en-US" altLang="zh-CN" sz="2000" b="1" i="1">
                                          <a:solidFill>
                                            <a:schemeClr val="bg1"/>
                                          </a:solidFill>
                                          <a:latin typeface="Cambria Math" panose="02040503050406030204" pitchFamily="18" charset="0"/>
                                          <a:ea typeface="Microsoft YaHei" panose="020B0503020204020204" pitchFamily="34" charset="-122"/>
                                        </a:rPr>
                                      </m:ctrlPr>
                                    </m:fPr>
                                    <m:num>
                                      <m:r>
                                        <a:rPr kumimoji="1" lang="en-US" altLang="zh-CN" sz="2000" b="1" i="1">
                                          <a:solidFill>
                                            <a:schemeClr val="bg1"/>
                                          </a:solidFill>
                                          <a:latin typeface="Cambria Math" panose="02040503050406030204" pitchFamily="18" charset="0"/>
                                          <a:ea typeface="Microsoft YaHei" panose="020B0503020204020204" pitchFamily="34" charset="-122"/>
                                        </a:rPr>
                                        <m:t>𝟏</m:t>
                                      </m:r>
                                    </m:num>
                                    <m:den>
                                      <m:r>
                                        <a:rPr kumimoji="1" lang="en-US" altLang="zh-CN" sz="2000" b="1" i="1">
                                          <a:solidFill>
                                            <a:schemeClr val="bg1"/>
                                          </a:solidFill>
                                          <a:latin typeface="Cambria Math" panose="02040503050406030204" pitchFamily="18" charset="0"/>
                                          <a:ea typeface="Microsoft YaHei" panose="020B0503020204020204" pitchFamily="34" charset="-122"/>
                                        </a:rPr>
                                        <m:t>𝟐</m:t>
                                      </m:r>
                                    </m:den>
                                  </m:f>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𝒚</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𝒏</m:t>
                                          </m:r>
                                        </m:sub>
                                      </m:sSub>
                                    </m:e>
                                  </m:d>
                                  <m:d>
                                    <m:dPr>
                                      <m:begChr m:val="["/>
                                      <m:endChr m:val="]"/>
                                      <m:ctrlPr>
                                        <a:rPr kumimoji="1" lang="en-US" altLang="zh-CN" sz="2000" b="1" i="1">
                                          <a:solidFill>
                                            <a:schemeClr val="bg1"/>
                                          </a:solidFill>
                                          <a:latin typeface="Cambria Math" panose="02040503050406030204" pitchFamily="18" charset="0"/>
                                          <a:ea typeface="Microsoft YaHei" panose="020B0503020204020204" pitchFamily="34" charset="-122"/>
                                        </a:rPr>
                                      </m:ctrlPr>
                                    </m:dPr>
                                    <m:e>
                                      <m:m>
                                        <m:mPr>
                                          <m:mcs>
                                            <m:mc>
                                              <m:mcPr>
                                                <m:count m:val="3"/>
                                                <m:mcJc m:val="center"/>
                                              </m:mcPr>
                                            </m:mc>
                                          </m:mcs>
                                          <m:ctrlPr>
                                            <a:rPr kumimoji="1" lang="en-US" altLang="zh-CN" sz="2000" b="1" i="1">
                                              <a:solidFill>
                                                <a:schemeClr val="bg1"/>
                                              </a:solidFill>
                                              <a:latin typeface="Cambria Math" panose="02040503050406030204" pitchFamily="18" charset="0"/>
                                              <a:ea typeface="Microsoft YaHei" panose="020B0503020204020204" pitchFamily="34" charset="-122"/>
                                            </a:rPr>
                                          </m:ctrlPr>
                                        </m:mPr>
                                        <m:m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m:rPr>
                                                        <m:brk m:alnAt="7"/>
                                                      </m:rPr>
                                                      <a:rPr kumimoji="1" lang="en-US" altLang="zh-CN" sz="2000" i="1">
                                                        <a:solidFill>
                                                          <a:schemeClr val="bg1"/>
                                                        </a:solidFill>
                                                        <a:latin typeface="Cambria Math" panose="02040503050406030204" pitchFamily="18" charset="0"/>
                                                        <a:ea typeface="Microsoft YaHei" panose="020B0503020204020204" pitchFamily="34" charset="-122"/>
                                                      </a:rPr>
                                                      <m:t>𝜎</m:t>
                                                    </m:r>
                                                  </m:e>
                                                  <m:sub>
                                                    <m:r>
                                                      <m:rPr>
                                                        <m:brk m:alnAt="7"/>
                                                      </m:rPr>
                                                      <a:rPr kumimoji="1" lang="en-US" altLang="zh-CN" sz="2000" i="1">
                                                        <a:solidFill>
                                                          <a:schemeClr val="bg1"/>
                                                        </a:solidFill>
                                                        <a:latin typeface="Cambria Math" panose="02040503050406030204" pitchFamily="18" charset="0"/>
                                                        <a:ea typeface="Microsoft YaHei" panose="020B0503020204020204" pitchFamily="34" charset="-122"/>
                                                      </a:rPr>
                                                      <m:t>1</m:t>
                                                    </m:r>
                                                  </m:sub>
                                                  <m:sup>
                                                    <m:r>
                                                      <m:rPr>
                                                        <m:brk m:alnAt="7"/>
                                                      </m:rPr>
                                                      <a:rPr kumimoji="1" lang="en-US" altLang="zh-CN" sz="2000" i="1">
                                                        <a:solidFill>
                                                          <a:schemeClr val="bg1"/>
                                                        </a:solidFill>
                                                        <a:latin typeface="Cambria Math" panose="02040503050406030204" pitchFamily="18" charset="0"/>
                                                        <a:ea typeface="Microsoft YaHei" panose="020B0503020204020204" pitchFamily="34" charset="-122"/>
                                                      </a:rPr>
                                                      <m:t>2</m:t>
                                                    </m:r>
                                                  </m:sup>
                                                </m:sSubSup>
                                              </m:den>
                                            </m:f>
                                          </m:e>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e>
                                            <m:r>
                                              <a:rPr kumimoji="1" lang="en-US" altLang="zh-CN" sz="2000" b="1" i="1">
                                                <a:solidFill>
                                                  <a:schemeClr val="bg1"/>
                                                </a:solidFill>
                                                <a:latin typeface="Cambria Math" panose="02040503050406030204" pitchFamily="18" charset="0"/>
                                                <a:ea typeface="Microsoft YaHei" panose="020B0503020204020204" pitchFamily="34" charset="-122"/>
                                              </a:rPr>
                                              <m:t>⋱</m:t>
                                            </m:r>
                                          </m:e>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e>
                                            <m:r>
                                              <a:rPr kumimoji="1" lang="en-US" altLang="zh-CN" sz="2000" b="0" i="1" smtClean="0">
                                                <a:solidFill>
                                                  <a:schemeClr val="bg1"/>
                                                </a:solidFill>
                                                <a:latin typeface="Cambria Math" panose="02040503050406030204" pitchFamily="18" charset="0"/>
                                                <a:ea typeface="Microsoft YaHei" panose="020B0503020204020204" pitchFamily="34" charset="-122"/>
                                              </a:rPr>
                                              <m:t>0</m:t>
                                            </m:r>
                                          </m:e>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𝑛</m:t>
                                                    </m:r>
                                                  </m:sub>
                                                  <m:sup>
                                                    <m:r>
                                                      <a:rPr kumimoji="1" lang="en-US" altLang="zh-CN" sz="2000" i="1">
                                                        <a:solidFill>
                                                          <a:schemeClr val="bg1"/>
                                                        </a:solidFill>
                                                        <a:latin typeface="Cambria Math" panose="02040503050406030204" pitchFamily="18" charset="0"/>
                                                        <a:ea typeface="Microsoft YaHei" panose="020B0503020204020204" pitchFamily="34" charset="-122"/>
                                                      </a:rPr>
                                                      <m:t>2</m:t>
                                                    </m:r>
                                                  </m:sup>
                                                </m:sSubSup>
                                              </m:den>
                                            </m:f>
                                          </m:e>
                                        </m:mr>
                                      </m:m>
                                    </m:e>
                                  </m:d>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eqArr>
                                    </m:e>
                                  </m:d>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1" i="1">
                              <a:solidFill>
                                <a:schemeClr val="bg1"/>
                              </a:solidFill>
                              <a:latin typeface="Cambria Math" panose="02040503050406030204" pitchFamily="18" charset="0"/>
                              <a:ea typeface="Microsoft YaHei" panose="020B0503020204020204" pitchFamily="34" charset="-122"/>
                            </a:rPr>
                            <m:t>𝒚</m:t>
                          </m:r>
                        </m:e>
                      </m:nary>
                    </m:oMath>
                    <m:oMath xmlns:m="http://schemas.openxmlformats.org/officeDocument/2006/math">
                      <m:r>
                        <a:rPr kumimoji="1" lang="en-US" altLang="zh-CN" sz="2000" b="1" i="1">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ℝ</m:t>
                              </m:r>
                            </m:e>
                            <m:sup>
                              <m:r>
                                <a:rPr kumimoji="1" lang="en-US" altLang="zh-CN" sz="2000" i="1">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𝑘</m:t>
                                  </m:r>
                                  <m:r>
                                    <a:rPr kumimoji="1" lang="en-US" altLang="zh-CN" sz="2000" i="1">
                                      <a:solidFill>
                                        <a:schemeClr val="bg1"/>
                                      </a:solidFill>
                                      <a:latin typeface="Cambria Math" panose="02040503050406030204" pitchFamily="18" charset="0"/>
                                      <a:ea typeface="Microsoft YaHei" panose="020B0503020204020204" pitchFamily="34" charset="-122"/>
                                    </a:rPr>
                                    <m:t>=1</m:t>
                                  </m:r>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Sub>
                                </m:e>
                              </m:nary>
                            </m:den>
                          </m:f>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1" i="1">
                                      <a:solidFill>
                                        <a:schemeClr val="bg1"/>
                                      </a:solidFill>
                                      <a:latin typeface="Cambria Math" panose="02040503050406030204" pitchFamily="18" charset="0"/>
                                      <a:ea typeface="Microsoft YaHei" panose="020B0503020204020204" pitchFamily="34" charset="-122"/>
                                    </a:rPr>
                                  </m:ctrlPr>
                                </m:dPr>
                                <m:e>
                                  <m:nary>
                                    <m:naryPr>
                                      <m: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e>
                                  </m:nary>
                                </m:e>
                              </m:d>
                            </m:e>
                          </m:func>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1" i="1">
                              <a:solidFill>
                                <a:schemeClr val="bg1"/>
                              </a:solidFill>
                              <a:latin typeface="Cambria Math" panose="02040503050406030204" pitchFamily="18" charset="0"/>
                              <a:ea typeface="Microsoft YaHei" panose="020B0503020204020204" pitchFamily="34" charset="-122"/>
                            </a:rPr>
                            <m:t>𝒚</m:t>
                          </m:r>
                        </m:e>
                      </m:nary>
                    </m:oMath>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ℝ</m:t>
                              </m:r>
                            </m:e>
                            <m:sup>
                              <m:r>
                                <a:rPr kumimoji="1" lang="en-US" altLang="zh-CN" sz="2000" i="1">
                                  <a:solidFill>
                                    <a:schemeClr val="bg1"/>
                                  </a:solidFill>
                                  <a:latin typeface="Cambria Math" panose="02040503050406030204" pitchFamily="18" charset="0"/>
                                  <a:ea typeface="Microsoft YaHei" panose="020B0503020204020204" pitchFamily="34" charset="-122"/>
                                </a:rPr>
                                <m:t>𝑛</m:t>
                              </m:r>
                            </m:sup>
                          </m:sSup>
                        </m:sub>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𝑛</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up>
                              </m:sSup>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𝑘</m:t>
                                  </m:r>
                                  <m:r>
                                    <a:rPr kumimoji="1" lang="en-US" altLang="zh-CN" sz="2000" i="1">
                                      <a:solidFill>
                                        <a:schemeClr val="bg1"/>
                                      </a:solidFill>
                                      <a:latin typeface="Cambria Math" panose="02040503050406030204" pitchFamily="18" charset="0"/>
                                      <a:ea typeface="Microsoft YaHei" panose="020B0503020204020204" pitchFamily="34" charset="-122"/>
                                    </a:rPr>
                                    <m:t>=1</m:t>
                                  </m:r>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Sub>
                                </m:e>
                              </m:nary>
                            </m:den>
                          </m:f>
                          <m:nary>
                            <m:naryPr>
                              <m:chr m:val="∏"/>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den>
                                      </m:f>
                                    </m:e>
                                  </m:d>
                                </m:e>
                              </m:func>
                            </m:e>
                          </m:nary>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1" i="1">
                              <a:solidFill>
                                <a:schemeClr val="bg1"/>
                              </a:solidFill>
                              <a:latin typeface="Cambria Math" panose="02040503050406030204" pitchFamily="18" charset="0"/>
                              <a:ea typeface="Microsoft YaHei" panose="020B0503020204020204" pitchFamily="34" charset="-122"/>
                            </a:rPr>
                            <m:t>𝒚</m:t>
                          </m:r>
                        </m:e>
                      </m:nary>
                      <m:r>
                        <a:rPr kumimoji="1" lang="en-US" altLang="zh-CN" sz="2000" b="1" i="1" smtClean="0">
                          <a:solidFill>
                            <a:schemeClr val="bg1"/>
                          </a:solidFill>
                          <a:latin typeface="Cambria Math" panose="02040503050406030204" pitchFamily="18" charset="0"/>
                          <a:ea typeface="Microsoft YaHei" panose="020B0503020204020204" pitchFamily="34" charset="-122"/>
                        </a:rPr>
                        <m:t>=</m:t>
                      </m:r>
                      <m:nary>
                        <m:naryPr>
                          <m:ctrlPr>
                            <a:rPr kumimoji="1" lang="zh-CN" altLang="en-US" sz="2000"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ℝ</m:t>
                              </m:r>
                            </m:e>
                            <m:sup>
                              <m:r>
                                <a:rPr kumimoji="1" lang="en-US" altLang="zh-CN" sz="2000" i="1">
                                  <a:solidFill>
                                    <a:schemeClr val="bg1"/>
                                  </a:solidFill>
                                  <a:latin typeface="Cambria Math" panose="02040503050406030204" pitchFamily="18" charset="0"/>
                                  <a:ea typeface="Microsoft YaHei" panose="020B0503020204020204" pitchFamily="34" charset="-122"/>
                                </a:rPr>
                                <m:t>𝑛</m:t>
                              </m:r>
                            </m:sup>
                          </m:sSup>
                        </m:sub>
                        <m:sup/>
                        <m:e>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𝑘</m:t>
                              </m:r>
                              <m:r>
                                <a:rPr kumimoji="1" lang="en-US" altLang="zh-CN" sz="2000" i="1">
                                  <a:solidFill>
                                    <a:schemeClr val="bg1"/>
                                  </a:solidFill>
                                  <a:latin typeface="Cambria Math" panose="02040503050406030204" pitchFamily="18" charset="0"/>
                                  <a:ea typeface="Microsoft YaHei" panose="020B0503020204020204" pitchFamily="34" charset="-122"/>
                                </a:rPr>
                                <m:t>=1</m:t>
                              </m:r>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den>
                              </m:f>
                              <m:r>
                                <a:rPr kumimoji="1" lang="en-US" altLang="zh-CN" sz="2000" b="0" i="1" smtClean="0">
                                  <a:solidFill>
                                    <a:schemeClr val="bg1"/>
                                  </a:solidFill>
                                  <a:latin typeface="Cambria Math" panose="02040503050406030204" pitchFamily="18" charset="0"/>
                                  <a:ea typeface="Microsoft YaHei" panose="020B0503020204020204" pitchFamily="34" charset="-122"/>
                                </a:rPr>
                                <m:t> </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a:rPr kumimoji="1" lang="en-US" altLang="zh-CN" sz="2000" i="1">
                                                  <a:solidFill>
                                                    <a:schemeClr val="bg1"/>
                                                  </a:solidFill>
                                                  <a:latin typeface="Cambria Math" panose="02040503050406030204" pitchFamily="18" charset="0"/>
                                                  <a:ea typeface="Microsoft YaHei" panose="020B0503020204020204" pitchFamily="34" charset="-122"/>
                                                </a:rPr>
                                                <m:t>𝑦</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up>
                                              <m:r>
                                                <a:rPr kumimoji="1" lang="en-US" altLang="zh-CN" sz="2000" i="1">
                                                  <a:solidFill>
                                                    <a:schemeClr val="bg1"/>
                                                  </a:solidFill>
                                                  <a:latin typeface="Cambria Math" panose="02040503050406030204" pitchFamily="18" charset="0"/>
                                                  <a:ea typeface="Microsoft YaHei" panose="020B0503020204020204" pitchFamily="34" charset="-122"/>
                                                </a:rPr>
                                                <m:t>2</m:t>
                                              </m:r>
                                            </m:sup>
                                          </m:sSubSup>
                                        </m:num>
                                        <m:den>
                                          <m:r>
                                            <a:rPr kumimoji="1" lang="en-US" altLang="zh-CN" sz="2000" i="1">
                                              <a:solidFill>
                                                <a:schemeClr val="bg1"/>
                                              </a:solidFill>
                                              <a:latin typeface="Cambria Math" panose="02040503050406030204" pitchFamily="18" charset="0"/>
                                              <a:ea typeface="Microsoft YaHei" panose="020B0503020204020204" pitchFamily="34" charset="-122"/>
                                            </a:rPr>
                                            <m:t>2</m:t>
                                          </m:r>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up>
                                              <m:r>
                                                <a:rPr kumimoji="1" lang="en-US" altLang="zh-CN" sz="2000" i="1">
                                                  <a:solidFill>
                                                    <a:schemeClr val="bg1"/>
                                                  </a:solidFill>
                                                  <a:latin typeface="Cambria Math" panose="02040503050406030204" pitchFamily="18" charset="0"/>
                                                  <a:ea typeface="Microsoft YaHei" panose="020B0503020204020204" pitchFamily="34" charset="-122"/>
                                                </a:rPr>
                                                <m:t>2</m:t>
                                              </m:r>
                                            </m:sup>
                                          </m:sSubSup>
                                        </m:den>
                                      </m:f>
                                    </m:e>
                                  </m:d>
                                </m:e>
                              </m:func>
                            </m:e>
                          </m:nary>
                          <m:r>
                            <a:rPr kumimoji="1" lang="en-US" altLang="zh-CN" sz="2000" i="1">
                              <a:solidFill>
                                <a:schemeClr val="bg1"/>
                              </a:solidFill>
                              <a:latin typeface="Cambria Math" panose="02040503050406030204" pitchFamily="18" charset="0"/>
                              <a:ea typeface="Microsoft YaHei" panose="020B0503020204020204" pitchFamily="34" charset="-122"/>
                            </a:rPr>
                            <m:t>𝑑</m:t>
                          </m:r>
                          <m:r>
                            <a:rPr kumimoji="1" lang="en-US" altLang="zh-CN" sz="2000" b="1" i="1">
                              <a:solidFill>
                                <a:schemeClr val="bg1"/>
                              </a:solidFill>
                              <a:latin typeface="Cambria Math" panose="02040503050406030204" pitchFamily="18" charset="0"/>
                              <a:ea typeface="Microsoft YaHei" panose="020B0503020204020204" pitchFamily="34" charset="-122"/>
                            </a:rPr>
                            <m:t>𝒚</m:t>
                          </m:r>
                        </m:e>
                      </m:nary>
                    </m:oMath>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nary>
                        <m:nary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e>
                          <m:nary>
                            <m:nary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e>
                              <m:r>
                                <a:rPr kumimoji="1" lang="en-US" altLang="zh-CN" sz="2000" b="1" i="1" smtClean="0">
                                  <a:solidFill>
                                    <a:schemeClr val="bg1"/>
                                  </a:solidFill>
                                  <a:latin typeface="Cambria Math" panose="02040503050406030204" pitchFamily="18" charset="0"/>
                                  <a:ea typeface="Microsoft YaHei" panose="020B0503020204020204" pitchFamily="34" charset="-122"/>
                                </a:rPr>
                                <m:t>⋯</m:t>
                              </m:r>
                            </m:e>
                          </m:nary>
                          <m:nary>
                            <m:nary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e>
                              <m:nary>
                                <m:naryPr>
                                  <m:chr m:val="∏"/>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𝑘</m:t>
                                  </m:r>
                                  <m:r>
                                    <a:rPr kumimoji="1" lang="en-US" altLang="zh-CN" sz="2000" i="1">
                                      <a:solidFill>
                                        <a:schemeClr val="bg1"/>
                                      </a:solidFill>
                                      <a:latin typeface="Cambria Math" panose="02040503050406030204" pitchFamily="18" charset="0"/>
                                      <a:ea typeface="Microsoft YaHei" panose="020B0503020204020204" pitchFamily="34" charset="-122"/>
                                    </a:rPr>
                                    <m:t>=1</m:t>
                                  </m:r>
                                </m:sub>
                                <m:sup>
                                  <m:r>
                                    <a:rPr kumimoji="1" lang="en-US" altLang="zh-CN" sz="2000" i="1">
                                      <a:solidFill>
                                        <a:schemeClr val="bg1"/>
                                      </a:solidFill>
                                      <a:latin typeface="Cambria Math" panose="02040503050406030204" pitchFamily="18" charset="0"/>
                                      <a:ea typeface="Microsoft YaHei" panose="020B0503020204020204" pitchFamily="34" charset="-122"/>
                                    </a:rPr>
                                    <m:t>𝑛</m:t>
                                  </m:r>
                                </m:sup>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rad>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Sub>
                                    </m:den>
                                  </m:f>
                                  <m:r>
                                    <a:rPr kumimoji="1" lang="en-US" altLang="zh-CN" sz="2000" i="1">
                                      <a:solidFill>
                                        <a:schemeClr val="bg1"/>
                                      </a:solidFill>
                                      <a:latin typeface="Cambria Math" panose="02040503050406030204" pitchFamily="18" charset="0"/>
                                      <a:ea typeface="Microsoft YaHei" panose="020B0503020204020204" pitchFamily="34" charset="-122"/>
                                    </a:rPr>
                                    <m:t> </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a:rPr kumimoji="1" lang="en-US" altLang="zh-CN" sz="2000" i="1">
                                                      <a:solidFill>
                                                        <a:schemeClr val="bg1"/>
                                                      </a:solidFill>
                                                      <a:latin typeface="Cambria Math" panose="02040503050406030204" pitchFamily="18" charset="0"/>
                                                      <a:ea typeface="Microsoft YaHei" panose="020B0503020204020204" pitchFamily="34" charset="-122"/>
                                                    </a:rPr>
                                                    <m:t>𝑦</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up>
                                                  <m:r>
                                                    <a:rPr kumimoji="1" lang="en-US" altLang="zh-CN" sz="2000" i="1">
                                                      <a:solidFill>
                                                        <a:schemeClr val="bg1"/>
                                                      </a:solidFill>
                                                      <a:latin typeface="Cambria Math" panose="02040503050406030204" pitchFamily="18" charset="0"/>
                                                      <a:ea typeface="Microsoft YaHei" panose="020B0503020204020204" pitchFamily="34" charset="-122"/>
                                                    </a:rPr>
                                                    <m:t>2</m:t>
                                                  </m:r>
                                                </m:sup>
                                              </m:sSubSup>
                                            </m:num>
                                            <m:den>
                                              <m:r>
                                                <a:rPr kumimoji="1" lang="en-US" altLang="zh-CN" sz="2000" i="1">
                                                  <a:solidFill>
                                                    <a:schemeClr val="bg1"/>
                                                  </a:solidFill>
                                                  <a:latin typeface="Cambria Math" panose="02040503050406030204" pitchFamily="18" charset="0"/>
                                                  <a:ea typeface="Microsoft YaHei" panose="020B0503020204020204" pitchFamily="34" charset="-122"/>
                                                </a:rPr>
                                                <m:t>2</m:t>
                                              </m:r>
                                              <m:sSubSup>
                                                <m:sSubSupPr>
                                                  <m:ctrlPr>
                                                    <a:rPr kumimoji="1" lang="en-US" altLang="zh-CN" sz="2000" i="1">
                                                      <a:solidFill>
                                                        <a:schemeClr val="bg1"/>
                                                      </a:solidFill>
                                                      <a:latin typeface="Cambria Math" panose="02040503050406030204" pitchFamily="18" charset="0"/>
                                                      <a:ea typeface="Microsoft YaHei" panose="020B0503020204020204" pitchFamily="34" charset="-122"/>
                                                    </a:rPr>
                                                  </m:ctrlPr>
                                                </m:sSubSupPr>
                                                <m:e>
                                                  <m:r>
                                                    <a:rPr kumimoji="1" lang="en-US" altLang="zh-CN" sz="2000" i="1">
                                                      <a:solidFill>
                                                        <a:schemeClr val="bg1"/>
                                                      </a:solidFill>
                                                      <a:latin typeface="Cambria Math" panose="02040503050406030204" pitchFamily="18" charset="0"/>
                                                      <a:ea typeface="Microsoft YaHei" panose="020B0503020204020204" pitchFamily="34" charset="-122"/>
                                                    </a:rPr>
                                                    <m:t>𝜎</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up>
                                                  <m:r>
                                                    <a:rPr kumimoji="1" lang="en-US" altLang="zh-CN" sz="2000" i="1">
                                                      <a:solidFill>
                                                        <a:schemeClr val="bg1"/>
                                                      </a:solidFill>
                                                      <a:latin typeface="Cambria Math" panose="02040503050406030204" pitchFamily="18" charset="0"/>
                                                      <a:ea typeface="Microsoft YaHei" panose="020B0503020204020204" pitchFamily="34" charset="-122"/>
                                                    </a:rPr>
                                                    <m:t>2</m:t>
                                                  </m:r>
                                                </m:sup>
                                              </m:sSubSup>
                                            </m:den>
                                          </m:f>
                                        </m:e>
                                      </m:d>
                                    </m:e>
                                  </m:func>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b>
                              </m:sSub>
                            </m:e>
                          </m:nary>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𝑑𝑦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𝑛</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nary>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𝑦</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92E23560-0485-D6EF-A861-B2DF8A04CDAE}"/>
                  </a:ext>
                </a:extLst>
              </p:cNvPr>
              <p:cNvSpPr txBox="1">
                <a:spLocks noRot="1" noChangeAspect="1" noMove="1" noResize="1" noEditPoints="1" noAdjustHandles="1" noChangeArrowheads="1" noChangeShapeType="1" noTextEdit="1"/>
              </p:cNvSpPr>
              <p:nvPr/>
            </p:nvSpPr>
            <p:spPr>
              <a:xfrm>
                <a:off x="1517779" y="1283562"/>
                <a:ext cx="8474051" cy="5123006"/>
              </a:xfrm>
              <a:prstGeom prst="rect">
                <a:avLst/>
              </a:prstGeom>
              <a:blipFill>
                <a:blip r:embed="rId2"/>
                <a:stretch>
                  <a:fillRect l="-10928" t="-23267" b="-33168"/>
                </a:stretch>
              </a:blipFill>
            </p:spPr>
            <p:txBody>
              <a:bodyPr/>
              <a:lstStyle/>
              <a:p>
                <a:r>
                  <a:rPr lang="zh-CN" altLang="en-US">
                    <a:noFill/>
                  </a:rPr>
                  <a:t> </a:t>
                </a:r>
              </a:p>
            </p:txBody>
          </p:sp>
        </mc:Fallback>
      </mc:AlternateContent>
      <p:sp>
        <p:nvSpPr>
          <p:cNvPr id="19" name="右箭头 18">
            <a:extLst>
              <a:ext uri="{FF2B5EF4-FFF2-40B4-BE49-F238E27FC236}">
                <a16:creationId xmlns:a16="http://schemas.microsoft.com/office/drawing/2014/main" id="{8917E8F6-0654-7720-4FEF-08DBDF7A22ED}"/>
              </a:ext>
            </a:extLst>
          </p:cNvPr>
          <p:cNvSpPr/>
          <p:nvPr/>
        </p:nvSpPr>
        <p:spPr>
          <a:xfrm>
            <a:off x="441952" y="1513855"/>
            <a:ext cx="994804" cy="44196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9197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492E6-65F1-7C64-C599-C87A36438D76}"/>
              </a:ext>
            </a:extLst>
          </p:cNvPr>
          <p:cNvSpPr>
            <a:spLocks noGrp="1"/>
          </p:cNvSpPr>
          <p:nvPr>
            <p:ph type="title"/>
          </p:nvPr>
        </p:nvSpPr>
        <p:spPr/>
        <p:txBody>
          <a:bodyPr/>
          <a:lstStyle/>
          <a:p>
            <a:r>
              <a:rPr kumimoji="1" lang="en-US" altLang="zh-CN" dirty="0"/>
              <a:t>Characteristic Function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D60A5B1-EEFF-46AE-B4D7-D446EBAB3682}"/>
                  </a:ext>
                </a:extLst>
              </p:cNvPr>
              <p:cNvSpPr txBox="1"/>
              <p:nvPr/>
            </p:nvSpPr>
            <p:spPr>
              <a:xfrm>
                <a:off x="704510" y="1382751"/>
                <a:ext cx="8608742" cy="2737288"/>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讨论</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唯随机向量的特征函数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𝚽</m:t>
                          </m:r>
                        </m:e>
                        <m:sub>
                          <m:r>
                            <a:rPr kumimoji="1" lang="en-US" altLang="zh-CN" sz="2000" b="1" i="0" smtClean="0">
                              <a:solidFill>
                                <a:schemeClr val="bg1"/>
                              </a:solidFill>
                              <a:latin typeface="Cambria Math" panose="02040503050406030204" pitchFamily="18" charset="0"/>
                              <a:ea typeface="Microsoft YaHei" panose="020B0503020204020204" pitchFamily="34" charset="-122"/>
                            </a:rPr>
                            <m:t>𝐗</m:t>
                          </m:r>
                        </m:sub>
                      </m:sSub>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e>
                          </m:func>
                        </m:e>
                      </m:d>
                    </m:oMath>
                  </m:oMathPara>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推导</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唯高斯联合分布的特征函数</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𝚽</m:t>
                          </m:r>
                        </m:e>
                        <m:sub>
                          <m:r>
                            <a:rPr kumimoji="1" lang="en-US" altLang="zh-CN" sz="2000" b="1" i="0" smtClean="0">
                              <a:solidFill>
                                <a:schemeClr val="bg1"/>
                              </a:solidFill>
                              <a:latin typeface="Cambria Math" panose="02040503050406030204" pitchFamily="18" charset="0"/>
                              <a:ea typeface="Microsoft YaHei" panose="020B0503020204020204" pitchFamily="34" charset="-122"/>
                            </a:rPr>
                            <m:t>𝐗</m:t>
                          </m:r>
                        </m:sub>
                      </m:sSub>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𝑛</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d>
                                    </m:e>
                                  </m:func>
                                </m:e>
                              </m:d>
                            </m:e>
                            <m:sup>
                              <m:f>
                                <m:f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1" i="1" smtClean="0">
                                      <a:solidFill>
                                        <a:schemeClr val="bg1"/>
                                      </a:solidFill>
                                      <a:latin typeface="Cambria Math" panose="02040503050406030204" pitchFamily="18" charset="0"/>
                                      <a:ea typeface="Microsoft YaHei" panose="020B0503020204020204" pitchFamily="34" charset="-122"/>
                                    </a:rPr>
                                    <m:t>𝟏</m:t>
                                  </m:r>
                                </m:num>
                                <m:den>
                                  <m:r>
                                    <a:rPr kumimoji="1" lang="en-US" altLang="zh-CN" sz="2000" b="1" i="1" smtClean="0">
                                      <a:solidFill>
                                        <a:schemeClr val="bg1"/>
                                      </a:solidFill>
                                      <a:latin typeface="Cambria Math" panose="02040503050406030204" pitchFamily="18" charset="0"/>
                                      <a:ea typeface="Microsoft YaHei" panose="020B0503020204020204" pitchFamily="34" charset="-122"/>
                                    </a:rPr>
                                    <m:t>𝟐</m:t>
                                  </m:r>
                                </m:den>
                              </m:f>
                            </m:sup>
                          </m:sSup>
                        </m:den>
                      </m:f>
                      <m:nary>
                        <m:nary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sub>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d>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func>
                        </m:e>
                      </m:nary>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9D60A5B1-EEFF-46AE-B4D7-D446EBAB3682}"/>
                  </a:ext>
                </a:extLst>
              </p:cNvPr>
              <p:cNvSpPr txBox="1">
                <a:spLocks noRot="1" noChangeAspect="1" noMove="1" noResize="1" noEditPoints="1" noAdjustHandles="1" noChangeArrowheads="1" noChangeShapeType="1" noTextEdit="1"/>
              </p:cNvSpPr>
              <p:nvPr/>
            </p:nvSpPr>
            <p:spPr>
              <a:xfrm>
                <a:off x="704510" y="1382751"/>
                <a:ext cx="8608742" cy="2737288"/>
              </a:xfrm>
              <a:prstGeom prst="rect">
                <a:avLst/>
              </a:prstGeom>
              <a:blipFill>
                <a:blip r:embed="rId2"/>
                <a:stretch>
                  <a:fillRect l="-589" b="-6129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E4920CB8-959E-E00F-F5A8-E2BE7F4C5579}"/>
              </a:ext>
            </a:extLst>
          </p:cNvPr>
          <p:cNvSpPr txBox="1"/>
          <p:nvPr/>
        </p:nvSpPr>
        <p:spPr>
          <a:xfrm>
            <a:off x="6365404" y="1934988"/>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做内积</a:t>
            </a:r>
          </a:p>
        </p:txBody>
      </p:sp>
      <p:sp>
        <p:nvSpPr>
          <p:cNvPr id="5" name="文本框 4">
            <a:extLst>
              <a:ext uri="{FF2B5EF4-FFF2-40B4-BE49-F238E27FC236}">
                <a16:creationId xmlns:a16="http://schemas.microsoft.com/office/drawing/2014/main" id="{8B1027FF-8FE7-6AB9-37B9-A3FB6663930E}"/>
              </a:ext>
            </a:extLst>
          </p:cNvPr>
          <p:cNvSpPr txBox="1"/>
          <p:nvPr/>
        </p:nvSpPr>
        <p:spPr>
          <a:xfrm>
            <a:off x="6953174" y="2827458"/>
            <a:ext cx="2236510"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又是一个高斯积分</a:t>
            </a:r>
          </a:p>
        </p:txBody>
      </p:sp>
      <p:pic>
        <p:nvPicPr>
          <p:cNvPr id="6" name="图片 5">
            <a:extLst>
              <a:ext uri="{FF2B5EF4-FFF2-40B4-BE49-F238E27FC236}">
                <a16:creationId xmlns:a16="http://schemas.microsoft.com/office/drawing/2014/main" id="{C6C7DC81-4EAC-164D-8064-A88A82188C4B}"/>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4618653" y="4026733"/>
            <a:ext cx="7377404" cy="2664063"/>
          </a:xfrm>
          <a:prstGeom prst="rect">
            <a:avLst/>
          </a:prstGeom>
        </p:spPr>
      </p:pic>
      <p:sp>
        <p:nvSpPr>
          <p:cNvPr id="7" name="椭圆 6">
            <a:extLst>
              <a:ext uri="{FF2B5EF4-FFF2-40B4-BE49-F238E27FC236}">
                <a16:creationId xmlns:a16="http://schemas.microsoft.com/office/drawing/2014/main" id="{2CDC0B87-9A40-D5A5-8EDC-BBAB50ED51EB}"/>
              </a:ext>
            </a:extLst>
          </p:cNvPr>
          <p:cNvSpPr/>
          <p:nvPr/>
        </p:nvSpPr>
        <p:spPr>
          <a:xfrm>
            <a:off x="998868" y="4204382"/>
            <a:ext cx="704412" cy="704412"/>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N</a:t>
            </a:r>
            <a:endParaRPr kumimoji="1" lang="zh-CN" altLang="en-US" sz="2800" dirty="0" err="1">
              <a:latin typeface="Microsoft YaHei" panose="020B0503020204020204" pitchFamily="34" charset="-122"/>
              <a:ea typeface="Microsoft YaHei" panose="020B0503020204020204" pitchFamily="34" charset="-122"/>
            </a:endParaRPr>
          </a:p>
        </p:txBody>
      </p:sp>
      <p:sp>
        <p:nvSpPr>
          <p:cNvPr id="8" name="椭圆 7">
            <a:extLst>
              <a:ext uri="{FF2B5EF4-FFF2-40B4-BE49-F238E27FC236}">
                <a16:creationId xmlns:a16="http://schemas.microsoft.com/office/drawing/2014/main" id="{7DFE3158-ABC7-3B70-D3F3-7B706B450C2B}"/>
              </a:ext>
            </a:extLst>
          </p:cNvPr>
          <p:cNvSpPr/>
          <p:nvPr/>
        </p:nvSpPr>
        <p:spPr>
          <a:xfrm>
            <a:off x="998868" y="5529761"/>
            <a:ext cx="704412" cy="704412"/>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1</a:t>
            </a:r>
            <a:endParaRPr kumimoji="1" lang="zh-CN" altLang="en-US" sz="2800" dirty="0" err="1">
              <a:latin typeface="Microsoft YaHei" panose="020B0503020204020204" pitchFamily="34" charset="-122"/>
              <a:ea typeface="Microsoft YaHei" panose="020B0503020204020204" pitchFamily="34" charset="-122"/>
            </a:endParaRPr>
          </a:p>
        </p:txBody>
      </p:sp>
      <p:sp>
        <p:nvSpPr>
          <p:cNvPr id="9" name="椭圆 8">
            <a:extLst>
              <a:ext uri="{FF2B5EF4-FFF2-40B4-BE49-F238E27FC236}">
                <a16:creationId xmlns:a16="http://schemas.microsoft.com/office/drawing/2014/main" id="{730F0CBA-CB17-383D-B581-D802F3598577}"/>
              </a:ext>
            </a:extLst>
          </p:cNvPr>
          <p:cNvSpPr/>
          <p:nvPr/>
        </p:nvSpPr>
        <p:spPr>
          <a:xfrm>
            <a:off x="3157350" y="5529761"/>
            <a:ext cx="704412" cy="704412"/>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latin typeface="Microsoft YaHei" panose="020B0503020204020204" pitchFamily="34" charset="-122"/>
                <a:ea typeface="Microsoft YaHei" panose="020B0503020204020204" pitchFamily="34" charset="-122"/>
              </a:rPr>
              <a:t>1</a:t>
            </a:r>
            <a:endParaRPr kumimoji="1" lang="zh-CN" altLang="en-US" sz="2800" dirty="0" err="1">
              <a:latin typeface="Microsoft YaHei" panose="020B0503020204020204" pitchFamily="34" charset="-122"/>
              <a:ea typeface="Microsoft YaHei" panose="020B0503020204020204" pitchFamily="34" charset="-122"/>
            </a:endParaRPr>
          </a:p>
        </p:txBody>
      </p:sp>
      <p:cxnSp>
        <p:nvCxnSpPr>
          <p:cNvPr id="11" name="直线箭头连接符 10">
            <a:extLst>
              <a:ext uri="{FF2B5EF4-FFF2-40B4-BE49-F238E27FC236}">
                <a16:creationId xmlns:a16="http://schemas.microsoft.com/office/drawing/2014/main" id="{CCB54B01-01FF-67CB-C0B9-E4D0EE18A2B6}"/>
              </a:ext>
            </a:extLst>
          </p:cNvPr>
          <p:cNvCxnSpPr>
            <a:stCxn id="8" idx="6"/>
            <a:endCxn id="9" idx="2"/>
          </p:cNvCxnSpPr>
          <p:nvPr/>
        </p:nvCxnSpPr>
        <p:spPr>
          <a:xfrm>
            <a:off x="1703280" y="5881967"/>
            <a:ext cx="14540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B2A341D0-D430-BD8B-780D-5C9D7C6175D6}"/>
              </a:ext>
            </a:extLst>
          </p:cNvPr>
          <p:cNvSpPr txBox="1"/>
          <p:nvPr/>
        </p:nvSpPr>
        <p:spPr>
          <a:xfrm>
            <a:off x="2129971" y="5462089"/>
            <a:ext cx="697627" cy="400110"/>
          </a:xfrm>
          <a:prstGeom prst="rect">
            <a:avLst/>
          </a:prstGeom>
          <a:noFill/>
        </p:spPr>
        <p:txBody>
          <a:bodyPr wrap="squar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积分</a:t>
            </a:r>
          </a:p>
        </p:txBody>
      </p:sp>
      <p:cxnSp>
        <p:nvCxnSpPr>
          <p:cNvPr id="14" name="直线箭头连接符 13">
            <a:extLst>
              <a:ext uri="{FF2B5EF4-FFF2-40B4-BE49-F238E27FC236}">
                <a16:creationId xmlns:a16="http://schemas.microsoft.com/office/drawing/2014/main" id="{1FB2EB26-8EB5-700A-81C5-24362BF904B5}"/>
              </a:ext>
            </a:extLst>
          </p:cNvPr>
          <p:cNvCxnSpPr>
            <a:stCxn id="7" idx="4"/>
            <a:endCxn id="8" idx="0"/>
          </p:cNvCxnSpPr>
          <p:nvPr/>
        </p:nvCxnSpPr>
        <p:spPr>
          <a:xfrm>
            <a:off x="1351074" y="4908794"/>
            <a:ext cx="0" cy="620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CE244302-0A37-25AA-2E1C-BF4180FF4920}"/>
              </a:ext>
            </a:extLst>
          </p:cNvPr>
          <p:cNvSpPr txBox="1"/>
          <p:nvPr/>
        </p:nvSpPr>
        <p:spPr>
          <a:xfrm>
            <a:off x="1467522" y="4974292"/>
            <a:ext cx="697627" cy="400110"/>
          </a:xfrm>
          <a:prstGeom prst="rect">
            <a:avLst/>
          </a:prstGeom>
          <a:noFill/>
        </p:spPr>
        <p:txBody>
          <a:bodyPr wrap="squar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降维</a:t>
            </a:r>
          </a:p>
        </p:txBody>
      </p:sp>
      <p:cxnSp>
        <p:nvCxnSpPr>
          <p:cNvPr id="18" name="直线箭头连接符 17">
            <a:extLst>
              <a:ext uri="{FF2B5EF4-FFF2-40B4-BE49-F238E27FC236}">
                <a16:creationId xmlns:a16="http://schemas.microsoft.com/office/drawing/2014/main" id="{A5B8079C-D53D-08C3-E0ED-F8F140B71704}"/>
              </a:ext>
            </a:extLst>
          </p:cNvPr>
          <p:cNvCxnSpPr>
            <a:stCxn id="9" idx="1"/>
            <a:endCxn id="7" idx="6"/>
          </p:cNvCxnSpPr>
          <p:nvPr/>
        </p:nvCxnSpPr>
        <p:spPr>
          <a:xfrm flipH="1" flipV="1">
            <a:off x="1703280" y="4556588"/>
            <a:ext cx="1557229" cy="1076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82330137-483D-2E16-57C7-16B0BFF092AB}"/>
              </a:ext>
            </a:extLst>
          </p:cNvPr>
          <p:cNvSpPr txBox="1"/>
          <p:nvPr/>
        </p:nvSpPr>
        <p:spPr>
          <a:xfrm>
            <a:off x="2517354" y="4619113"/>
            <a:ext cx="697627" cy="400110"/>
          </a:xfrm>
          <a:prstGeom prst="rect">
            <a:avLst/>
          </a:prstGeom>
          <a:noFill/>
        </p:spPr>
        <p:txBody>
          <a:bodyPr wrap="squar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升维</a:t>
            </a:r>
          </a:p>
        </p:txBody>
      </p:sp>
    </p:spTree>
    <p:extLst>
      <p:ext uri="{BB962C8B-B14F-4D97-AF65-F5344CB8AC3E}">
        <p14:creationId xmlns:p14="http://schemas.microsoft.com/office/powerpoint/2010/main" val="36242061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5E110-C878-9242-6809-7645FC1CD1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F68EB22-B358-C36F-1B5A-5F57E28E92C7}"/>
              </a:ext>
            </a:extLst>
          </p:cNvPr>
          <p:cNvSpPr>
            <a:spLocks noGrp="1"/>
          </p:cNvSpPr>
          <p:nvPr>
            <p:ph type="title"/>
          </p:nvPr>
        </p:nvSpPr>
        <p:spPr/>
        <p:txBody>
          <a:bodyPr/>
          <a:lstStyle/>
          <a:p>
            <a:r>
              <a:rPr kumimoji="1" lang="en-US" altLang="zh-CN" dirty="0"/>
              <a:t>Characteristic Function</a:t>
            </a:r>
            <a:endParaRPr kumimoji="1"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9EBD719-97C5-FF05-CF48-5EBDA9F1CBEB}"/>
                  </a:ext>
                </a:extLst>
              </p:cNvPr>
              <p:cNvSpPr txBox="1"/>
              <p:nvPr/>
            </p:nvSpPr>
            <p:spPr>
              <a:xfrm>
                <a:off x="838200" y="1254265"/>
                <a:ext cx="8426153" cy="94032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𝚽</m:t>
                          </m:r>
                        </m:e>
                        <m:sub>
                          <m:r>
                            <a:rPr kumimoji="1" lang="en-US" altLang="zh-CN" sz="2000" b="1" i="0" smtClean="0">
                              <a:solidFill>
                                <a:schemeClr val="bg1"/>
                              </a:solidFill>
                              <a:latin typeface="Cambria Math" panose="02040503050406030204" pitchFamily="18" charset="0"/>
                              <a:ea typeface="Microsoft YaHei" panose="020B0503020204020204" pitchFamily="34" charset="-122"/>
                            </a:rPr>
                            <m:t>𝐗</m:t>
                          </m:r>
                        </m:sub>
                      </m:sSub>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𝑛</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d>
                                    </m:e>
                                  </m:func>
                                </m:e>
                              </m:d>
                            </m:e>
                            <m:sup>
                              <m:f>
                                <m:f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1" i="1" smtClean="0">
                                      <a:solidFill>
                                        <a:schemeClr val="bg1"/>
                                      </a:solidFill>
                                      <a:latin typeface="Cambria Math" panose="02040503050406030204" pitchFamily="18" charset="0"/>
                                      <a:ea typeface="Microsoft YaHei" panose="020B0503020204020204" pitchFamily="34" charset="-122"/>
                                    </a:rPr>
                                    <m:t>𝟏</m:t>
                                  </m:r>
                                </m:num>
                                <m:den>
                                  <m:r>
                                    <a:rPr kumimoji="1" lang="en-US" altLang="zh-CN" sz="2000" b="1" i="1" smtClean="0">
                                      <a:solidFill>
                                        <a:schemeClr val="bg1"/>
                                      </a:solidFill>
                                      <a:latin typeface="Cambria Math" panose="02040503050406030204" pitchFamily="18" charset="0"/>
                                      <a:ea typeface="Microsoft YaHei" panose="020B0503020204020204" pitchFamily="34" charset="-122"/>
                                    </a:rPr>
                                    <m:t>𝟐</m:t>
                                  </m:r>
                                </m:den>
                              </m:f>
                            </m:sup>
                          </m:sSup>
                        </m:den>
                      </m:f>
                      <m:nary>
                        <m:nary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sub>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d>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func>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59EBD719-97C5-FF05-CF48-5EBDA9F1CBEB}"/>
                  </a:ext>
                </a:extLst>
              </p:cNvPr>
              <p:cNvSpPr txBox="1">
                <a:spLocks noRot="1" noChangeAspect="1" noMove="1" noResize="1" noEditPoints="1" noAdjustHandles="1" noChangeArrowheads="1" noChangeShapeType="1" noTextEdit="1"/>
              </p:cNvSpPr>
              <p:nvPr/>
            </p:nvSpPr>
            <p:spPr>
              <a:xfrm>
                <a:off x="838200" y="1254265"/>
                <a:ext cx="8426153" cy="940322"/>
              </a:xfrm>
              <a:prstGeom prst="rect">
                <a:avLst/>
              </a:prstGeom>
              <a:blipFill>
                <a:blip r:embed="rId2"/>
                <a:stretch>
                  <a:fillRect t="-124000" b="-17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B17EA55-4409-00A3-50D3-437E3E34046C}"/>
                  </a:ext>
                </a:extLst>
              </p:cNvPr>
              <p:cNvSpPr txBox="1"/>
              <p:nvPr/>
            </p:nvSpPr>
            <p:spPr>
              <a:xfrm>
                <a:off x="2119864" y="2194587"/>
                <a:ext cx="8581388" cy="4273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e>
                                  </m:d>
                                </m:e>
                              </m:func>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rad>
                          <m:r>
                            <a:rPr kumimoji="1" lang="en-US" altLang="zh-CN" sz="2000" i="1">
                              <a:solidFill>
                                <a:schemeClr val="bg1"/>
                              </a:solidFill>
                              <a:latin typeface="Cambria Math" panose="02040503050406030204" pitchFamily="18" charset="0"/>
                              <a:ea typeface="Microsoft YaHei" panose="020B0503020204020204" pitchFamily="34" charset="-122"/>
                            </a:rPr>
                            <m:t>𝜎</m:t>
                          </m:r>
                        </m:den>
                      </m:f>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func>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rad>
                          <m:r>
                            <a:rPr kumimoji="1" lang="en-US" altLang="zh-CN" sz="2000" i="1">
                              <a:solidFill>
                                <a:schemeClr val="bg1"/>
                              </a:solidFill>
                              <a:latin typeface="Cambria Math" panose="02040503050406030204" pitchFamily="18" charset="0"/>
                              <a:ea typeface="Microsoft YaHei" panose="020B0503020204020204" pitchFamily="34" charset="-122"/>
                            </a:rPr>
                            <m:t>𝜎</m:t>
                          </m:r>
                        </m:den>
                      </m:f>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𝜔𝜎</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func>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rad>
                          <m:r>
                            <a:rPr kumimoji="1" lang="en-US" altLang="zh-CN" sz="2000" i="1">
                              <a:solidFill>
                                <a:schemeClr val="bg1"/>
                              </a:solidFill>
                              <a:latin typeface="Cambria Math" panose="02040503050406030204" pitchFamily="18" charset="0"/>
                              <a:ea typeface="Microsoft YaHei" panose="020B0503020204020204" pitchFamily="34" charset="-122"/>
                            </a:rPr>
                            <m:t>𝜎</m:t>
                          </m:r>
                        </m:den>
                      </m:f>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−2</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𝜔𝜎</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func>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rad>
                          <m:r>
                            <a:rPr kumimoji="1" lang="en-US" altLang="zh-CN" sz="2000" i="1">
                              <a:solidFill>
                                <a:schemeClr val="bg1"/>
                              </a:solidFill>
                              <a:latin typeface="Cambria Math" panose="02040503050406030204" pitchFamily="18" charset="0"/>
                              <a:ea typeface="Microsoft YaHei" panose="020B0503020204020204" pitchFamily="34" charset="-122"/>
                            </a:rPr>
                            <m:t>𝜎</m:t>
                          </m:r>
                        </m:den>
                      </m:f>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𝜔𝜎</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𝜇𝜔𝜎</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func>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rad>
                          <m:r>
                            <a:rPr kumimoji="1" lang="en-US" altLang="zh-CN" sz="2000" i="1">
                              <a:solidFill>
                                <a:schemeClr val="bg1"/>
                              </a:solidFill>
                              <a:latin typeface="Cambria Math" panose="02040503050406030204" pitchFamily="18" charset="0"/>
                              <a:ea typeface="Microsoft YaHei" panose="020B0503020204020204" pitchFamily="34" charset="-122"/>
                            </a:rPr>
                            <m:t>𝜎</m:t>
                          </m:r>
                        </m:den>
                      </m:f>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𝑥</m:t>
                                          </m:r>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𝜇</m:t>
                                                  </m:r>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𝜔𝜎</m:t>
                                                  </m:r>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𝜇𝜔𝜎</m:t>
                                          </m:r>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𝜔</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𝜎</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func>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6B17EA55-4409-00A3-50D3-437E3E34046C}"/>
                  </a:ext>
                </a:extLst>
              </p:cNvPr>
              <p:cNvSpPr txBox="1">
                <a:spLocks noRot="1" noChangeAspect="1" noMove="1" noResize="1" noEditPoints="1" noAdjustHandles="1" noChangeArrowheads="1" noChangeShapeType="1" noTextEdit="1"/>
              </p:cNvSpPr>
              <p:nvPr/>
            </p:nvSpPr>
            <p:spPr>
              <a:xfrm>
                <a:off x="2119864" y="2194587"/>
                <a:ext cx="8581388" cy="4273542"/>
              </a:xfrm>
              <a:prstGeom prst="rect">
                <a:avLst/>
              </a:prstGeom>
              <a:blipFill>
                <a:blip r:embed="rId3"/>
                <a:stretch>
                  <a:fillRect l="-148" t="-28107" b="-40828"/>
                </a:stretch>
              </a:blipFill>
            </p:spPr>
            <p:txBody>
              <a:bodyPr/>
              <a:lstStyle/>
              <a:p>
                <a:r>
                  <a:rPr lang="zh-CN" altLang="en-US">
                    <a:noFill/>
                  </a:rPr>
                  <a:t> </a:t>
                </a:r>
              </a:p>
            </p:txBody>
          </p:sp>
        </mc:Fallback>
      </mc:AlternateContent>
      <p:sp>
        <p:nvSpPr>
          <p:cNvPr id="15" name="右箭头 14">
            <a:extLst>
              <a:ext uri="{FF2B5EF4-FFF2-40B4-BE49-F238E27FC236}">
                <a16:creationId xmlns:a16="http://schemas.microsoft.com/office/drawing/2014/main" id="{8057C2C5-49E1-368D-43CC-263209A44B30}"/>
              </a:ext>
            </a:extLst>
          </p:cNvPr>
          <p:cNvSpPr/>
          <p:nvPr/>
        </p:nvSpPr>
        <p:spPr>
          <a:xfrm>
            <a:off x="1804274" y="2371114"/>
            <a:ext cx="315590" cy="43697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643EE14A-7440-BEC5-6A4E-08ABDF9E6A19}"/>
              </a:ext>
            </a:extLst>
          </p:cNvPr>
          <p:cNvSpPr txBox="1"/>
          <p:nvPr/>
        </p:nvSpPr>
        <p:spPr>
          <a:xfrm>
            <a:off x="1106647" y="2389544"/>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降维</a:t>
            </a:r>
          </a:p>
        </p:txBody>
      </p:sp>
    </p:spTree>
    <p:extLst>
      <p:ext uri="{BB962C8B-B14F-4D97-AF65-F5344CB8AC3E}">
        <p14:creationId xmlns:p14="http://schemas.microsoft.com/office/powerpoint/2010/main" val="38170112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8822F-8003-7972-6E72-60784FA376D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9814697-F277-ABDA-878D-7905CBDC26FB}"/>
              </a:ext>
            </a:extLst>
          </p:cNvPr>
          <p:cNvSpPr>
            <a:spLocks noGrp="1"/>
          </p:cNvSpPr>
          <p:nvPr>
            <p:ph type="title"/>
          </p:nvPr>
        </p:nvSpPr>
        <p:spPr/>
        <p:txBody>
          <a:bodyPr/>
          <a:lstStyle/>
          <a:p>
            <a:r>
              <a:rPr kumimoji="1" lang="en-US" altLang="zh-CN" dirty="0"/>
              <a:t>Characteristic Function</a:t>
            </a:r>
            <a:endParaRPr kumimoji="1"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C8D1171-6DD4-197F-F8BB-0C3096E73E5C}"/>
                  </a:ext>
                </a:extLst>
              </p:cNvPr>
              <p:cNvSpPr txBox="1"/>
              <p:nvPr/>
            </p:nvSpPr>
            <p:spPr>
              <a:xfrm>
                <a:off x="838200" y="1254265"/>
                <a:ext cx="8426153" cy="94032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𝚽</m:t>
                          </m:r>
                        </m:e>
                        <m:sub>
                          <m:r>
                            <a:rPr kumimoji="1" lang="en-US" altLang="zh-CN" sz="2000" b="1" i="0" smtClean="0">
                              <a:solidFill>
                                <a:schemeClr val="bg1"/>
                              </a:solidFill>
                              <a:latin typeface="Cambria Math" panose="02040503050406030204" pitchFamily="18" charset="0"/>
                              <a:ea typeface="Microsoft YaHei" panose="020B0503020204020204" pitchFamily="34" charset="-122"/>
                            </a:rPr>
                            <m:t>𝐗</m:t>
                          </m:r>
                        </m:sub>
                      </m:sSub>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d>
                            </m:e>
                            <m:sup>
                              <m:f>
                                <m:f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𝑛</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up>
                          </m:sSup>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det</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d>
                                    </m:e>
                                  </m:func>
                                </m:e>
                              </m:d>
                            </m:e>
                            <m:sup>
                              <m:f>
                                <m:f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1" i="1" smtClean="0">
                                      <a:solidFill>
                                        <a:schemeClr val="bg1"/>
                                      </a:solidFill>
                                      <a:latin typeface="Cambria Math" panose="02040503050406030204" pitchFamily="18" charset="0"/>
                                      <a:ea typeface="Microsoft YaHei" panose="020B0503020204020204" pitchFamily="34" charset="-122"/>
                                    </a:rPr>
                                    <m:t>𝟏</m:t>
                                  </m:r>
                                </m:num>
                                <m:den>
                                  <m:r>
                                    <a:rPr kumimoji="1" lang="en-US" altLang="zh-CN" sz="2000" b="1" i="1" smtClean="0">
                                      <a:solidFill>
                                        <a:schemeClr val="bg1"/>
                                      </a:solidFill>
                                      <a:latin typeface="Cambria Math" panose="02040503050406030204" pitchFamily="18" charset="0"/>
                                      <a:ea typeface="Microsoft YaHei" panose="020B0503020204020204" pitchFamily="34" charset="-122"/>
                                    </a:rPr>
                                    <m:t>𝟐</m:t>
                                  </m:r>
                                </m:den>
                              </m:f>
                            </m:sup>
                          </m:sSup>
                        </m:den>
                      </m:f>
                      <m:nary>
                        <m:nary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sub>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𝒙</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d>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m:t>
                              </m:r>
                              <m:r>
                                <a:rPr kumimoji="1" lang="en-US" altLang="zh-CN" sz="2000" b="1" i="1" smtClean="0">
                                  <a:solidFill>
                                    <a:schemeClr val="bg1"/>
                                  </a:solidFill>
                                  <a:latin typeface="Cambria Math" panose="02040503050406030204" pitchFamily="18" charset="0"/>
                                  <a:ea typeface="Microsoft YaHei" panose="020B0503020204020204" pitchFamily="34" charset="-122"/>
                                </a:rPr>
                                <m:t>𝒙</m:t>
                              </m:r>
                            </m:e>
                          </m:func>
                        </m:e>
                      </m:nary>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3C8D1171-6DD4-197F-F8BB-0C3096E73E5C}"/>
                  </a:ext>
                </a:extLst>
              </p:cNvPr>
              <p:cNvSpPr txBox="1">
                <a:spLocks noRot="1" noChangeAspect="1" noMove="1" noResize="1" noEditPoints="1" noAdjustHandles="1" noChangeArrowheads="1" noChangeShapeType="1" noTextEdit="1"/>
              </p:cNvSpPr>
              <p:nvPr/>
            </p:nvSpPr>
            <p:spPr>
              <a:xfrm>
                <a:off x="838200" y="1254265"/>
                <a:ext cx="8426153" cy="940322"/>
              </a:xfrm>
              <a:prstGeom prst="rect">
                <a:avLst/>
              </a:prstGeom>
              <a:blipFill>
                <a:blip r:embed="rId2"/>
                <a:stretch>
                  <a:fillRect t="-124000" b="-17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8DC91AE-05C0-4036-729E-20FF7C865632}"/>
                  </a:ext>
                </a:extLst>
              </p:cNvPr>
              <p:cNvSpPr txBox="1"/>
              <p:nvPr/>
            </p:nvSpPr>
            <p:spPr>
              <a:xfrm>
                <a:off x="2119864" y="2194587"/>
                <a:ext cx="7683835" cy="42477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e>
                                  </m:d>
                                </m:e>
                              </m:func>
                            </m:e>
                          </m:func>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rad>
                          <m:r>
                            <a:rPr kumimoji="1" lang="en-US" altLang="zh-CN" sz="2000" i="1">
                              <a:solidFill>
                                <a:schemeClr val="bg1"/>
                              </a:solidFill>
                              <a:latin typeface="Cambria Math" panose="02040503050406030204" pitchFamily="18" charset="0"/>
                              <a:ea typeface="Microsoft YaHei" panose="020B0503020204020204" pitchFamily="34" charset="-122"/>
                            </a:rPr>
                            <m:t>𝜎</m:t>
                          </m:r>
                        </m:den>
                      </m:f>
                      <m:nary>
                        <m:naryPr>
                          <m:ctrlPr>
                            <a:rPr kumimoji="1" lang="en-US" altLang="zh-CN"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𝑥</m:t>
                                          </m:r>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𝜇</m:t>
                                                  </m:r>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𝜔𝜎</m:t>
                                                  </m:r>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𝜇𝜔𝜎</m:t>
                                          </m:r>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𝜔</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𝜎</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d>
                                </m:e>
                              </m:d>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e>
                          </m:func>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rad>
                          <m:r>
                            <a:rPr kumimoji="1" lang="en-US" altLang="zh-CN" sz="2000" i="1">
                              <a:solidFill>
                                <a:schemeClr val="bg1"/>
                              </a:solidFill>
                              <a:latin typeface="Cambria Math" panose="02040503050406030204" pitchFamily="18" charset="0"/>
                              <a:ea typeface="Microsoft YaHei" panose="020B0503020204020204" pitchFamily="34" charset="-122"/>
                            </a:rPr>
                            <m:t>𝜎</m:t>
                          </m:r>
                        </m:den>
                      </m:f>
                      <m:nary>
                        <m:naryP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𝜎</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𝜔𝜎</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d>
                                </m:e>
                              </m:d>
                              <m:r>
                                <a:rPr kumimoji="1" lang="en-US" altLang="zh-CN" sz="2000" i="1">
                                  <a:solidFill>
                                    <a:schemeClr val="bg1"/>
                                  </a:solidFill>
                                  <a:latin typeface="Cambria Math" panose="02040503050406030204" pitchFamily="18" charset="0"/>
                                  <a:ea typeface="Microsoft YaHei" panose="020B0503020204020204" pitchFamily="34" charset="-122"/>
                                </a:rPr>
                                <m:t>𝑑𝑥</m:t>
                              </m:r>
                            </m:e>
                          </m:func>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𝜋</m:t>
                              </m:r>
                            </m:e>
                          </m:rad>
                          <m:r>
                            <a:rPr kumimoji="1" lang="en-US" altLang="zh-CN" sz="2000" i="1">
                              <a:solidFill>
                                <a:schemeClr val="bg1"/>
                              </a:solidFill>
                              <a:latin typeface="Cambria Math" panose="02040503050406030204" pitchFamily="18" charset="0"/>
                              <a:ea typeface="Microsoft YaHei" panose="020B0503020204020204" pitchFamily="34" charset="-122"/>
                            </a:rPr>
                            <m:t>𝜎</m:t>
                          </m:r>
                        </m:den>
                      </m:f>
                      <m:nary>
                        <m:naryPr>
                          <m:ctrlPr>
                            <a:rPr kumimoji="1" lang="en-US" altLang="zh-CN" sz="2000"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m:t>
                          </m:r>
                        </m:sub>
                        <m:sup>
                          <m:r>
                            <a:rPr kumimoji="1" lang="en-US" altLang="zh-CN" sz="2000" i="1">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r>
                                        <a:rPr kumimoji="1" lang="en-US" altLang="zh-CN" sz="2000" i="1">
                                          <a:solidFill>
                                            <a:schemeClr val="bg1"/>
                                          </a:solidFill>
                                          <a:latin typeface="Cambria Math" panose="02040503050406030204" pitchFamily="18" charset="0"/>
                                          <a:ea typeface="Microsoft YaHei" panose="020B0503020204020204" pitchFamily="34" charset="-122"/>
                                        </a:rPr>
                                        <m:t>𝜎</m:t>
                                      </m:r>
                                    </m:den>
                                  </m:f>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𝑥</m:t>
                                      </m:r>
                                      <m:r>
                                        <a:rPr kumimoji="1" lang="en-US" altLang="zh-CN" sz="2000"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𝜇</m:t>
                                              </m:r>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𝜔𝜎</m:t>
                                              </m:r>
                                            </m:e>
                                          </m:d>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d>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d>
                                </m:e>
                              </m:func>
                              <m:r>
                                <a:rPr kumimoji="1" lang="en-US" altLang="zh-CN" sz="2000" i="1">
                                  <a:solidFill>
                                    <a:schemeClr val="bg1"/>
                                  </a:solidFill>
                                  <a:latin typeface="Cambria Math" panose="02040503050406030204" pitchFamily="18" charset="0"/>
                                  <a:ea typeface="Microsoft YaHei" panose="020B0503020204020204" pitchFamily="34" charset="-122"/>
                                </a:rPr>
                                <m:t>𝑑𝑥</m:t>
                              </m:r>
                            </m:e>
                          </m:func>
                        </m:e>
                      </m:nary>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𝜔𝜇</m:t>
                              </m:r>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𝜔</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𝜎</m:t>
                              </m:r>
                            </m:e>
                          </m:d>
                        </m:e>
                      </m:func>
                      <m:d>
                        <m:dPr>
                          <m:ctrlPr>
                            <a:rPr kumimoji="1" lang="en-US" altLang="zh-CN" sz="2000" b="0" i="1" smtClean="0">
                              <a:solidFill>
                                <a:schemeClr val="accent5">
                                  <a:lumMod val="60000"/>
                                  <a:lumOff val="40000"/>
                                </a:schemeClr>
                              </a:solidFill>
                              <a:latin typeface="Cambria Math" panose="02040503050406030204" pitchFamily="18" charset="0"/>
                              <a:ea typeface="Microsoft YaHei" panose="020B0503020204020204" pitchFamily="34" charset="-122"/>
                            </a:rPr>
                          </m:ctrlPr>
                        </m:dPr>
                        <m:e>
                          <m:f>
                            <m:fPr>
                              <m:ctrlP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ctrlPr>
                            </m:fPr>
                            <m:num>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1</m:t>
                              </m:r>
                            </m:num>
                            <m:den>
                              <m:rad>
                                <m:radPr>
                                  <m:degHide m:val="on"/>
                                  <m:ctrlP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ctrlPr>
                                </m:radPr>
                                <m:deg/>
                                <m:e>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2</m:t>
                                  </m:r>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𝜋</m:t>
                                  </m:r>
                                </m:e>
                              </m:rad>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𝜎</m:t>
                              </m:r>
                            </m:den>
                          </m:f>
                          <m:nary>
                            <m:naryPr>
                              <m:ctrlP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ctrlPr>
                            </m:naryPr>
                            <m:sub>
                              <m:r>
                                <m:rPr>
                                  <m:brk m:alnAt="23"/>
                                </m:rP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m:t>
                              </m:r>
                            </m:sub>
                            <m:sup>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m:t>
                              </m:r>
                            </m:sup>
                            <m:e>
                              <m:func>
                                <m:funcPr>
                                  <m:ctrlP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accent5">
                                          <a:lumMod val="60000"/>
                                          <a:lumOff val="40000"/>
                                        </a:schemeClr>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ctrlPr>
                                    </m:dPr>
                                    <m:e>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m:t>
                                      </m:r>
                                      <m:f>
                                        <m:fPr>
                                          <m:ctrlP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ctrlPr>
                                        </m:fPr>
                                        <m:num>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1</m:t>
                                          </m:r>
                                        </m:num>
                                        <m:den>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2</m:t>
                                          </m:r>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𝜎</m:t>
                                          </m:r>
                                        </m:den>
                                      </m:f>
                                      <m:d>
                                        <m:dPr>
                                          <m:ctrlP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ctrlPr>
                                        </m:dPr>
                                        <m:e>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𝑥</m:t>
                                          </m:r>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m:t>
                                          </m:r>
                                          <m:sSup>
                                            <m:sSupPr>
                                              <m:ctrlP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ctrlPr>
                                                </m:dPr>
                                                <m:e>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𝜇</m:t>
                                                  </m:r>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m:t>
                                                  </m:r>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𝑗</m:t>
                                                  </m:r>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𝜔𝜎</m:t>
                                                  </m:r>
                                                </m:e>
                                              </m:d>
                                            </m:e>
                                            <m:sup>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2</m:t>
                                              </m:r>
                                            </m:sup>
                                          </m:sSup>
                                        </m:e>
                                      </m:d>
                                    </m:e>
                                  </m:d>
                                  <m:r>
                                    <a:rPr kumimoji="1" lang="en-US" altLang="zh-CN" sz="2000" i="1">
                                      <a:solidFill>
                                        <a:schemeClr val="accent5">
                                          <a:lumMod val="60000"/>
                                          <a:lumOff val="40000"/>
                                        </a:schemeClr>
                                      </a:solidFill>
                                      <a:latin typeface="Cambria Math" panose="02040503050406030204" pitchFamily="18" charset="0"/>
                                      <a:ea typeface="Microsoft YaHei" panose="020B0503020204020204" pitchFamily="34" charset="-122"/>
                                    </a:rPr>
                                    <m:t>𝑑𝑥</m:t>
                                  </m:r>
                                </m:e>
                              </m:func>
                            </m:e>
                          </m:nary>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𝜔𝜇</m:t>
                              </m:r>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𝜔</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r>
                                <a:rPr kumimoji="1" lang="en-US" altLang="zh-CN" sz="2000" i="1">
                                  <a:solidFill>
                                    <a:schemeClr val="bg1"/>
                                  </a:solidFill>
                                  <a:latin typeface="Cambria Math" panose="02040503050406030204" pitchFamily="18" charset="0"/>
                                  <a:ea typeface="Microsoft YaHei" panose="020B0503020204020204" pitchFamily="34" charset="-122"/>
                                </a:rPr>
                                <m:t>𝜎</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rgbClr val="FF0000"/>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rgbClr val="FF0000"/>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rgbClr val="FF0000"/>
                                  </a:solidFill>
                                  <a:latin typeface="Cambria Math" panose="02040503050406030204" pitchFamily="18" charset="0"/>
                                  <a:ea typeface="Microsoft YaHei" panose="020B0503020204020204" pitchFamily="34" charset="-122"/>
                                </a:rPr>
                              </m:ctrlPr>
                            </m:dPr>
                            <m:e>
                              <m:r>
                                <a:rPr kumimoji="1" lang="en-US" altLang="zh-CN" sz="2000" b="0" i="1" smtClean="0">
                                  <a:solidFill>
                                    <a:srgbClr val="FF0000"/>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rgbClr val="FFC000"/>
                                      </a:solidFill>
                                      <a:latin typeface="Cambria Math" panose="02040503050406030204" pitchFamily="18" charset="0"/>
                                      <a:ea typeface="Microsoft YaHei" panose="020B0503020204020204" pitchFamily="34" charset="-122"/>
                                    </a:rPr>
                                  </m:ctrlPr>
                                </m:sSupPr>
                                <m:e>
                                  <m:r>
                                    <a:rPr kumimoji="1" lang="en-US" altLang="zh-CN" sz="2000" b="1" i="1" smtClean="0">
                                      <a:solidFill>
                                        <a:srgbClr val="FFC000"/>
                                      </a:solidFill>
                                      <a:latin typeface="Cambria Math" panose="02040503050406030204" pitchFamily="18" charset="0"/>
                                      <a:ea typeface="Microsoft YaHei" panose="020B0503020204020204" pitchFamily="34" charset="-122"/>
                                    </a:rPr>
                                    <m:t>𝝎</m:t>
                                  </m:r>
                                </m:e>
                                <m:sup>
                                  <m:r>
                                    <a:rPr kumimoji="1" lang="en-US" altLang="zh-CN" sz="2000" b="1" i="1" smtClean="0">
                                      <a:solidFill>
                                        <a:srgbClr val="FFC000"/>
                                      </a:solidFill>
                                      <a:latin typeface="Cambria Math" panose="02040503050406030204" pitchFamily="18" charset="0"/>
                                      <a:ea typeface="Microsoft YaHei" panose="020B0503020204020204" pitchFamily="34" charset="-122"/>
                                    </a:rPr>
                                    <m:t>⊤</m:t>
                                  </m:r>
                                </m:sup>
                              </m:sSup>
                              <m:r>
                                <a:rPr kumimoji="1" lang="en-US" altLang="zh-CN" sz="2000" b="1" i="1" smtClean="0">
                                  <a:solidFill>
                                    <a:srgbClr val="FFC000"/>
                                  </a:solidFill>
                                  <a:latin typeface="Cambria Math" panose="02040503050406030204" pitchFamily="18" charset="0"/>
                                  <a:ea typeface="Microsoft YaHei" panose="020B0503020204020204" pitchFamily="34" charset="-122"/>
                                </a:rPr>
                                <m:t>𝝁</m:t>
                              </m:r>
                              <m:r>
                                <a:rPr kumimoji="1" lang="en-US" altLang="zh-CN" sz="2000" b="0" i="1" smtClean="0">
                                  <a:solidFill>
                                    <a:srgbClr val="FF0000"/>
                                  </a:solidFill>
                                  <a:latin typeface="Cambria Math" panose="02040503050406030204" pitchFamily="18" charset="0"/>
                                  <a:ea typeface="Microsoft YaHei" panose="020B0503020204020204" pitchFamily="34" charset="-122"/>
                                </a:rPr>
                                <m:t>−</m:t>
                              </m:r>
                              <m:f>
                                <m:f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50"/>
                                      </a:solidFill>
                                      <a:latin typeface="Cambria Math" panose="02040503050406030204" pitchFamily="18" charset="0"/>
                                      <a:ea typeface="Microsoft YaHei" panose="020B0503020204020204" pitchFamily="34" charset="-122"/>
                                    </a:rPr>
                                    <m:t>1</m:t>
                                  </m:r>
                                </m:num>
                                <m:den>
                                  <m:r>
                                    <a:rPr kumimoji="1" lang="en-US" altLang="zh-CN" sz="2000" b="0" i="1" smtClean="0">
                                      <a:solidFill>
                                        <a:srgbClr val="00B050"/>
                                      </a:solidFill>
                                      <a:latin typeface="Cambria Math" panose="02040503050406030204" pitchFamily="18" charset="0"/>
                                      <a:ea typeface="Microsoft YaHei" panose="020B0503020204020204" pitchFamily="34" charset="-122"/>
                                    </a:rPr>
                                    <m:t>2</m:t>
                                  </m:r>
                                </m:den>
                              </m:f>
                              <m:sSup>
                                <m:sSupPr>
                                  <m:ctrlPr>
                                    <a:rPr kumimoji="1" lang="en-US" altLang="zh-CN" sz="2000" b="1" i="1" smtClean="0">
                                      <a:solidFill>
                                        <a:srgbClr val="00B050"/>
                                      </a:solidFill>
                                      <a:latin typeface="Cambria Math" panose="02040503050406030204" pitchFamily="18" charset="0"/>
                                      <a:ea typeface="Microsoft YaHei" panose="020B0503020204020204" pitchFamily="34" charset="-122"/>
                                    </a:rPr>
                                  </m:ctrlPr>
                                </m:sSupPr>
                                <m:e>
                                  <m:r>
                                    <a:rPr kumimoji="1" lang="en-US" altLang="zh-CN" sz="2000" b="1" i="1" smtClean="0">
                                      <a:solidFill>
                                        <a:srgbClr val="00B050"/>
                                      </a:solidFill>
                                      <a:latin typeface="Cambria Math" panose="02040503050406030204" pitchFamily="18" charset="0"/>
                                      <a:ea typeface="Microsoft YaHei" panose="020B0503020204020204" pitchFamily="34" charset="-122"/>
                                    </a:rPr>
                                    <m:t>𝝎</m:t>
                                  </m:r>
                                </m:e>
                                <m:sup>
                                  <m:r>
                                    <a:rPr kumimoji="1" lang="en-US" altLang="zh-CN" sz="2000" b="1" i="1" smtClean="0">
                                      <a:solidFill>
                                        <a:srgbClr val="00B050"/>
                                      </a:solidFill>
                                      <a:latin typeface="Cambria Math" panose="02040503050406030204" pitchFamily="18" charset="0"/>
                                      <a:ea typeface="Microsoft YaHei" panose="020B0503020204020204" pitchFamily="34" charset="-122"/>
                                    </a:rPr>
                                    <m:t>⊤</m:t>
                                  </m:r>
                                </m:sup>
                              </m:sSup>
                              <m:r>
                                <a:rPr kumimoji="1" lang="en-US" altLang="zh-CN" sz="2000" b="1" i="0" smtClean="0">
                                  <a:solidFill>
                                    <a:srgbClr val="00B050"/>
                                  </a:solidFill>
                                  <a:latin typeface="Cambria Math" panose="02040503050406030204" pitchFamily="18" charset="0"/>
                                  <a:ea typeface="Microsoft YaHei" panose="020B0503020204020204" pitchFamily="34" charset="-122"/>
                                </a:rPr>
                                <m:t>𝚺</m:t>
                              </m:r>
                              <m:r>
                                <a:rPr kumimoji="1" lang="en-US" altLang="zh-CN" sz="2000" b="1" i="1" smtClean="0">
                                  <a:solidFill>
                                    <a:srgbClr val="00B050"/>
                                  </a:solidFill>
                                  <a:latin typeface="Cambria Math" panose="02040503050406030204" pitchFamily="18" charset="0"/>
                                  <a:ea typeface="Microsoft YaHei" panose="020B0503020204020204" pitchFamily="34" charset="-122"/>
                                </a:rPr>
                                <m:t>𝝎</m:t>
                              </m:r>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D8DC91AE-05C0-4036-729E-20FF7C865632}"/>
                  </a:ext>
                </a:extLst>
              </p:cNvPr>
              <p:cNvSpPr txBox="1">
                <a:spLocks noRot="1" noChangeAspect="1" noMove="1" noResize="1" noEditPoints="1" noAdjustHandles="1" noChangeArrowheads="1" noChangeShapeType="1" noTextEdit="1"/>
              </p:cNvSpPr>
              <p:nvPr/>
            </p:nvSpPr>
            <p:spPr>
              <a:xfrm>
                <a:off x="2119864" y="2194587"/>
                <a:ext cx="7683835" cy="4247701"/>
              </a:xfrm>
              <a:prstGeom prst="rect">
                <a:avLst/>
              </a:prstGeom>
              <a:blipFill>
                <a:blip r:embed="rId3"/>
                <a:stretch>
                  <a:fillRect l="-165" t="-28274" b="-25595"/>
                </a:stretch>
              </a:blipFill>
            </p:spPr>
            <p:txBody>
              <a:bodyPr/>
              <a:lstStyle/>
              <a:p>
                <a:r>
                  <a:rPr lang="zh-CN" altLang="en-US">
                    <a:noFill/>
                  </a:rPr>
                  <a:t> </a:t>
                </a:r>
              </a:p>
            </p:txBody>
          </p:sp>
        </mc:Fallback>
      </mc:AlternateContent>
      <p:sp>
        <p:nvSpPr>
          <p:cNvPr id="15" name="右箭头 14">
            <a:extLst>
              <a:ext uri="{FF2B5EF4-FFF2-40B4-BE49-F238E27FC236}">
                <a16:creationId xmlns:a16="http://schemas.microsoft.com/office/drawing/2014/main" id="{98DF3576-DFBC-EEF0-6D89-59D318934F79}"/>
              </a:ext>
            </a:extLst>
          </p:cNvPr>
          <p:cNvSpPr/>
          <p:nvPr/>
        </p:nvSpPr>
        <p:spPr>
          <a:xfrm>
            <a:off x="1804274" y="2371114"/>
            <a:ext cx="315590" cy="436970"/>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11772012-C4EA-D387-F5B7-874B338CB6F3}"/>
              </a:ext>
            </a:extLst>
          </p:cNvPr>
          <p:cNvSpPr txBox="1"/>
          <p:nvPr/>
        </p:nvSpPr>
        <p:spPr>
          <a:xfrm>
            <a:off x="1106647" y="2389544"/>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降维</a:t>
            </a:r>
          </a:p>
        </p:txBody>
      </p:sp>
      <p:sp>
        <p:nvSpPr>
          <p:cNvPr id="3" name="圆角矩形 2">
            <a:extLst>
              <a:ext uri="{FF2B5EF4-FFF2-40B4-BE49-F238E27FC236}">
                <a16:creationId xmlns:a16="http://schemas.microsoft.com/office/drawing/2014/main" id="{2BBAD385-91C7-6C62-5F4D-1BDFF63D2A20}"/>
              </a:ext>
            </a:extLst>
          </p:cNvPr>
          <p:cNvSpPr/>
          <p:nvPr/>
        </p:nvSpPr>
        <p:spPr>
          <a:xfrm>
            <a:off x="4919958" y="5704885"/>
            <a:ext cx="3633323" cy="598811"/>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13FD7F1-C78B-BB52-7107-1AAAFA330DF3}"/>
                  </a:ext>
                </a:extLst>
              </p:cNvPr>
              <p:cNvSpPr txBox="1"/>
              <p:nvPr/>
            </p:nvSpPr>
            <p:spPr>
              <a:xfrm>
                <a:off x="9491514" y="4952326"/>
                <a:ext cx="66627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413FD7F1-C78B-BB52-7107-1AAAFA330DF3}"/>
                  </a:ext>
                </a:extLst>
              </p:cNvPr>
              <p:cNvSpPr txBox="1">
                <a:spLocks noRot="1" noChangeAspect="1" noMove="1" noResize="1" noEditPoints="1" noAdjustHandles="1" noChangeArrowheads="1" noChangeShapeType="1" noTextEdit="1"/>
              </p:cNvSpPr>
              <p:nvPr/>
            </p:nvSpPr>
            <p:spPr>
              <a:xfrm>
                <a:off x="9491514" y="4952326"/>
                <a:ext cx="666273" cy="40011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36566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59B16-B955-4885-74EE-C07994FD51A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4419DBA-09DE-AD45-D64D-D5476BD64B55}"/>
              </a:ext>
            </a:extLst>
          </p:cNvPr>
          <p:cNvSpPr>
            <a:spLocks noGrp="1"/>
          </p:cNvSpPr>
          <p:nvPr>
            <p:ph type="title"/>
          </p:nvPr>
        </p:nvSpPr>
        <p:spPr/>
        <p:txBody>
          <a:bodyPr/>
          <a:lstStyle/>
          <a:p>
            <a:r>
              <a:rPr kumimoji="1" lang="en-US" altLang="zh-CN" dirty="0"/>
              <a:t>Characteristic Function</a:t>
            </a:r>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46ABB50-3F93-5DC0-DA4F-E36666EAAC09}"/>
                  </a:ext>
                </a:extLst>
              </p:cNvPr>
              <p:cNvSpPr txBox="1"/>
              <p:nvPr/>
            </p:nvSpPr>
            <p:spPr>
              <a:xfrm>
                <a:off x="9491514" y="4952326"/>
                <a:ext cx="66627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413FD7F1-C78B-BB52-7107-1AAAFA330DF3}"/>
                  </a:ext>
                </a:extLst>
              </p:cNvPr>
              <p:cNvSpPr txBox="1">
                <a:spLocks noRot="1" noChangeAspect="1" noMove="1" noResize="1" noEditPoints="1" noAdjustHandles="1" noChangeArrowheads="1" noChangeShapeType="1" noTextEdit="1"/>
              </p:cNvSpPr>
              <p:nvPr/>
            </p:nvSpPr>
            <p:spPr>
              <a:xfrm>
                <a:off x="9491514" y="4952326"/>
                <a:ext cx="666273"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7220C3D-2658-1241-988B-7B75D82BA5E6}"/>
                  </a:ext>
                </a:extLst>
              </p:cNvPr>
              <p:cNvSpPr txBox="1"/>
              <p:nvPr/>
            </p:nvSpPr>
            <p:spPr>
              <a:xfrm>
                <a:off x="850605" y="1509823"/>
                <a:ext cx="10621925" cy="1190519"/>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高斯分布的特征函数：</a:t>
                </a:r>
                <a:r>
                  <a:rPr kumimoji="1" lang="en-US" altLang="zh-CN" sz="2000" b="0" dirty="0">
                    <a:solidFill>
                      <a:schemeClr val="bg1"/>
                    </a:solidFill>
                    <a:ea typeface="Microsoft YaHei" panose="020B0503020204020204" pitchFamily="34" charset="-122"/>
                  </a:rPr>
                  <a:t> </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rgbClr val="FF0000"/>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rgbClr val="FF0000"/>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rgbClr val="FF0000"/>
                                </a:solidFill>
                                <a:latin typeface="Cambria Math" panose="02040503050406030204" pitchFamily="18" charset="0"/>
                                <a:ea typeface="Microsoft YaHei" panose="020B0503020204020204" pitchFamily="34" charset="-122"/>
                              </a:rPr>
                            </m:ctrlPr>
                          </m:dPr>
                          <m:e>
                            <m:r>
                              <a:rPr kumimoji="1" lang="en-US" altLang="zh-CN" sz="2000" b="0" i="1" smtClean="0">
                                <a:solidFill>
                                  <a:srgbClr val="FF0000"/>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rgbClr val="FFC000"/>
                                    </a:solidFill>
                                    <a:latin typeface="Cambria Math" panose="02040503050406030204" pitchFamily="18" charset="0"/>
                                    <a:ea typeface="Microsoft YaHei" panose="020B0503020204020204" pitchFamily="34" charset="-122"/>
                                  </a:rPr>
                                </m:ctrlPr>
                              </m:sSupPr>
                              <m:e>
                                <m:r>
                                  <a:rPr kumimoji="1" lang="en-US" altLang="zh-CN" sz="2000" b="1" i="1" smtClean="0">
                                    <a:solidFill>
                                      <a:srgbClr val="FFC000"/>
                                    </a:solidFill>
                                    <a:latin typeface="Cambria Math" panose="02040503050406030204" pitchFamily="18" charset="0"/>
                                    <a:ea typeface="Microsoft YaHei" panose="020B0503020204020204" pitchFamily="34" charset="-122"/>
                                  </a:rPr>
                                  <m:t>𝝎</m:t>
                                </m:r>
                              </m:e>
                              <m:sup>
                                <m:r>
                                  <a:rPr kumimoji="1" lang="en-US" altLang="zh-CN" sz="2000" b="1" i="1" smtClean="0">
                                    <a:solidFill>
                                      <a:srgbClr val="FFC000"/>
                                    </a:solidFill>
                                    <a:latin typeface="Cambria Math" panose="02040503050406030204" pitchFamily="18" charset="0"/>
                                    <a:ea typeface="Microsoft YaHei" panose="020B0503020204020204" pitchFamily="34" charset="-122"/>
                                  </a:rPr>
                                  <m:t>⊤</m:t>
                                </m:r>
                              </m:sup>
                            </m:sSup>
                            <m:r>
                              <a:rPr kumimoji="1" lang="en-US" altLang="zh-CN" sz="2000" b="1" i="1" smtClean="0">
                                <a:solidFill>
                                  <a:srgbClr val="FFC000"/>
                                </a:solidFill>
                                <a:latin typeface="Cambria Math" panose="02040503050406030204" pitchFamily="18" charset="0"/>
                                <a:ea typeface="Microsoft YaHei" panose="020B0503020204020204" pitchFamily="34" charset="-122"/>
                              </a:rPr>
                              <m:t>𝝁</m:t>
                            </m:r>
                            <m:r>
                              <a:rPr kumimoji="1" lang="en-US" altLang="zh-CN" sz="2000" b="0" i="1" smtClean="0">
                                <a:solidFill>
                                  <a:srgbClr val="FF0000"/>
                                </a:solidFill>
                                <a:latin typeface="Cambria Math" panose="02040503050406030204" pitchFamily="18" charset="0"/>
                                <a:ea typeface="Microsoft YaHei" panose="020B0503020204020204" pitchFamily="34" charset="-122"/>
                              </a:rPr>
                              <m:t>−</m:t>
                            </m:r>
                            <m:f>
                              <m:f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50"/>
                                    </a:solidFill>
                                    <a:latin typeface="Cambria Math" panose="02040503050406030204" pitchFamily="18" charset="0"/>
                                    <a:ea typeface="Microsoft YaHei" panose="020B0503020204020204" pitchFamily="34" charset="-122"/>
                                  </a:rPr>
                                  <m:t>1</m:t>
                                </m:r>
                              </m:num>
                              <m:den>
                                <m:r>
                                  <a:rPr kumimoji="1" lang="en-US" altLang="zh-CN" sz="2000" b="0" i="1" smtClean="0">
                                    <a:solidFill>
                                      <a:srgbClr val="00B050"/>
                                    </a:solidFill>
                                    <a:latin typeface="Cambria Math" panose="02040503050406030204" pitchFamily="18" charset="0"/>
                                    <a:ea typeface="Microsoft YaHei" panose="020B0503020204020204" pitchFamily="34" charset="-122"/>
                                  </a:rPr>
                                  <m:t>2</m:t>
                                </m:r>
                              </m:den>
                            </m:f>
                            <m:sSup>
                              <m:sSupPr>
                                <m:ctrlPr>
                                  <a:rPr kumimoji="1" lang="en-US" altLang="zh-CN" sz="2000" b="1" i="1" smtClean="0">
                                    <a:solidFill>
                                      <a:srgbClr val="00B050"/>
                                    </a:solidFill>
                                    <a:latin typeface="Cambria Math" panose="02040503050406030204" pitchFamily="18" charset="0"/>
                                    <a:ea typeface="Microsoft YaHei" panose="020B0503020204020204" pitchFamily="34" charset="-122"/>
                                  </a:rPr>
                                </m:ctrlPr>
                              </m:sSupPr>
                              <m:e>
                                <m:r>
                                  <a:rPr kumimoji="1" lang="en-US" altLang="zh-CN" sz="2000" b="1" i="1" smtClean="0">
                                    <a:solidFill>
                                      <a:srgbClr val="00B050"/>
                                    </a:solidFill>
                                    <a:latin typeface="Cambria Math" panose="02040503050406030204" pitchFamily="18" charset="0"/>
                                    <a:ea typeface="Microsoft YaHei" panose="020B0503020204020204" pitchFamily="34" charset="-122"/>
                                  </a:rPr>
                                  <m:t>𝝎</m:t>
                                </m:r>
                              </m:e>
                              <m:sup>
                                <m:r>
                                  <a:rPr kumimoji="1" lang="en-US" altLang="zh-CN" sz="2000" b="1" i="1" smtClean="0">
                                    <a:solidFill>
                                      <a:srgbClr val="00B050"/>
                                    </a:solidFill>
                                    <a:latin typeface="Cambria Math" panose="02040503050406030204" pitchFamily="18" charset="0"/>
                                    <a:ea typeface="Microsoft YaHei" panose="020B0503020204020204" pitchFamily="34" charset="-122"/>
                                  </a:rPr>
                                  <m:t>⊤</m:t>
                                </m:r>
                              </m:sup>
                            </m:sSup>
                            <m:r>
                              <a:rPr kumimoji="1" lang="en-US" altLang="zh-CN" sz="2000" b="1" i="0" smtClean="0">
                                <a:solidFill>
                                  <a:srgbClr val="00B050"/>
                                </a:solidFill>
                                <a:latin typeface="Cambria Math" panose="02040503050406030204" pitchFamily="18" charset="0"/>
                                <a:ea typeface="Microsoft YaHei" panose="020B0503020204020204" pitchFamily="34" charset="-122"/>
                              </a:rPr>
                              <m:t>𝚺</m:t>
                            </m:r>
                            <m:r>
                              <a:rPr kumimoji="1" lang="en-US" altLang="zh-CN" sz="2000" b="1" i="1" smtClean="0">
                                <a:solidFill>
                                  <a:srgbClr val="00B050"/>
                                </a:solidFill>
                                <a:latin typeface="Cambria Math" panose="02040503050406030204" pitchFamily="18" charset="0"/>
                                <a:ea typeface="Microsoft YaHei" panose="020B0503020204020204" pitchFamily="34" charset="-122"/>
                              </a:rPr>
                              <m:t>𝝎</m:t>
                            </m:r>
                          </m:e>
                        </m:d>
                      </m:e>
                    </m:func>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领会一下特征函数的应用</a:t>
                </a:r>
              </a:p>
            </p:txBody>
          </p:sp>
        </mc:Choice>
        <mc:Fallback xmlns="">
          <p:sp>
            <p:nvSpPr>
              <p:cNvPr id="5" name="文本框 4">
                <a:extLst>
                  <a:ext uri="{FF2B5EF4-FFF2-40B4-BE49-F238E27FC236}">
                    <a16:creationId xmlns:a16="http://schemas.microsoft.com/office/drawing/2014/main" id="{07220C3D-2658-1241-988B-7B75D82BA5E6}"/>
                  </a:ext>
                </a:extLst>
              </p:cNvPr>
              <p:cNvSpPr txBox="1">
                <a:spLocks noRot="1" noChangeAspect="1" noMove="1" noResize="1" noEditPoints="1" noAdjustHandles="1" noChangeArrowheads="1" noChangeShapeType="1" noTextEdit="1"/>
              </p:cNvSpPr>
              <p:nvPr/>
            </p:nvSpPr>
            <p:spPr>
              <a:xfrm>
                <a:off x="850605" y="1509823"/>
                <a:ext cx="10621925" cy="1190519"/>
              </a:xfrm>
              <a:prstGeom prst="rect">
                <a:avLst/>
              </a:prstGeom>
              <a:blipFill>
                <a:blip r:embed="rId5"/>
                <a:stretch>
                  <a:fillRect l="-597" b="-8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1620CDD-7BFC-B4AA-D6DB-6AD1D47D7363}"/>
                  </a:ext>
                </a:extLst>
              </p:cNvPr>
              <p:cNvSpPr txBox="1"/>
              <p:nvPr/>
            </p:nvSpPr>
            <p:spPr>
              <a:xfrm>
                <a:off x="839972" y="3072809"/>
                <a:ext cx="5584221"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例</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设有随机变量</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e>
                    </m:d>
                  </m:oMath>
                </a14:m>
                <a:r>
                  <a:rPr kumimoji="1" lang="zh-CN" altLang="en-US" sz="2000" dirty="0">
                    <a:solidFill>
                      <a:schemeClr val="bg1"/>
                    </a:solidFill>
                    <a:latin typeface="Microsoft YaHei" panose="020B0503020204020204" pitchFamily="34" charset="-122"/>
                    <a:ea typeface="Microsoft YaHei" panose="020B0503020204020204" pitchFamily="34" charset="-122"/>
                  </a:rPr>
                  <a:t>，求</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func>
                      </m:e>
                    </m:d>
                  </m:oMath>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51620CDD-7BFC-B4AA-D6DB-6AD1D47D7363}"/>
                  </a:ext>
                </a:extLst>
              </p:cNvPr>
              <p:cNvSpPr txBox="1">
                <a:spLocks noRot="1" noChangeAspect="1" noMove="1" noResize="1" noEditPoints="1" noAdjustHandles="1" noChangeArrowheads="1" noChangeShapeType="1" noTextEdit="1"/>
              </p:cNvSpPr>
              <p:nvPr/>
            </p:nvSpPr>
            <p:spPr>
              <a:xfrm>
                <a:off x="839972" y="3072809"/>
                <a:ext cx="5584221" cy="400110"/>
              </a:xfrm>
              <a:prstGeom prst="rect">
                <a:avLst/>
              </a:prstGeom>
              <a:blipFill>
                <a:blip r:embed="rId6"/>
                <a:stretch>
                  <a:fillRect l="-1364" t="-606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DC15B7A-C853-8AE5-2CB3-799C14753A46}"/>
                  </a:ext>
                </a:extLst>
              </p:cNvPr>
              <p:cNvSpPr txBox="1"/>
              <p:nvPr/>
            </p:nvSpPr>
            <p:spPr>
              <a:xfrm>
                <a:off x="850605" y="3618970"/>
                <a:ext cx="9773403" cy="876715"/>
              </a:xfrm>
              <a:prstGeom prst="rect">
                <a:avLst/>
              </a:prstGeom>
              <a:noFill/>
            </p:spPr>
            <p:txBody>
              <a:bodyPr wrap="squar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分析</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数学期望可以通过积分定义：</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𝜋</m:t>
                            </m:r>
                          </m:e>
                        </m:rad>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nary>
                      <m:nary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func>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r>
                                      <a:rPr kumimoji="1" lang="en-US" altLang="zh-CN" sz="2000" b="0" i="1" smtClean="0">
                                        <a:solidFill>
                                          <a:schemeClr val="bg1"/>
                                        </a:solidFill>
                                        <a:latin typeface="Cambria Math" panose="02040503050406030204" pitchFamily="18" charset="0"/>
                                        <a:ea typeface="Microsoft YaHei" panose="020B0503020204020204" pitchFamily="34" charset="-122"/>
                                      </a:rPr>
                                      <m:t>𝜎</m:t>
                                    </m:r>
                                  </m:den>
                                </m:f>
                              </m:e>
                            </m:d>
                          </m:e>
                        </m:func>
                      </m:e>
                    </m:nary>
                    <m:r>
                      <a:rPr kumimoji="1" lang="en-US" altLang="zh-CN" sz="2000" b="0" i="1" smtClean="0">
                        <a:solidFill>
                          <a:schemeClr val="bg1"/>
                        </a:solidFill>
                        <a:latin typeface="Cambria Math" panose="02040503050406030204" pitchFamily="18" charset="0"/>
                        <a:ea typeface="Microsoft YaHei" panose="020B0503020204020204" pitchFamily="34" charset="-122"/>
                      </a:rPr>
                      <m:t>𝑑𝑥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，注意这个微积分是积不出来的，因为每次分部积分后会多一个</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𝑥</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一阶项</a:t>
                </a:r>
              </a:p>
            </p:txBody>
          </p:sp>
        </mc:Choice>
        <mc:Fallback xmlns="">
          <p:sp>
            <p:nvSpPr>
              <p:cNvPr id="7" name="文本框 6">
                <a:extLst>
                  <a:ext uri="{FF2B5EF4-FFF2-40B4-BE49-F238E27FC236}">
                    <a16:creationId xmlns:a16="http://schemas.microsoft.com/office/drawing/2014/main" id="{EDC15B7A-C853-8AE5-2CB3-799C14753A46}"/>
                  </a:ext>
                </a:extLst>
              </p:cNvPr>
              <p:cNvSpPr txBox="1">
                <a:spLocks noRot="1" noChangeAspect="1" noMove="1" noResize="1" noEditPoints="1" noAdjustHandles="1" noChangeArrowheads="1" noChangeShapeType="1" noTextEdit="1"/>
              </p:cNvSpPr>
              <p:nvPr/>
            </p:nvSpPr>
            <p:spPr>
              <a:xfrm>
                <a:off x="850605" y="3618970"/>
                <a:ext cx="9773403" cy="876715"/>
              </a:xfrm>
              <a:prstGeom prst="rect">
                <a:avLst/>
              </a:prstGeom>
              <a:blipFill>
                <a:blip r:embed="rId7"/>
                <a:stretch>
                  <a:fillRect l="-779" t="-62319" b="-623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AD98130-B850-EEF1-ACAC-1E3349D3A378}"/>
                  </a:ext>
                </a:extLst>
              </p:cNvPr>
              <p:cNvSpPr txBox="1"/>
              <p:nvPr/>
            </p:nvSpPr>
            <p:spPr>
              <a:xfrm>
                <a:off x="739055" y="4513968"/>
                <a:ext cx="9773403" cy="2138983"/>
              </a:xfrm>
              <a:prstGeom prst="rect">
                <a:avLst/>
              </a:prstGeom>
              <a:noFill/>
            </p:spPr>
            <p:txBody>
              <a:bodyPr wrap="squar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解</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可以通过特征函数来解：</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cos</m:t>
                              </m:r>
                            </m:fName>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𝑗𝑋</m:t>
                                      </m:r>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𝑗𝑋</m:t>
                                      </m:r>
                                    </m:e>
                                  </m:d>
                                </m:e>
                              </m:func>
                            </m:e>
                          </m:d>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𝑗𝑋</m:t>
                                  </m:r>
                                </m:e>
                              </m:d>
                            </m:e>
                          </m:func>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𝑗𝑋</m:t>
                                  </m:r>
                                </m:e>
                              </m:d>
                            </m:e>
                          </m:func>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𝜇</m:t>
                                  </m:r>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𝜎</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r>
                                <a:rPr kumimoji="1" lang="en-US" altLang="zh-CN" sz="2000" i="1">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m:t>
                                      </m:r>
                                      <m:r>
                                        <a:rPr kumimoji="1" lang="en-US" altLang="zh-CN" sz="2000" i="1">
                                          <a:solidFill>
                                            <a:schemeClr val="bg1"/>
                                          </a:solidFill>
                                          <a:latin typeface="Cambria Math" panose="02040503050406030204" pitchFamily="18" charset="0"/>
                                          <a:ea typeface="Microsoft YaHei" panose="020B0503020204020204" pitchFamily="34" charset="-122"/>
                                        </a:rPr>
                                        <m:t>𝑗</m:t>
                                      </m:r>
                                      <m:r>
                                        <a:rPr kumimoji="1" lang="en-US" altLang="zh-CN" sz="2000" i="1">
                                          <a:solidFill>
                                            <a:schemeClr val="bg1"/>
                                          </a:solidFill>
                                          <a:latin typeface="Cambria Math" panose="02040503050406030204" pitchFamily="18" charset="0"/>
                                          <a:ea typeface="Microsoft YaHei" panose="020B0503020204020204" pitchFamily="34" charset="-122"/>
                                        </a:rPr>
                                        <m:t>𝜇</m:t>
                                      </m:r>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r>
                                            <a:rPr kumimoji="1" lang="en-US" altLang="zh-CN" sz="2000" i="1">
                                              <a:solidFill>
                                                <a:schemeClr val="bg1"/>
                                              </a:solidFill>
                                              <a:latin typeface="Cambria Math" panose="02040503050406030204" pitchFamily="18" charset="0"/>
                                              <a:ea typeface="Microsoft YaHei" panose="020B0503020204020204" pitchFamily="34" charset="-122"/>
                                            </a:rPr>
                                            <m:t>𝜎</m:t>
                                          </m:r>
                                        </m:e>
                                        <m:sup>
                                          <m:r>
                                            <a:rPr kumimoji="1" lang="en-US" altLang="zh-CN" sz="2000" i="1">
                                              <a:solidFill>
                                                <a:schemeClr val="bg1"/>
                                              </a:solidFill>
                                              <a:latin typeface="Cambria Math" panose="02040503050406030204" pitchFamily="18" charset="0"/>
                                              <a:ea typeface="Microsoft YaHei" panose="020B0503020204020204" pitchFamily="34" charset="-122"/>
                                            </a:rPr>
                                            <m:t>2</m:t>
                                          </m:r>
                                        </m:sup>
                                      </m:sSup>
                                    </m:e>
                                  </m:d>
                                </m:e>
                              </m:func>
                            </m:e>
                          </m:func>
                        </m:e>
                      </m:d>
                    </m:oMath>
                  </m:oMathPara>
                </a14:m>
                <a:br>
                  <a:rPr kumimoji="1" lang="en-US" altLang="zh-CN" sz="2000" b="0" dirty="0">
                    <a:solidFill>
                      <a:schemeClr val="bg1"/>
                    </a:solidFill>
                    <a:latin typeface="Microsoft YaHei" panose="020B0503020204020204" pitchFamily="34" charset="-122"/>
                    <a:ea typeface="Microsoft YaHei" panose="020B0503020204020204" pitchFamily="34" charset="-122"/>
                  </a:rPr>
                </a:b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FAD98130-B850-EEF1-ACAC-1E3349D3A378}"/>
                  </a:ext>
                </a:extLst>
              </p:cNvPr>
              <p:cNvSpPr txBox="1">
                <a:spLocks noRot="1" noChangeAspect="1" noMove="1" noResize="1" noEditPoints="1" noAdjustHandles="1" noChangeArrowheads="1" noChangeShapeType="1" noTextEdit="1"/>
              </p:cNvSpPr>
              <p:nvPr/>
            </p:nvSpPr>
            <p:spPr>
              <a:xfrm>
                <a:off x="739055" y="4513968"/>
                <a:ext cx="9773403" cy="2138983"/>
              </a:xfrm>
              <a:prstGeom prst="rect">
                <a:avLst/>
              </a:prstGeom>
              <a:blipFill>
                <a:blip r:embed="rId8"/>
                <a:stretch>
                  <a:fillRect l="-649" t="-1775" b="-11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0246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A14D8-527A-7B90-0C98-D26821329DE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04C8839-FBB4-E8B8-1620-8A85C533A5E8}"/>
              </a:ext>
            </a:extLst>
          </p:cNvPr>
          <p:cNvSpPr>
            <a:spLocks noGrp="1"/>
          </p:cNvSpPr>
          <p:nvPr>
            <p:ph type="title"/>
          </p:nvPr>
        </p:nvSpPr>
        <p:spPr/>
        <p:txBody>
          <a:bodyPr/>
          <a:lstStyle/>
          <a:p>
            <a:r>
              <a:rPr kumimoji="1" lang="en-US" altLang="zh-CN" dirty="0"/>
              <a:t>Characteristic Function</a:t>
            </a:r>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7DFD412-4ED8-5749-4DD3-0254434DAB72}"/>
                  </a:ext>
                </a:extLst>
              </p:cNvPr>
              <p:cNvSpPr txBox="1"/>
              <p:nvPr/>
            </p:nvSpPr>
            <p:spPr>
              <a:xfrm>
                <a:off x="850605" y="1509823"/>
                <a:ext cx="10621925" cy="4901598"/>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高斯分布的特征函数：</a:t>
                </a:r>
                <a:r>
                  <a:rPr kumimoji="1" lang="en-US" altLang="zh-CN" sz="2000" b="0" dirty="0">
                    <a:solidFill>
                      <a:schemeClr val="bg1"/>
                    </a:solidFill>
                    <a:ea typeface="Microsoft YaHei" panose="020B0503020204020204" pitchFamily="34" charset="-122"/>
                  </a:rPr>
                  <a:t> </a:t>
                </a:r>
                <a14:m>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𝑋</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rgbClr val="FF0000"/>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rgbClr val="FF0000"/>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rgbClr val="FF0000"/>
                                </a:solidFill>
                                <a:latin typeface="Cambria Math" panose="02040503050406030204" pitchFamily="18" charset="0"/>
                                <a:ea typeface="Microsoft YaHei" panose="020B0503020204020204" pitchFamily="34" charset="-122"/>
                              </a:rPr>
                            </m:ctrlPr>
                          </m:dPr>
                          <m:e>
                            <m:r>
                              <a:rPr kumimoji="1" lang="en-US" altLang="zh-CN" sz="2000" b="0" i="1" smtClean="0">
                                <a:solidFill>
                                  <a:srgbClr val="FF0000"/>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rgbClr val="FFC000"/>
                                    </a:solidFill>
                                    <a:latin typeface="Cambria Math" panose="02040503050406030204" pitchFamily="18" charset="0"/>
                                    <a:ea typeface="Microsoft YaHei" panose="020B0503020204020204" pitchFamily="34" charset="-122"/>
                                  </a:rPr>
                                </m:ctrlPr>
                              </m:sSupPr>
                              <m:e>
                                <m:r>
                                  <a:rPr kumimoji="1" lang="en-US" altLang="zh-CN" sz="2000" b="1" i="1" smtClean="0">
                                    <a:solidFill>
                                      <a:srgbClr val="FFC000"/>
                                    </a:solidFill>
                                    <a:latin typeface="Cambria Math" panose="02040503050406030204" pitchFamily="18" charset="0"/>
                                    <a:ea typeface="Microsoft YaHei" panose="020B0503020204020204" pitchFamily="34" charset="-122"/>
                                  </a:rPr>
                                  <m:t>𝝎</m:t>
                                </m:r>
                              </m:e>
                              <m:sup>
                                <m:r>
                                  <a:rPr kumimoji="1" lang="en-US" altLang="zh-CN" sz="2000" b="1" i="1" smtClean="0">
                                    <a:solidFill>
                                      <a:srgbClr val="FFC000"/>
                                    </a:solidFill>
                                    <a:latin typeface="Cambria Math" panose="02040503050406030204" pitchFamily="18" charset="0"/>
                                    <a:ea typeface="Microsoft YaHei" panose="020B0503020204020204" pitchFamily="34" charset="-122"/>
                                  </a:rPr>
                                  <m:t>⊤</m:t>
                                </m:r>
                              </m:sup>
                            </m:sSup>
                            <m:r>
                              <a:rPr kumimoji="1" lang="en-US" altLang="zh-CN" sz="2000" b="1" i="1" smtClean="0">
                                <a:solidFill>
                                  <a:srgbClr val="FFC000"/>
                                </a:solidFill>
                                <a:latin typeface="Cambria Math" panose="02040503050406030204" pitchFamily="18" charset="0"/>
                                <a:ea typeface="Microsoft YaHei" panose="020B0503020204020204" pitchFamily="34" charset="-122"/>
                              </a:rPr>
                              <m:t>𝝁</m:t>
                            </m:r>
                            <m:r>
                              <a:rPr kumimoji="1" lang="en-US" altLang="zh-CN" sz="2000" b="0" i="1" smtClean="0">
                                <a:solidFill>
                                  <a:srgbClr val="FF0000"/>
                                </a:solidFill>
                                <a:latin typeface="Cambria Math" panose="02040503050406030204" pitchFamily="18" charset="0"/>
                                <a:ea typeface="Microsoft YaHei" panose="020B0503020204020204" pitchFamily="34" charset="-122"/>
                              </a:rPr>
                              <m:t>−</m:t>
                            </m:r>
                            <m:f>
                              <m:f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50"/>
                                    </a:solidFill>
                                    <a:latin typeface="Cambria Math" panose="02040503050406030204" pitchFamily="18" charset="0"/>
                                    <a:ea typeface="Microsoft YaHei" panose="020B0503020204020204" pitchFamily="34" charset="-122"/>
                                  </a:rPr>
                                  <m:t>1</m:t>
                                </m:r>
                              </m:num>
                              <m:den>
                                <m:r>
                                  <a:rPr kumimoji="1" lang="en-US" altLang="zh-CN" sz="2000" b="0" i="1" smtClean="0">
                                    <a:solidFill>
                                      <a:srgbClr val="00B050"/>
                                    </a:solidFill>
                                    <a:latin typeface="Cambria Math" panose="02040503050406030204" pitchFamily="18" charset="0"/>
                                    <a:ea typeface="Microsoft YaHei" panose="020B0503020204020204" pitchFamily="34" charset="-122"/>
                                  </a:rPr>
                                  <m:t>2</m:t>
                                </m:r>
                              </m:den>
                            </m:f>
                            <m:sSup>
                              <m:sSupPr>
                                <m:ctrlPr>
                                  <a:rPr kumimoji="1" lang="en-US" altLang="zh-CN" sz="2000" b="1" i="1" smtClean="0">
                                    <a:solidFill>
                                      <a:srgbClr val="00B050"/>
                                    </a:solidFill>
                                    <a:latin typeface="Cambria Math" panose="02040503050406030204" pitchFamily="18" charset="0"/>
                                    <a:ea typeface="Microsoft YaHei" panose="020B0503020204020204" pitchFamily="34" charset="-122"/>
                                  </a:rPr>
                                </m:ctrlPr>
                              </m:sSupPr>
                              <m:e>
                                <m:r>
                                  <a:rPr kumimoji="1" lang="en-US" altLang="zh-CN" sz="2000" b="1" i="1" smtClean="0">
                                    <a:solidFill>
                                      <a:srgbClr val="00B050"/>
                                    </a:solidFill>
                                    <a:latin typeface="Cambria Math" panose="02040503050406030204" pitchFamily="18" charset="0"/>
                                    <a:ea typeface="Microsoft YaHei" panose="020B0503020204020204" pitchFamily="34" charset="-122"/>
                                  </a:rPr>
                                  <m:t>𝝎</m:t>
                                </m:r>
                              </m:e>
                              <m:sup>
                                <m:r>
                                  <a:rPr kumimoji="1" lang="en-US" altLang="zh-CN" sz="2000" b="1" i="1" smtClean="0">
                                    <a:solidFill>
                                      <a:srgbClr val="00B050"/>
                                    </a:solidFill>
                                    <a:latin typeface="Cambria Math" panose="02040503050406030204" pitchFamily="18" charset="0"/>
                                    <a:ea typeface="Microsoft YaHei" panose="020B0503020204020204" pitchFamily="34" charset="-122"/>
                                  </a:rPr>
                                  <m:t>⊤</m:t>
                                </m:r>
                              </m:sup>
                            </m:sSup>
                            <m:r>
                              <a:rPr kumimoji="1" lang="en-US" altLang="zh-CN" sz="2000" b="1" i="0" smtClean="0">
                                <a:solidFill>
                                  <a:srgbClr val="00B050"/>
                                </a:solidFill>
                                <a:latin typeface="Cambria Math" panose="02040503050406030204" pitchFamily="18" charset="0"/>
                                <a:ea typeface="Microsoft YaHei" panose="020B0503020204020204" pitchFamily="34" charset="-122"/>
                              </a:rPr>
                              <m:t>𝚺</m:t>
                            </m:r>
                            <m:r>
                              <a:rPr kumimoji="1" lang="en-US" altLang="zh-CN" sz="2000" b="1" i="1" smtClean="0">
                                <a:solidFill>
                                  <a:srgbClr val="00B050"/>
                                </a:solidFill>
                                <a:latin typeface="Cambria Math" panose="02040503050406030204" pitchFamily="18" charset="0"/>
                                <a:ea typeface="Microsoft YaHei" panose="020B0503020204020204" pitchFamily="34" charset="-122"/>
                              </a:rPr>
                              <m:t>𝝎</m:t>
                            </m:r>
                          </m:e>
                        </m:d>
                      </m:e>
                    </m:func>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特征函数可以用于计算</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oMath>
                </a14:m>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矩：</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𝑑</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den>
                      </m:f>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lang="zh-CN" altLang="en-US">
                                  <a:latin typeface="Cambria Math" panose="02040503050406030204" pitchFamily="18" charset="0"/>
                                </a:rPr>
                                <m:t>​</m:t>
                              </m:r>
                            </m:e>
                          </m:d>
                        </m:e>
                        <m:sub>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求均值（</a:t>
                </a:r>
                <a:r>
                  <a:rPr kumimoji="1" lang="en-US" altLang="zh-CN" sz="2000" dirty="0">
                    <a:solidFill>
                      <a:schemeClr val="bg1"/>
                    </a:solidFill>
                    <a:latin typeface="Microsoft YaHei" panose="020B0503020204020204" pitchFamily="34" charset="-122"/>
                    <a:ea typeface="Microsoft YaHei" panose="020B0503020204020204" pitchFamily="34" charset="-122"/>
                  </a:rPr>
                  <a:t>1-</a:t>
                </a:r>
                <a:r>
                  <a:rPr kumimoji="1" lang="zh-CN" altLang="en-US" sz="2000" dirty="0">
                    <a:solidFill>
                      <a:schemeClr val="bg1"/>
                    </a:solidFill>
                    <a:latin typeface="Microsoft YaHei" panose="020B0503020204020204" pitchFamily="34" charset="-122"/>
                    <a:ea typeface="Microsoft YaHei" panose="020B0503020204020204" pitchFamily="34" charset="-122"/>
                  </a:rPr>
                  <a:t>矩）</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𝑑</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𝑑</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i="1">
                                  <a:solidFill>
                                    <a:srgbClr val="FF0000"/>
                                  </a:solidFill>
                                  <a:latin typeface="Cambria Math" panose="02040503050406030204" pitchFamily="18" charset="0"/>
                                  <a:ea typeface="Microsoft YaHei" panose="020B0503020204020204" pitchFamily="34" charset="-122"/>
                                </a:rPr>
                              </m:ctrlPr>
                            </m:funcPr>
                            <m:fName>
                              <m:r>
                                <m:rPr>
                                  <m:sty m:val="p"/>
                                </m:rPr>
                                <a:rPr kumimoji="1" lang="en-US" altLang="zh-CN" sz="2000">
                                  <a:solidFill>
                                    <a:srgbClr val="FF0000"/>
                                  </a:solidFill>
                                  <a:latin typeface="Cambria Math" panose="02040503050406030204" pitchFamily="18" charset="0"/>
                                  <a:ea typeface="Microsoft YaHei" panose="020B0503020204020204" pitchFamily="34" charset="-122"/>
                                </a:rPr>
                                <m:t>exp</m:t>
                              </m:r>
                            </m:fName>
                            <m:e>
                              <m:d>
                                <m:dPr>
                                  <m:ctrlPr>
                                    <a:rPr kumimoji="1" lang="en-US" altLang="zh-CN" sz="2000" i="1">
                                      <a:solidFill>
                                        <a:srgbClr val="FF0000"/>
                                      </a:solidFill>
                                      <a:latin typeface="Cambria Math" panose="02040503050406030204" pitchFamily="18" charset="0"/>
                                      <a:ea typeface="Microsoft YaHei" panose="020B0503020204020204" pitchFamily="34" charset="-122"/>
                                    </a:rPr>
                                  </m:ctrlPr>
                                </m:dPr>
                                <m:e>
                                  <m:r>
                                    <a:rPr kumimoji="1" lang="en-US" altLang="zh-CN" sz="2000" i="1">
                                      <a:solidFill>
                                        <a:srgbClr val="FF0000"/>
                                      </a:solidFill>
                                      <a:latin typeface="Cambria Math" panose="02040503050406030204" pitchFamily="18" charset="0"/>
                                      <a:ea typeface="Microsoft YaHei" panose="020B0503020204020204" pitchFamily="34" charset="-122"/>
                                    </a:rPr>
                                    <m:t>𝑗</m:t>
                                  </m:r>
                                  <m:sSup>
                                    <m:sSupPr>
                                      <m:ctrlPr>
                                        <a:rPr kumimoji="1" lang="en-US" altLang="zh-CN" sz="2000" b="1" i="1">
                                          <a:solidFill>
                                            <a:srgbClr val="FFC000"/>
                                          </a:solidFill>
                                          <a:latin typeface="Cambria Math" panose="02040503050406030204" pitchFamily="18" charset="0"/>
                                          <a:ea typeface="Microsoft YaHei" panose="020B0503020204020204" pitchFamily="34" charset="-122"/>
                                        </a:rPr>
                                      </m:ctrlPr>
                                    </m:sSupPr>
                                    <m:e>
                                      <m:r>
                                        <a:rPr kumimoji="1" lang="en-US" altLang="zh-CN" sz="2000" b="1" i="1">
                                          <a:solidFill>
                                            <a:srgbClr val="FFC000"/>
                                          </a:solidFill>
                                          <a:latin typeface="Cambria Math" panose="02040503050406030204" pitchFamily="18" charset="0"/>
                                          <a:ea typeface="Microsoft YaHei" panose="020B0503020204020204" pitchFamily="34" charset="-122"/>
                                        </a:rPr>
                                        <m:t>𝝎</m:t>
                                      </m:r>
                                    </m:e>
                                    <m:sup>
                                      <m:r>
                                        <a:rPr kumimoji="1" lang="en-US" altLang="zh-CN" sz="2000" b="1" i="1">
                                          <a:solidFill>
                                            <a:srgbClr val="FFC000"/>
                                          </a:solidFill>
                                          <a:latin typeface="Cambria Math" panose="02040503050406030204" pitchFamily="18" charset="0"/>
                                          <a:ea typeface="Microsoft YaHei" panose="020B0503020204020204" pitchFamily="34" charset="-122"/>
                                        </a:rPr>
                                        <m:t>⊤</m:t>
                                      </m:r>
                                    </m:sup>
                                  </m:sSup>
                                  <m:r>
                                    <a:rPr kumimoji="1" lang="en-US" altLang="zh-CN" sz="2000" b="1" i="1">
                                      <a:solidFill>
                                        <a:srgbClr val="FFC000"/>
                                      </a:solidFill>
                                      <a:latin typeface="Cambria Math" panose="02040503050406030204" pitchFamily="18" charset="0"/>
                                      <a:ea typeface="Microsoft YaHei" panose="020B0503020204020204" pitchFamily="34" charset="-122"/>
                                    </a:rPr>
                                    <m:t>𝝁</m:t>
                                  </m:r>
                                  <m:r>
                                    <a:rPr kumimoji="1" lang="en-US" altLang="zh-CN" sz="2000" b="0" i="1" smtClean="0">
                                      <a:solidFill>
                                        <a:srgbClr val="FFC000"/>
                                      </a:solidFill>
                                      <a:latin typeface="Cambria Math" panose="02040503050406030204" pitchFamily="18" charset="0"/>
                                      <a:ea typeface="Microsoft YaHei" panose="020B0503020204020204" pitchFamily="34" charset="-122"/>
                                    </a:rPr>
                                    <m:t>+</m:t>
                                  </m:r>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
                                        <a:rPr kumimoji="1" lang="en-US" altLang="zh-CN" sz="2000" i="1">
                                          <a:solidFill>
                                            <a:srgbClr val="00B050"/>
                                          </a:solidFill>
                                          <a:latin typeface="Cambria Math" panose="02040503050406030204" pitchFamily="18" charset="0"/>
                                          <a:ea typeface="Microsoft YaHei" panose="020B0503020204020204" pitchFamily="34" charset="-122"/>
                                        </a:rPr>
                                        <m:t>1</m:t>
                                      </m:r>
                                    </m:num>
                                    <m:den>
                                      <m:r>
                                        <a:rPr kumimoji="1" lang="en-US" altLang="zh-CN" sz="2000" i="1">
                                          <a:solidFill>
                                            <a:srgbClr val="00B050"/>
                                          </a:solidFill>
                                          <a:latin typeface="Cambria Math" panose="02040503050406030204" pitchFamily="18" charset="0"/>
                                          <a:ea typeface="Microsoft YaHei" panose="020B0503020204020204" pitchFamily="34" charset="-122"/>
                                        </a:rPr>
                                        <m:t>2</m:t>
                                      </m:r>
                                    </m:den>
                                  </m:f>
                                  <m:sSup>
                                    <m:sSupPr>
                                      <m:ctrlPr>
                                        <a:rPr kumimoji="1" lang="en-US" altLang="zh-CN" sz="2000" b="1" i="1">
                                          <a:solidFill>
                                            <a:srgbClr val="00B050"/>
                                          </a:solidFill>
                                          <a:latin typeface="Cambria Math" panose="02040503050406030204" pitchFamily="18" charset="0"/>
                                          <a:ea typeface="Microsoft YaHei" panose="020B0503020204020204" pitchFamily="34" charset="-122"/>
                                        </a:rPr>
                                      </m:ctrlPr>
                                    </m:sSupPr>
                                    <m:e>
                                      <m:r>
                                        <a:rPr kumimoji="1" lang="en-US" altLang="zh-CN" sz="2000" b="1" i="1" smtClean="0">
                                          <a:solidFill>
                                            <a:srgbClr val="00B050"/>
                                          </a:solidFill>
                                          <a:latin typeface="Cambria Math" panose="02040503050406030204" pitchFamily="18" charset="0"/>
                                          <a:ea typeface="Microsoft YaHei" panose="020B0503020204020204" pitchFamily="34" charset="-122"/>
                                        </a:rPr>
                                        <m:t>𝒋</m:t>
                                      </m:r>
                                      <m:r>
                                        <a:rPr kumimoji="1" lang="en-US" altLang="zh-CN" sz="2000" b="1" i="1">
                                          <a:solidFill>
                                            <a:srgbClr val="00B050"/>
                                          </a:solidFill>
                                          <a:latin typeface="Cambria Math" panose="02040503050406030204" pitchFamily="18" charset="0"/>
                                          <a:ea typeface="Microsoft YaHei" panose="020B0503020204020204" pitchFamily="34" charset="-122"/>
                                        </a:rPr>
                                        <m:t>𝝎</m:t>
                                      </m:r>
                                    </m:e>
                                    <m:sup>
                                      <m:r>
                                        <a:rPr kumimoji="1" lang="en-US" altLang="zh-CN" sz="2000" b="1" i="1">
                                          <a:solidFill>
                                            <a:srgbClr val="00B050"/>
                                          </a:solidFill>
                                          <a:latin typeface="Cambria Math" panose="02040503050406030204" pitchFamily="18" charset="0"/>
                                          <a:ea typeface="Microsoft YaHei" panose="020B0503020204020204" pitchFamily="34" charset="-122"/>
                                        </a:rPr>
                                        <m:t>⊤</m:t>
                                      </m:r>
                                    </m:sup>
                                  </m:sSup>
                                  <m:r>
                                    <a:rPr kumimoji="1" lang="en-US" altLang="zh-CN" sz="2000" b="1">
                                      <a:solidFill>
                                        <a:srgbClr val="00B050"/>
                                      </a:solidFill>
                                      <a:latin typeface="Cambria Math" panose="02040503050406030204" pitchFamily="18" charset="0"/>
                                      <a:ea typeface="Microsoft YaHei" panose="020B0503020204020204" pitchFamily="34" charset="-122"/>
                                    </a:rPr>
                                    <m:t>𝚺</m:t>
                                  </m:r>
                                  <m:r>
                                    <a:rPr kumimoji="1" lang="en-US" altLang="zh-CN" sz="2000" b="1" i="1">
                                      <a:solidFill>
                                        <a:srgbClr val="00B050"/>
                                      </a:solidFill>
                                      <a:latin typeface="Cambria Math" panose="02040503050406030204" pitchFamily="18" charset="0"/>
                                      <a:ea typeface="Microsoft YaHei" panose="020B0503020204020204" pitchFamily="34" charset="-122"/>
                                    </a:rPr>
                                    <m:t>𝝎</m:t>
                                  </m:r>
                                  <m:r>
                                    <a:rPr kumimoji="1" lang="en-US" altLang="zh-CN" sz="2000" b="1" i="1" smtClean="0">
                                      <a:solidFill>
                                        <a:srgbClr val="00B050"/>
                                      </a:solidFill>
                                      <a:latin typeface="Cambria Math" panose="02040503050406030204" pitchFamily="18" charset="0"/>
                                      <a:ea typeface="Microsoft YaHei" panose="020B0503020204020204" pitchFamily="34" charset="-122"/>
                                    </a:rPr>
                                    <m:t>𝒋</m:t>
                                  </m:r>
                                </m:e>
                              </m:d>
                            </m:e>
                          </m:func>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lang="zh-CN" altLang="en-US">
                                  <a:latin typeface="Cambria Math" panose="02040503050406030204" pitchFamily="18" charset="0"/>
                                </a:rPr>
                                <m:t>​</m:t>
                              </m:r>
                            </m:e>
                          </m:d>
                        </m:e>
                        <m:sub>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a:solidFill>
                                <a:srgbClr val="FF0000"/>
                              </a:solidFill>
                              <a:latin typeface="Cambria Math" panose="02040503050406030204" pitchFamily="18" charset="0"/>
                              <a:ea typeface="Microsoft YaHei" panose="020B0503020204020204" pitchFamily="34" charset="-122"/>
                            </a:rPr>
                          </m:ctrlPr>
                        </m:funcPr>
                        <m:fName>
                          <m:r>
                            <m:rPr>
                              <m:sty m:val="p"/>
                            </m:rPr>
                            <a:rPr kumimoji="1" lang="en-US" altLang="zh-CN" sz="2000">
                              <a:solidFill>
                                <a:srgbClr val="FF0000"/>
                              </a:solidFill>
                              <a:latin typeface="Cambria Math" panose="02040503050406030204" pitchFamily="18" charset="0"/>
                              <a:ea typeface="Microsoft YaHei" panose="020B0503020204020204" pitchFamily="34" charset="-122"/>
                            </a:rPr>
                            <m:t>exp</m:t>
                          </m:r>
                        </m:fName>
                        <m:e>
                          <m:d>
                            <m:dPr>
                              <m:ctrlPr>
                                <a:rPr kumimoji="1" lang="en-US" altLang="zh-CN" sz="2000" i="1">
                                  <a:solidFill>
                                    <a:srgbClr val="FF0000"/>
                                  </a:solidFill>
                                  <a:latin typeface="Cambria Math" panose="02040503050406030204" pitchFamily="18" charset="0"/>
                                  <a:ea typeface="Microsoft YaHei" panose="020B0503020204020204" pitchFamily="34" charset="-122"/>
                                </a:rPr>
                              </m:ctrlPr>
                            </m:dPr>
                            <m:e>
                              <m:r>
                                <a:rPr kumimoji="1" lang="en-US" altLang="zh-CN" sz="2000" i="1">
                                  <a:solidFill>
                                    <a:srgbClr val="FF0000"/>
                                  </a:solidFill>
                                  <a:latin typeface="Cambria Math" panose="02040503050406030204" pitchFamily="18" charset="0"/>
                                  <a:ea typeface="Microsoft YaHei" panose="020B0503020204020204" pitchFamily="34" charset="-122"/>
                                </a:rPr>
                                <m:t>𝑗</m:t>
                              </m:r>
                              <m:sSup>
                                <m:sSupPr>
                                  <m:ctrlPr>
                                    <a:rPr kumimoji="1" lang="en-US" altLang="zh-CN" sz="2000" b="1" i="1">
                                      <a:solidFill>
                                        <a:srgbClr val="FFC000"/>
                                      </a:solidFill>
                                      <a:latin typeface="Cambria Math" panose="02040503050406030204" pitchFamily="18" charset="0"/>
                                      <a:ea typeface="Microsoft YaHei" panose="020B0503020204020204" pitchFamily="34" charset="-122"/>
                                    </a:rPr>
                                  </m:ctrlPr>
                                </m:sSupPr>
                                <m:e>
                                  <m:r>
                                    <a:rPr kumimoji="1" lang="en-US" altLang="zh-CN" sz="2000" b="1" i="1">
                                      <a:solidFill>
                                        <a:srgbClr val="FFC000"/>
                                      </a:solidFill>
                                      <a:latin typeface="Cambria Math" panose="02040503050406030204" pitchFamily="18" charset="0"/>
                                      <a:ea typeface="Microsoft YaHei" panose="020B0503020204020204" pitchFamily="34" charset="-122"/>
                                    </a:rPr>
                                    <m:t>𝝎</m:t>
                                  </m:r>
                                </m:e>
                                <m:sup>
                                  <m:r>
                                    <a:rPr kumimoji="1" lang="en-US" altLang="zh-CN" sz="2000" b="1" i="1">
                                      <a:solidFill>
                                        <a:srgbClr val="FFC000"/>
                                      </a:solidFill>
                                      <a:latin typeface="Cambria Math" panose="02040503050406030204" pitchFamily="18" charset="0"/>
                                      <a:ea typeface="Microsoft YaHei" panose="020B0503020204020204" pitchFamily="34" charset="-122"/>
                                    </a:rPr>
                                    <m:t>⊤</m:t>
                                  </m:r>
                                </m:sup>
                              </m:sSup>
                              <m:r>
                                <a:rPr kumimoji="1" lang="en-US" altLang="zh-CN" sz="2000" b="1" i="1">
                                  <a:solidFill>
                                    <a:srgbClr val="FFC000"/>
                                  </a:solidFill>
                                  <a:latin typeface="Cambria Math" panose="02040503050406030204" pitchFamily="18" charset="0"/>
                                  <a:ea typeface="Microsoft YaHei" panose="020B0503020204020204" pitchFamily="34" charset="-122"/>
                                </a:rPr>
                                <m:t>𝝁</m:t>
                              </m:r>
                              <m:r>
                                <a:rPr kumimoji="1" lang="en-US" altLang="zh-CN" sz="2000" i="1">
                                  <a:solidFill>
                                    <a:srgbClr val="FF0000"/>
                                  </a:solidFill>
                                  <a:latin typeface="Cambria Math" panose="02040503050406030204" pitchFamily="18" charset="0"/>
                                  <a:ea typeface="Microsoft YaHei" panose="020B0503020204020204" pitchFamily="34" charset="-122"/>
                                </a:rPr>
                                <m:t>−</m:t>
                              </m:r>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
                                    <a:rPr kumimoji="1" lang="en-US" altLang="zh-CN" sz="2000" i="1">
                                      <a:solidFill>
                                        <a:srgbClr val="00B050"/>
                                      </a:solidFill>
                                      <a:latin typeface="Cambria Math" panose="02040503050406030204" pitchFamily="18" charset="0"/>
                                      <a:ea typeface="Microsoft YaHei" panose="020B0503020204020204" pitchFamily="34" charset="-122"/>
                                    </a:rPr>
                                    <m:t>1</m:t>
                                  </m:r>
                                </m:num>
                                <m:den>
                                  <m:r>
                                    <a:rPr kumimoji="1" lang="en-US" altLang="zh-CN" sz="2000" i="1">
                                      <a:solidFill>
                                        <a:srgbClr val="00B050"/>
                                      </a:solidFill>
                                      <a:latin typeface="Cambria Math" panose="02040503050406030204" pitchFamily="18" charset="0"/>
                                      <a:ea typeface="Microsoft YaHei" panose="020B0503020204020204" pitchFamily="34" charset="-122"/>
                                    </a:rPr>
                                    <m:t>2</m:t>
                                  </m:r>
                                </m:den>
                              </m:f>
                              <m:sSup>
                                <m:sSupPr>
                                  <m:ctrlPr>
                                    <a:rPr kumimoji="1" lang="en-US" altLang="zh-CN" sz="2000" b="1" i="1">
                                      <a:solidFill>
                                        <a:srgbClr val="00B050"/>
                                      </a:solidFill>
                                      <a:latin typeface="Cambria Math" panose="02040503050406030204" pitchFamily="18" charset="0"/>
                                      <a:ea typeface="Microsoft YaHei" panose="020B0503020204020204" pitchFamily="34" charset="-122"/>
                                    </a:rPr>
                                  </m:ctrlPr>
                                </m:sSupPr>
                                <m:e>
                                  <m:r>
                                    <a:rPr kumimoji="1" lang="en-US" altLang="zh-CN" sz="2000" b="1" i="1">
                                      <a:solidFill>
                                        <a:srgbClr val="00B050"/>
                                      </a:solidFill>
                                      <a:latin typeface="Cambria Math" panose="02040503050406030204" pitchFamily="18" charset="0"/>
                                      <a:ea typeface="Microsoft YaHei" panose="020B0503020204020204" pitchFamily="34" charset="-122"/>
                                    </a:rPr>
                                    <m:t>𝝎</m:t>
                                  </m:r>
                                </m:e>
                                <m:sup>
                                  <m:r>
                                    <a:rPr kumimoji="1" lang="en-US" altLang="zh-CN" sz="2000" b="1" i="1">
                                      <a:solidFill>
                                        <a:srgbClr val="00B050"/>
                                      </a:solidFill>
                                      <a:latin typeface="Cambria Math" panose="02040503050406030204" pitchFamily="18" charset="0"/>
                                      <a:ea typeface="Microsoft YaHei" panose="020B0503020204020204" pitchFamily="34" charset="-122"/>
                                    </a:rPr>
                                    <m:t>⊤</m:t>
                                  </m:r>
                                </m:sup>
                              </m:sSup>
                              <m:r>
                                <a:rPr kumimoji="1" lang="en-US" altLang="zh-CN" sz="2000" b="1">
                                  <a:solidFill>
                                    <a:srgbClr val="00B050"/>
                                  </a:solidFill>
                                  <a:latin typeface="Cambria Math" panose="02040503050406030204" pitchFamily="18" charset="0"/>
                                  <a:ea typeface="Microsoft YaHei" panose="020B0503020204020204" pitchFamily="34" charset="-122"/>
                                </a:rPr>
                                <m:t>𝚺</m:t>
                              </m:r>
                              <m:r>
                                <a:rPr kumimoji="1" lang="en-US" altLang="zh-CN" sz="2000" b="1" i="1">
                                  <a:solidFill>
                                    <a:srgbClr val="00B050"/>
                                  </a:solidFill>
                                  <a:latin typeface="Cambria Math" panose="02040503050406030204" pitchFamily="18" charset="0"/>
                                  <a:ea typeface="Microsoft YaHei" panose="020B0503020204020204" pitchFamily="34" charset="-122"/>
                                </a:rPr>
                                <m:t>𝝎</m:t>
                              </m:r>
                            </m:e>
                          </m:d>
                        </m:e>
                      </m:func>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𝜇</m:t>
                          </m:r>
                          <m:r>
                            <a:rPr kumimoji="1" lang="en-US" altLang="zh-CN" sz="2000" b="0" i="0"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m:rPr>
                              <m:sty m:val="p"/>
                            </m:rPr>
                            <a:rPr kumimoji="1" lang="en-US" altLang="zh-CN" sz="2000">
                              <a:solidFill>
                                <a:schemeClr val="bg1"/>
                              </a:solidFill>
                              <a:latin typeface="Cambria Math" panose="02040503050406030204" pitchFamily="18" charset="0"/>
                              <a:ea typeface="Microsoft YaHei" panose="020B0503020204020204" pitchFamily="34" charset="-122"/>
                            </a:rPr>
                            <m:t>Σ</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d>
                            <m:dPr>
                              <m:begChr m:val=""/>
                              <m:endChr m:val="|"/>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r>
                                <a:rPr lang="zh-CN" altLang="en-US">
                                  <a:latin typeface="Cambria Math" panose="02040503050406030204" pitchFamily="18" charset="0"/>
                                </a:rPr>
                                <m:t>​</m:t>
                              </m:r>
                            </m:e>
                          </m:d>
                        </m:e>
                        <m:sub>
                          <m:r>
                            <a:rPr kumimoji="1" lang="en-US" altLang="zh-CN" sz="2000" b="0" i="1" smtClean="0">
                              <a:solidFill>
                                <a:srgbClr val="00B050"/>
                              </a:solidFill>
                              <a:latin typeface="Cambria Math" panose="02040503050406030204" pitchFamily="18" charset="0"/>
                              <a:ea typeface="Microsoft YaHei" panose="020B0503020204020204" pitchFamily="34" charset="-122"/>
                            </a:rPr>
                            <m:t>𝜔</m:t>
                          </m:r>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𝜇</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协方差（</a:t>
                </a:r>
                <a:r>
                  <a:rPr kumimoji="1" lang="en-US" altLang="zh-CN" sz="2000" dirty="0">
                    <a:solidFill>
                      <a:schemeClr val="bg1"/>
                    </a:solidFill>
                    <a:latin typeface="Microsoft YaHei" panose="020B0503020204020204" pitchFamily="34" charset="-122"/>
                    <a:ea typeface="Microsoft YaHei" panose="020B0503020204020204" pitchFamily="34" charset="-122"/>
                  </a:rPr>
                  <a:t>2-</a:t>
                </a:r>
                <a:r>
                  <a:rPr kumimoji="1" lang="zh-CN" altLang="en-US" sz="2000" dirty="0">
                    <a:solidFill>
                      <a:schemeClr val="bg1"/>
                    </a:solidFill>
                    <a:latin typeface="Microsoft YaHei" panose="020B0503020204020204" pitchFamily="34" charset="-122"/>
                    <a:ea typeface="Microsoft YaHei" panose="020B0503020204020204" pitchFamily="34" charset="-122"/>
                  </a:rPr>
                  <a:t>矩）</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f>
                        <m:fPr>
                          <m:ctrlPr>
                            <a:rPr kumimoji="1" lang="en-US" altLang="zh-CN" sz="1600" b="1"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16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1600" b="1" i="1" smtClean="0">
                                  <a:solidFill>
                                    <a:schemeClr val="bg1"/>
                                  </a:solidFill>
                                  <a:latin typeface="Cambria Math" panose="02040503050406030204" pitchFamily="18" charset="0"/>
                                  <a:ea typeface="Microsoft YaHei" panose="020B0503020204020204" pitchFamily="34" charset="-122"/>
                                </a:rPr>
                                <m:t>𝒅</m:t>
                              </m:r>
                            </m:e>
                            <m:sup>
                              <m:r>
                                <a:rPr kumimoji="1" lang="en-US" altLang="zh-CN" sz="1600" b="1" i="1" smtClean="0">
                                  <a:solidFill>
                                    <a:schemeClr val="bg1"/>
                                  </a:solidFill>
                                  <a:latin typeface="Cambria Math" panose="02040503050406030204" pitchFamily="18" charset="0"/>
                                  <a:ea typeface="Microsoft YaHei" panose="020B0503020204020204" pitchFamily="34" charset="-122"/>
                                </a:rPr>
                                <m:t>𝟐</m:t>
                              </m:r>
                            </m:sup>
                          </m:sSup>
                        </m:num>
                        <m:den>
                          <m:r>
                            <a:rPr kumimoji="1" lang="en-US" altLang="zh-CN" sz="1600" b="1" i="1" smtClean="0">
                              <a:solidFill>
                                <a:schemeClr val="bg1"/>
                              </a:solidFill>
                              <a:latin typeface="Cambria Math" panose="02040503050406030204" pitchFamily="18" charset="0"/>
                              <a:ea typeface="Microsoft YaHei" panose="020B0503020204020204" pitchFamily="34" charset="-122"/>
                            </a:rPr>
                            <m:t>𝒅</m:t>
                          </m:r>
                          <m:sSup>
                            <m:sSupPr>
                              <m:ctrlPr>
                                <a:rPr kumimoji="1" lang="en-US" altLang="zh-CN" sz="16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1600" b="1"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1" i="1" smtClean="0">
                                      <a:solidFill>
                                        <a:schemeClr val="bg1"/>
                                      </a:solidFill>
                                      <a:latin typeface="Cambria Math" panose="02040503050406030204" pitchFamily="18" charset="0"/>
                                      <a:ea typeface="Microsoft YaHei" panose="020B0503020204020204" pitchFamily="34" charset="-122"/>
                                    </a:rPr>
                                    <m:t>𝒋</m:t>
                                  </m:r>
                                  <m:r>
                                    <a:rPr kumimoji="1" lang="en-US" altLang="zh-CN" sz="1600" b="1" i="1" smtClean="0">
                                      <a:solidFill>
                                        <a:schemeClr val="bg1"/>
                                      </a:solidFill>
                                      <a:latin typeface="Cambria Math" panose="02040503050406030204" pitchFamily="18" charset="0"/>
                                      <a:ea typeface="Microsoft YaHei" panose="020B0503020204020204" pitchFamily="34" charset="-122"/>
                                    </a:rPr>
                                    <m:t>𝝎</m:t>
                                  </m:r>
                                </m:e>
                              </m:d>
                            </m:e>
                            <m:sup>
                              <m:r>
                                <a:rPr kumimoji="1" lang="en-US" altLang="zh-CN" sz="1600" b="1" i="1" smtClean="0">
                                  <a:solidFill>
                                    <a:schemeClr val="bg1"/>
                                  </a:solidFill>
                                  <a:latin typeface="Cambria Math" panose="02040503050406030204" pitchFamily="18" charset="0"/>
                                  <a:ea typeface="Microsoft YaHei" panose="020B0503020204020204" pitchFamily="34" charset="-122"/>
                                </a:rPr>
                                <m:t>⊤</m:t>
                              </m:r>
                            </m:sup>
                          </m:sSup>
                          <m:d>
                            <m:dPr>
                              <m:ctrlPr>
                                <a:rPr kumimoji="1" lang="en-US" altLang="zh-CN" sz="1600" b="1" i="1" smtClean="0">
                                  <a:solidFill>
                                    <a:schemeClr val="bg1"/>
                                  </a:solidFill>
                                  <a:latin typeface="Cambria Math" panose="02040503050406030204" pitchFamily="18" charset="0"/>
                                  <a:ea typeface="Microsoft YaHei" panose="020B0503020204020204" pitchFamily="34" charset="-122"/>
                                </a:rPr>
                              </m:ctrlPr>
                            </m:dPr>
                            <m:e>
                              <m:r>
                                <a:rPr kumimoji="1" lang="en-US" altLang="zh-CN" sz="1600" b="1" i="1" smtClean="0">
                                  <a:solidFill>
                                    <a:schemeClr val="bg1"/>
                                  </a:solidFill>
                                  <a:latin typeface="Cambria Math" panose="02040503050406030204" pitchFamily="18" charset="0"/>
                                  <a:ea typeface="Microsoft YaHei" panose="020B0503020204020204" pitchFamily="34" charset="-122"/>
                                </a:rPr>
                                <m:t>𝒋</m:t>
                              </m:r>
                              <m:r>
                                <a:rPr kumimoji="1" lang="en-US" altLang="zh-CN" sz="1600" b="1" i="1" smtClean="0">
                                  <a:solidFill>
                                    <a:schemeClr val="bg1"/>
                                  </a:solidFill>
                                  <a:latin typeface="Cambria Math" panose="02040503050406030204" pitchFamily="18" charset="0"/>
                                  <a:ea typeface="Microsoft YaHei" panose="020B0503020204020204" pitchFamily="34" charset="-122"/>
                                </a:rPr>
                                <m:t>𝝎</m:t>
                              </m:r>
                            </m:e>
                          </m:d>
                        </m:den>
                      </m:f>
                      <m:d>
                        <m:dPr>
                          <m:ctrlPr>
                            <a:rPr kumimoji="1" lang="en-US" altLang="zh-CN" sz="1600" b="1" i="1">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1600" b="1" i="1">
                                  <a:solidFill>
                                    <a:srgbClr val="FF0000"/>
                                  </a:solidFill>
                                  <a:latin typeface="Cambria Math" panose="02040503050406030204" pitchFamily="18" charset="0"/>
                                  <a:ea typeface="Microsoft YaHei" panose="020B0503020204020204" pitchFamily="34" charset="-122"/>
                                </a:rPr>
                              </m:ctrlPr>
                            </m:funcPr>
                            <m:fName>
                              <m:r>
                                <a:rPr kumimoji="1" lang="en-US" altLang="zh-CN" sz="1600" b="1" i="1">
                                  <a:solidFill>
                                    <a:srgbClr val="FF0000"/>
                                  </a:solidFill>
                                  <a:latin typeface="Cambria Math" panose="02040503050406030204" pitchFamily="18" charset="0"/>
                                  <a:ea typeface="Microsoft YaHei" panose="020B0503020204020204" pitchFamily="34" charset="-122"/>
                                </a:rPr>
                                <m:t>𝒆𝒙𝒑</m:t>
                              </m:r>
                            </m:fName>
                            <m:e>
                              <m:d>
                                <m:dPr>
                                  <m:ctrlPr>
                                    <a:rPr kumimoji="1" lang="en-US" altLang="zh-CN" sz="1600" b="1" i="1">
                                      <a:solidFill>
                                        <a:srgbClr val="FF0000"/>
                                      </a:solidFill>
                                      <a:latin typeface="Cambria Math" panose="02040503050406030204" pitchFamily="18" charset="0"/>
                                      <a:ea typeface="Microsoft YaHei" panose="020B0503020204020204" pitchFamily="34" charset="-122"/>
                                    </a:rPr>
                                  </m:ctrlPr>
                                </m:dPr>
                                <m:e>
                                  <m:r>
                                    <a:rPr kumimoji="1" lang="en-US" altLang="zh-CN" sz="1600" b="1" i="1">
                                      <a:solidFill>
                                        <a:srgbClr val="FF0000"/>
                                      </a:solidFill>
                                      <a:latin typeface="Cambria Math" panose="02040503050406030204" pitchFamily="18" charset="0"/>
                                      <a:ea typeface="Microsoft YaHei" panose="020B0503020204020204" pitchFamily="34" charset="-122"/>
                                    </a:rPr>
                                    <m:t>𝒋</m:t>
                                  </m:r>
                                  <m:sSup>
                                    <m:sSupPr>
                                      <m:ctrlPr>
                                        <a:rPr kumimoji="1" lang="en-US" altLang="zh-CN" sz="1600" b="1" i="1">
                                          <a:solidFill>
                                            <a:srgbClr val="FFC000"/>
                                          </a:solidFill>
                                          <a:latin typeface="Cambria Math" panose="02040503050406030204" pitchFamily="18" charset="0"/>
                                          <a:ea typeface="Microsoft YaHei" panose="020B0503020204020204" pitchFamily="34" charset="-122"/>
                                        </a:rPr>
                                      </m:ctrlPr>
                                    </m:sSupPr>
                                    <m:e>
                                      <m:r>
                                        <a:rPr kumimoji="1" lang="en-US" altLang="zh-CN" sz="1600" b="1" i="1">
                                          <a:solidFill>
                                            <a:srgbClr val="FFC000"/>
                                          </a:solidFill>
                                          <a:latin typeface="Cambria Math" panose="02040503050406030204" pitchFamily="18" charset="0"/>
                                          <a:ea typeface="Microsoft YaHei" panose="020B0503020204020204" pitchFamily="34" charset="-122"/>
                                        </a:rPr>
                                        <m:t>𝝎</m:t>
                                      </m:r>
                                    </m:e>
                                    <m:sup>
                                      <m:r>
                                        <a:rPr kumimoji="1" lang="en-US" altLang="zh-CN" sz="1600" b="1" i="1">
                                          <a:solidFill>
                                            <a:srgbClr val="FFC000"/>
                                          </a:solidFill>
                                          <a:latin typeface="Cambria Math" panose="02040503050406030204" pitchFamily="18" charset="0"/>
                                          <a:ea typeface="Microsoft YaHei" panose="020B0503020204020204" pitchFamily="34" charset="-122"/>
                                        </a:rPr>
                                        <m:t>⊤</m:t>
                                      </m:r>
                                    </m:sup>
                                  </m:sSup>
                                  <m:r>
                                    <a:rPr kumimoji="1" lang="en-US" altLang="zh-CN" sz="1600" b="1" i="1">
                                      <a:solidFill>
                                        <a:srgbClr val="FFC000"/>
                                      </a:solidFill>
                                      <a:latin typeface="Cambria Math" panose="02040503050406030204" pitchFamily="18" charset="0"/>
                                      <a:ea typeface="Microsoft YaHei" panose="020B0503020204020204" pitchFamily="34" charset="-122"/>
                                    </a:rPr>
                                    <m:t>𝝁</m:t>
                                  </m:r>
                                  <m:r>
                                    <a:rPr kumimoji="1" lang="en-US" altLang="zh-CN" sz="1600" b="1" i="1">
                                      <a:solidFill>
                                        <a:srgbClr val="FFC000"/>
                                      </a:solidFill>
                                      <a:latin typeface="Cambria Math" panose="02040503050406030204" pitchFamily="18" charset="0"/>
                                      <a:ea typeface="Microsoft YaHei" panose="020B0503020204020204" pitchFamily="34" charset="-122"/>
                                    </a:rPr>
                                    <m:t>+</m:t>
                                  </m:r>
                                  <m:f>
                                    <m:fPr>
                                      <m:ctrlPr>
                                        <a:rPr kumimoji="1" lang="en-US" altLang="zh-CN" sz="1600" b="1" i="1">
                                          <a:solidFill>
                                            <a:srgbClr val="00B050"/>
                                          </a:solidFill>
                                          <a:latin typeface="Cambria Math" panose="02040503050406030204" pitchFamily="18" charset="0"/>
                                          <a:ea typeface="Microsoft YaHei" panose="020B0503020204020204" pitchFamily="34" charset="-122"/>
                                        </a:rPr>
                                      </m:ctrlPr>
                                    </m:fPr>
                                    <m:num>
                                      <m:r>
                                        <a:rPr kumimoji="1" lang="en-US" altLang="zh-CN" sz="1600" b="1" i="1">
                                          <a:solidFill>
                                            <a:srgbClr val="00B050"/>
                                          </a:solidFill>
                                          <a:latin typeface="Cambria Math" panose="02040503050406030204" pitchFamily="18" charset="0"/>
                                          <a:ea typeface="Microsoft YaHei" panose="020B0503020204020204" pitchFamily="34" charset="-122"/>
                                        </a:rPr>
                                        <m:t>𝟏</m:t>
                                      </m:r>
                                    </m:num>
                                    <m:den>
                                      <m:r>
                                        <a:rPr kumimoji="1" lang="en-US" altLang="zh-CN" sz="1600" b="1" i="1">
                                          <a:solidFill>
                                            <a:srgbClr val="00B050"/>
                                          </a:solidFill>
                                          <a:latin typeface="Cambria Math" panose="02040503050406030204" pitchFamily="18" charset="0"/>
                                          <a:ea typeface="Microsoft YaHei" panose="020B0503020204020204" pitchFamily="34" charset="-122"/>
                                        </a:rPr>
                                        <m:t>𝟐</m:t>
                                      </m:r>
                                    </m:den>
                                  </m:f>
                                  <m:sSup>
                                    <m:sSupPr>
                                      <m:ctrlPr>
                                        <a:rPr kumimoji="1" lang="en-US" altLang="zh-CN" sz="1600" b="1" i="1">
                                          <a:solidFill>
                                            <a:srgbClr val="00B050"/>
                                          </a:solidFill>
                                          <a:latin typeface="Cambria Math" panose="02040503050406030204" pitchFamily="18" charset="0"/>
                                          <a:ea typeface="Microsoft YaHei" panose="020B0503020204020204" pitchFamily="34" charset="-122"/>
                                        </a:rPr>
                                      </m:ctrlPr>
                                    </m:sSupPr>
                                    <m:e>
                                      <m:r>
                                        <a:rPr kumimoji="1" lang="en-US" altLang="zh-CN" sz="1600" b="1" i="1">
                                          <a:solidFill>
                                            <a:srgbClr val="00B050"/>
                                          </a:solidFill>
                                          <a:latin typeface="Cambria Math" panose="02040503050406030204" pitchFamily="18" charset="0"/>
                                          <a:ea typeface="Microsoft YaHei" panose="020B0503020204020204" pitchFamily="34" charset="-122"/>
                                        </a:rPr>
                                        <m:t>𝒋</m:t>
                                      </m:r>
                                      <m:r>
                                        <a:rPr kumimoji="1" lang="en-US" altLang="zh-CN" sz="1600" b="1" i="1">
                                          <a:solidFill>
                                            <a:srgbClr val="00B050"/>
                                          </a:solidFill>
                                          <a:latin typeface="Cambria Math" panose="02040503050406030204" pitchFamily="18" charset="0"/>
                                          <a:ea typeface="Microsoft YaHei" panose="020B0503020204020204" pitchFamily="34" charset="-122"/>
                                        </a:rPr>
                                        <m:t>𝝎</m:t>
                                      </m:r>
                                    </m:e>
                                    <m:sup>
                                      <m:r>
                                        <a:rPr kumimoji="1" lang="en-US" altLang="zh-CN" sz="1600" b="1" i="1">
                                          <a:solidFill>
                                            <a:srgbClr val="00B050"/>
                                          </a:solidFill>
                                          <a:latin typeface="Cambria Math" panose="02040503050406030204" pitchFamily="18" charset="0"/>
                                          <a:ea typeface="Microsoft YaHei" panose="020B0503020204020204" pitchFamily="34" charset="-122"/>
                                        </a:rPr>
                                        <m:t>⊤</m:t>
                                      </m:r>
                                    </m:sup>
                                  </m:sSup>
                                  <m:r>
                                    <a:rPr kumimoji="1" lang="en-US" altLang="zh-CN" sz="1600" b="1">
                                      <a:solidFill>
                                        <a:srgbClr val="00B050"/>
                                      </a:solidFill>
                                      <a:latin typeface="Cambria Math" panose="02040503050406030204" pitchFamily="18" charset="0"/>
                                      <a:ea typeface="Microsoft YaHei" panose="020B0503020204020204" pitchFamily="34" charset="-122"/>
                                    </a:rPr>
                                    <m:t>𝚺</m:t>
                                  </m:r>
                                  <m:r>
                                    <a:rPr kumimoji="1" lang="en-US" altLang="zh-CN" sz="1600" b="1" i="1">
                                      <a:solidFill>
                                        <a:srgbClr val="00B050"/>
                                      </a:solidFill>
                                      <a:latin typeface="Cambria Math" panose="02040503050406030204" pitchFamily="18" charset="0"/>
                                      <a:ea typeface="Microsoft YaHei" panose="020B0503020204020204" pitchFamily="34" charset="-122"/>
                                    </a:rPr>
                                    <m:t>𝝎</m:t>
                                  </m:r>
                                  <m:r>
                                    <a:rPr kumimoji="1" lang="en-US" altLang="zh-CN" sz="1600" b="1" i="1">
                                      <a:solidFill>
                                        <a:srgbClr val="00B050"/>
                                      </a:solidFill>
                                      <a:latin typeface="Cambria Math" panose="02040503050406030204" pitchFamily="18" charset="0"/>
                                      <a:ea typeface="Microsoft YaHei" panose="020B0503020204020204" pitchFamily="34" charset="-122"/>
                                    </a:rPr>
                                    <m:t>𝒋</m:t>
                                  </m:r>
                                </m:e>
                              </m:d>
                            </m:e>
                          </m:func>
                        </m:e>
                      </m:d>
                      <m:sSub>
                        <m:sSubPr>
                          <m:ctrlPr>
                            <a:rPr kumimoji="1" lang="en-US" altLang="zh-CN" sz="1600" b="1" i="1">
                              <a:solidFill>
                                <a:schemeClr val="bg1"/>
                              </a:solidFill>
                              <a:latin typeface="Cambria Math" panose="02040503050406030204" pitchFamily="18" charset="0"/>
                              <a:ea typeface="Microsoft YaHei" panose="020B0503020204020204" pitchFamily="34" charset="-122"/>
                            </a:rPr>
                          </m:ctrlPr>
                        </m:sSubPr>
                        <m:e>
                          <m:d>
                            <m:dPr>
                              <m:begChr m:val=""/>
                              <m:endChr m:val="|"/>
                              <m:ctrlPr>
                                <a:rPr kumimoji="1" lang="en-US" altLang="zh-CN" sz="1600" b="1" i="1">
                                  <a:solidFill>
                                    <a:schemeClr val="bg1"/>
                                  </a:solidFill>
                                  <a:latin typeface="Cambria Math" panose="02040503050406030204" pitchFamily="18" charset="0"/>
                                  <a:ea typeface="Microsoft YaHei" panose="020B0503020204020204" pitchFamily="34" charset="-122"/>
                                </a:rPr>
                              </m:ctrlPr>
                            </m:dPr>
                            <m:e>
                              <m:r>
                                <a:rPr lang="zh-CN" altLang="en-US" sz="1600" b="1">
                                  <a:latin typeface="Cambria Math" panose="02040503050406030204" pitchFamily="18" charset="0"/>
                                </a:rPr>
                                <m:t>​</m:t>
                              </m:r>
                            </m:e>
                          </m:d>
                        </m:e>
                        <m:sub>
                          <m:r>
                            <a:rPr kumimoji="1" lang="en-US" altLang="zh-CN" sz="1600" b="1" i="1">
                              <a:solidFill>
                                <a:schemeClr val="bg1"/>
                              </a:solidFill>
                              <a:latin typeface="Cambria Math" panose="02040503050406030204" pitchFamily="18" charset="0"/>
                              <a:ea typeface="Microsoft YaHei" panose="020B0503020204020204" pitchFamily="34" charset="-122"/>
                            </a:rPr>
                            <m:t>𝝎</m:t>
                          </m:r>
                          <m:r>
                            <a:rPr kumimoji="1" lang="en-US" altLang="zh-CN" sz="1600" b="1" i="1">
                              <a:solidFill>
                                <a:schemeClr val="bg1"/>
                              </a:solidFill>
                              <a:latin typeface="Cambria Math" panose="02040503050406030204" pitchFamily="18" charset="0"/>
                              <a:ea typeface="Microsoft YaHei" panose="020B0503020204020204" pitchFamily="34" charset="-122"/>
                            </a:rPr>
                            <m:t>=</m:t>
                          </m:r>
                          <m:r>
                            <a:rPr kumimoji="1" lang="en-US" altLang="zh-CN" sz="1600" b="1" i="1">
                              <a:solidFill>
                                <a:schemeClr val="bg1"/>
                              </a:solidFill>
                              <a:latin typeface="Cambria Math" panose="02040503050406030204" pitchFamily="18" charset="0"/>
                              <a:ea typeface="Microsoft YaHei" panose="020B0503020204020204" pitchFamily="34" charset="-122"/>
                            </a:rPr>
                            <m:t>𝟎</m:t>
                          </m:r>
                        </m:sub>
                      </m:sSub>
                      <m:r>
                        <a:rPr kumimoji="1" lang="en-US" altLang="zh-CN" sz="1600" b="1"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1600" b="1" i="1">
                              <a:solidFill>
                                <a:srgbClr val="FF0000"/>
                              </a:solidFill>
                              <a:latin typeface="Cambria Math" panose="02040503050406030204" pitchFamily="18" charset="0"/>
                              <a:ea typeface="Microsoft YaHei" panose="020B0503020204020204" pitchFamily="34" charset="-122"/>
                            </a:rPr>
                          </m:ctrlPr>
                        </m:funcPr>
                        <m:fName>
                          <m:r>
                            <a:rPr kumimoji="1" lang="en-US" altLang="zh-CN" sz="1600" b="1" i="1">
                              <a:solidFill>
                                <a:srgbClr val="FF0000"/>
                              </a:solidFill>
                              <a:latin typeface="Cambria Math" panose="02040503050406030204" pitchFamily="18" charset="0"/>
                              <a:ea typeface="Microsoft YaHei" panose="020B0503020204020204" pitchFamily="34" charset="-122"/>
                            </a:rPr>
                            <m:t>𝒆𝒙𝒑</m:t>
                          </m:r>
                        </m:fName>
                        <m:e>
                          <m:d>
                            <m:dPr>
                              <m:ctrlPr>
                                <a:rPr kumimoji="1" lang="en-US" altLang="zh-CN" sz="1600" b="1" i="1">
                                  <a:solidFill>
                                    <a:srgbClr val="FF0000"/>
                                  </a:solidFill>
                                  <a:latin typeface="Cambria Math" panose="02040503050406030204" pitchFamily="18" charset="0"/>
                                  <a:ea typeface="Microsoft YaHei" panose="020B0503020204020204" pitchFamily="34" charset="-122"/>
                                </a:rPr>
                              </m:ctrlPr>
                            </m:dPr>
                            <m:e>
                              <m:r>
                                <a:rPr kumimoji="1" lang="en-US" altLang="zh-CN" sz="1600" b="1" i="1">
                                  <a:solidFill>
                                    <a:srgbClr val="FF0000"/>
                                  </a:solidFill>
                                  <a:latin typeface="Cambria Math" panose="02040503050406030204" pitchFamily="18" charset="0"/>
                                  <a:ea typeface="Microsoft YaHei" panose="020B0503020204020204" pitchFamily="34" charset="-122"/>
                                </a:rPr>
                                <m:t>𝒋</m:t>
                              </m:r>
                              <m:sSup>
                                <m:sSupPr>
                                  <m:ctrlPr>
                                    <a:rPr kumimoji="1" lang="en-US" altLang="zh-CN" sz="1600" b="1" i="1">
                                      <a:solidFill>
                                        <a:srgbClr val="FFC000"/>
                                      </a:solidFill>
                                      <a:latin typeface="Cambria Math" panose="02040503050406030204" pitchFamily="18" charset="0"/>
                                      <a:ea typeface="Microsoft YaHei" panose="020B0503020204020204" pitchFamily="34" charset="-122"/>
                                    </a:rPr>
                                  </m:ctrlPr>
                                </m:sSupPr>
                                <m:e>
                                  <m:r>
                                    <a:rPr kumimoji="1" lang="en-US" altLang="zh-CN" sz="1600" b="1" i="1">
                                      <a:solidFill>
                                        <a:srgbClr val="FFC000"/>
                                      </a:solidFill>
                                      <a:latin typeface="Cambria Math" panose="02040503050406030204" pitchFamily="18" charset="0"/>
                                      <a:ea typeface="Microsoft YaHei" panose="020B0503020204020204" pitchFamily="34" charset="-122"/>
                                    </a:rPr>
                                    <m:t>𝝎</m:t>
                                  </m:r>
                                </m:e>
                                <m:sup>
                                  <m:r>
                                    <a:rPr kumimoji="1" lang="en-US" altLang="zh-CN" sz="1600" b="1" i="1">
                                      <a:solidFill>
                                        <a:srgbClr val="FFC000"/>
                                      </a:solidFill>
                                      <a:latin typeface="Cambria Math" panose="02040503050406030204" pitchFamily="18" charset="0"/>
                                      <a:ea typeface="Microsoft YaHei" panose="020B0503020204020204" pitchFamily="34" charset="-122"/>
                                    </a:rPr>
                                    <m:t>⊤</m:t>
                                  </m:r>
                                </m:sup>
                              </m:sSup>
                              <m:r>
                                <a:rPr kumimoji="1" lang="en-US" altLang="zh-CN" sz="1600" b="1" i="1">
                                  <a:solidFill>
                                    <a:srgbClr val="FFC000"/>
                                  </a:solidFill>
                                  <a:latin typeface="Cambria Math" panose="02040503050406030204" pitchFamily="18" charset="0"/>
                                  <a:ea typeface="Microsoft YaHei" panose="020B0503020204020204" pitchFamily="34" charset="-122"/>
                                </a:rPr>
                                <m:t>𝝁</m:t>
                              </m:r>
                              <m:r>
                                <a:rPr kumimoji="1" lang="en-US" altLang="zh-CN" sz="1600" b="1" i="1">
                                  <a:solidFill>
                                    <a:srgbClr val="FF0000"/>
                                  </a:solidFill>
                                  <a:latin typeface="Cambria Math" panose="02040503050406030204" pitchFamily="18" charset="0"/>
                                  <a:ea typeface="Microsoft YaHei" panose="020B0503020204020204" pitchFamily="34" charset="-122"/>
                                </a:rPr>
                                <m:t>−</m:t>
                              </m:r>
                              <m:f>
                                <m:fPr>
                                  <m:ctrlPr>
                                    <a:rPr kumimoji="1" lang="en-US" altLang="zh-CN" sz="1600" b="1" i="1">
                                      <a:solidFill>
                                        <a:srgbClr val="00B050"/>
                                      </a:solidFill>
                                      <a:latin typeface="Cambria Math" panose="02040503050406030204" pitchFamily="18" charset="0"/>
                                      <a:ea typeface="Microsoft YaHei" panose="020B0503020204020204" pitchFamily="34" charset="-122"/>
                                    </a:rPr>
                                  </m:ctrlPr>
                                </m:fPr>
                                <m:num>
                                  <m:r>
                                    <a:rPr kumimoji="1" lang="en-US" altLang="zh-CN" sz="1600" b="1" i="1">
                                      <a:solidFill>
                                        <a:srgbClr val="00B050"/>
                                      </a:solidFill>
                                      <a:latin typeface="Cambria Math" panose="02040503050406030204" pitchFamily="18" charset="0"/>
                                      <a:ea typeface="Microsoft YaHei" panose="020B0503020204020204" pitchFamily="34" charset="-122"/>
                                    </a:rPr>
                                    <m:t>𝟏</m:t>
                                  </m:r>
                                </m:num>
                                <m:den>
                                  <m:r>
                                    <a:rPr kumimoji="1" lang="en-US" altLang="zh-CN" sz="1600" b="1" i="1">
                                      <a:solidFill>
                                        <a:srgbClr val="00B050"/>
                                      </a:solidFill>
                                      <a:latin typeface="Cambria Math" panose="02040503050406030204" pitchFamily="18" charset="0"/>
                                      <a:ea typeface="Microsoft YaHei" panose="020B0503020204020204" pitchFamily="34" charset="-122"/>
                                    </a:rPr>
                                    <m:t>𝟐</m:t>
                                  </m:r>
                                </m:den>
                              </m:f>
                              <m:sSup>
                                <m:sSupPr>
                                  <m:ctrlPr>
                                    <a:rPr kumimoji="1" lang="en-US" altLang="zh-CN" sz="1600" b="1" i="1">
                                      <a:solidFill>
                                        <a:srgbClr val="00B050"/>
                                      </a:solidFill>
                                      <a:latin typeface="Cambria Math" panose="02040503050406030204" pitchFamily="18" charset="0"/>
                                      <a:ea typeface="Microsoft YaHei" panose="020B0503020204020204" pitchFamily="34" charset="-122"/>
                                    </a:rPr>
                                  </m:ctrlPr>
                                </m:sSupPr>
                                <m:e>
                                  <m:r>
                                    <a:rPr kumimoji="1" lang="en-US" altLang="zh-CN" sz="1600" b="1" i="1">
                                      <a:solidFill>
                                        <a:srgbClr val="00B050"/>
                                      </a:solidFill>
                                      <a:latin typeface="Cambria Math" panose="02040503050406030204" pitchFamily="18" charset="0"/>
                                      <a:ea typeface="Microsoft YaHei" panose="020B0503020204020204" pitchFamily="34" charset="-122"/>
                                    </a:rPr>
                                    <m:t>𝝎</m:t>
                                  </m:r>
                                </m:e>
                                <m:sup>
                                  <m:r>
                                    <a:rPr kumimoji="1" lang="en-US" altLang="zh-CN" sz="1600" b="1" i="1">
                                      <a:solidFill>
                                        <a:srgbClr val="00B050"/>
                                      </a:solidFill>
                                      <a:latin typeface="Cambria Math" panose="02040503050406030204" pitchFamily="18" charset="0"/>
                                      <a:ea typeface="Microsoft YaHei" panose="020B0503020204020204" pitchFamily="34" charset="-122"/>
                                    </a:rPr>
                                    <m:t>⊤</m:t>
                                  </m:r>
                                </m:sup>
                              </m:sSup>
                              <m:r>
                                <a:rPr kumimoji="1" lang="en-US" altLang="zh-CN" sz="1600" b="1">
                                  <a:solidFill>
                                    <a:srgbClr val="00B050"/>
                                  </a:solidFill>
                                  <a:latin typeface="Cambria Math" panose="02040503050406030204" pitchFamily="18" charset="0"/>
                                  <a:ea typeface="Microsoft YaHei" panose="020B0503020204020204" pitchFamily="34" charset="-122"/>
                                </a:rPr>
                                <m:t>𝚺</m:t>
                              </m:r>
                              <m:r>
                                <a:rPr kumimoji="1" lang="en-US" altLang="zh-CN" sz="1600" b="1" i="1">
                                  <a:solidFill>
                                    <a:srgbClr val="00B050"/>
                                  </a:solidFill>
                                  <a:latin typeface="Cambria Math" panose="02040503050406030204" pitchFamily="18" charset="0"/>
                                  <a:ea typeface="Microsoft YaHei" panose="020B0503020204020204" pitchFamily="34" charset="-122"/>
                                </a:rPr>
                                <m:t>𝝎</m:t>
                              </m:r>
                            </m:e>
                          </m:d>
                        </m:e>
                      </m:func>
                      <m:d>
                        <m:dPr>
                          <m:ctrlPr>
                            <a:rPr kumimoji="1" lang="en-US" altLang="zh-CN" sz="1600" b="1" i="1" smtClean="0">
                              <a:solidFill>
                                <a:srgbClr val="00B050"/>
                              </a:solidFill>
                              <a:latin typeface="Cambria Math" panose="02040503050406030204" pitchFamily="18" charset="0"/>
                              <a:ea typeface="Microsoft YaHei" panose="020B0503020204020204" pitchFamily="34" charset="-122"/>
                            </a:rPr>
                          </m:ctrlPr>
                        </m:dPr>
                        <m:e>
                          <m:d>
                            <m:dPr>
                              <m:ctrlPr>
                                <a:rPr kumimoji="1" lang="en-US" altLang="zh-CN" sz="1600" b="1" i="1">
                                  <a:solidFill>
                                    <a:schemeClr val="bg1"/>
                                  </a:solidFill>
                                  <a:latin typeface="Cambria Math" panose="02040503050406030204" pitchFamily="18" charset="0"/>
                                  <a:ea typeface="Microsoft YaHei" panose="020B0503020204020204" pitchFamily="34" charset="-122"/>
                                </a:rPr>
                              </m:ctrlPr>
                            </m:dPr>
                            <m:e>
                              <m:r>
                                <a:rPr kumimoji="1" lang="en-US" altLang="zh-CN" sz="1600" b="1" i="1">
                                  <a:solidFill>
                                    <a:schemeClr val="bg1"/>
                                  </a:solidFill>
                                  <a:latin typeface="Cambria Math" panose="02040503050406030204" pitchFamily="18" charset="0"/>
                                  <a:ea typeface="Microsoft YaHei" panose="020B0503020204020204" pitchFamily="34" charset="-122"/>
                                </a:rPr>
                                <m:t>𝝁</m:t>
                              </m:r>
                              <m:r>
                                <a:rPr kumimoji="1" lang="en-US" altLang="zh-CN" sz="1600" b="1">
                                  <a:solidFill>
                                    <a:schemeClr val="bg1"/>
                                  </a:solidFill>
                                  <a:latin typeface="Cambria Math" panose="02040503050406030204" pitchFamily="18" charset="0"/>
                                  <a:ea typeface="Microsoft YaHei" panose="020B0503020204020204" pitchFamily="34" charset="-122"/>
                                </a:rPr>
                                <m:t>+</m:t>
                              </m:r>
                              <m:r>
                                <a:rPr kumimoji="1" lang="en-US" altLang="zh-CN" sz="1600" b="1" i="1">
                                  <a:solidFill>
                                    <a:schemeClr val="bg1"/>
                                  </a:solidFill>
                                  <a:latin typeface="Cambria Math" panose="02040503050406030204" pitchFamily="18" charset="0"/>
                                  <a:ea typeface="Microsoft YaHei" panose="020B0503020204020204" pitchFamily="34" charset="-122"/>
                                </a:rPr>
                                <m:t>𝒋</m:t>
                              </m:r>
                              <m:r>
                                <a:rPr kumimoji="1" lang="en-US" altLang="zh-CN" sz="1600" b="1" i="1">
                                  <a:solidFill>
                                    <a:schemeClr val="bg1"/>
                                  </a:solidFill>
                                  <a:latin typeface="Cambria Math" panose="02040503050406030204" pitchFamily="18" charset="0"/>
                                  <a:ea typeface="Microsoft YaHei" panose="020B0503020204020204" pitchFamily="34" charset="-122"/>
                                </a:rPr>
                                <m:t>𝜮𝝎</m:t>
                              </m:r>
                            </m:e>
                          </m:d>
                          <m:sSup>
                            <m:sSupPr>
                              <m:ctrlPr>
                                <a:rPr kumimoji="1" lang="en-US" altLang="zh-CN" sz="1600" b="1"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1600" b="1" i="1">
                                      <a:solidFill>
                                        <a:schemeClr val="bg1"/>
                                      </a:solidFill>
                                      <a:latin typeface="Cambria Math" panose="02040503050406030204" pitchFamily="18" charset="0"/>
                                      <a:ea typeface="Microsoft YaHei" panose="020B0503020204020204" pitchFamily="34" charset="-122"/>
                                    </a:rPr>
                                  </m:ctrlPr>
                                </m:dPr>
                                <m:e>
                                  <m:r>
                                    <a:rPr kumimoji="1" lang="en-US" altLang="zh-CN" sz="1600" b="1" i="1">
                                      <a:solidFill>
                                        <a:schemeClr val="bg1"/>
                                      </a:solidFill>
                                      <a:latin typeface="Cambria Math" panose="02040503050406030204" pitchFamily="18" charset="0"/>
                                      <a:ea typeface="Microsoft YaHei" panose="020B0503020204020204" pitchFamily="34" charset="-122"/>
                                    </a:rPr>
                                    <m:t>𝝁</m:t>
                                  </m:r>
                                  <m:r>
                                    <a:rPr kumimoji="1" lang="en-US" altLang="zh-CN" sz="1600" b="1" i="1">
                                      <a:solidFill>
                                        <a:schemeClr val="bg1"/>
                                      </a:solidFill>
                                      <a:latin typeface="Cambria Math" panose="02040503050406030204" pitchFamily="18" charset="0"/>
                                      <a:ea typeface="Microsoft YaHei" panose="020B0503020204020204" pitchFamily="34" charset="-122"/>
                                    </a:rPr>
                                    <m:t>+</m:t>
                                  </m:r>
                                  <m:r>
                                    <a:rPr kumimoji="1" lang="en-US" altLang="zh-CN" sz="1600" b="1" i="1">
                                      <a:solidFill>
                                        <a:schemeClr val="bg1"/>
                                      </a:solidFill>
                                      <a:latin typeface="Cambria Math" panose="02040503050406030204" pitchFamily="18" charset="0"/>
                                      <a:ea typeface="Microsoft YaHei" panose="020B0503020204020204" pitchFamily="34" charset="-122"/>
                                    </a:rPr>
                                    <m:t>𝒋</m:t>
                                  </m:r>
                                  <m:r>
                                    <a:rPr kumimoji="1" lang="en-US" altLang="zh-CN" sz="1600" b="1" i="1">
                                      <a:solidFill>
                                        <a:schemeClr val="bg1"/>
                                      </a:solidFill>
                                      <a:latin typeface="Cambria Math" panose="02040503050406030204" pitchFamily="18" charset="0"/>
                                      <a:ea typeface="Microsoft YaHei" panose="020B0503020204020204" pitchFamily="34" charset="-122"/>
                                    </a:rPr>
                                    <m:t>𝜮𝝎</m:t>
                                  </m:r>
                                </m:e>
                              </m:d>
                            </m:e>
                            <m:sup>
                              <m:r>
                                <a:rPr kumimoji="1" lang="en-US" altLang="zh-CN" sz="1600" b="1" i="1">
                                  <a:solidFill>
                                    <a:schemeClr val="bg1"/>
                                  </a:solidFill>
                                  <a:latin typeface="Cambria Math" panose="02040503050406030204" pitchFamily="18" charset="0"/>
                                  <a:ea typeface="Microsoft YaHei" panose="020B0503020204020204" pitchFamily="34" charset="-122"/>
                                </a:rPr>
                                <m:t>⊤</m:t>
                              </m:r>
                            </m:sup>
                          </m:sSup>
                          <m:r>
                            <a:rPr kumimoji="1" lang="en-US" altLang="zh-CN" sz="1600" b="1" i="1">
                              <a:solidFill>
                                <a:srgbClr val="00B050"/>
                              </a:solidFill>
                              <a:latin typeface="Cambria Math" panose="02040503050406030204" pitchFamily="18" charset="0"/>
                              <a:ea typeface="Microsoft YaHei" panose="020B0503020204020204" pitchFamily="34" charset="-122"/>
                            </a:rPr>
                            <m:t>+</m:t>
                          </m:r>
                          <m:r>
                            <a:rPr kumimoji="1" lang="en-US" altLang="zh-CN" sz="1600" b="1" i="1">
                              <a:solidFill>
                                <a:srgbClr val="00B050"/>
                              </a:solidFill>
                              <a:latin typeface="Cambria Math" panose="02040503050406030204" pitchFamily="18" charset="0"/>
                              <a:ea typeface="Microsoft YaHei" panose="020B0503020204020204" pitchFamily="34" charset="-122"/>
                            </a:rPr>
                            <m:t>𝒋</m:t>
                          </m:r>
                          <m:r>
                            <a:rPr kumimoji="1" lang="en-US" altLang="zh-CN" sz="1600" b="1" i="1">
                              <a:solidFill>
                                <a:srgbClr val="00B050"/>
                              </a:solidFill>
                              <a:latin typeface="Cambria Math" panose="02040503050406030204" pitchFamily="18" charset="0"/>
                              <a:ea typeface="Microsoft YaHei" panose="020B0503020204020204" pitchFamily="34" charset="-122"/>
                            </a:rPr>
                            <m:t>𝚺</m:t>
                          </m:r>
                        </m:e>
                      </m:d>
                      <m:sSub>
                        <m:sSubPr>
                          <m:ctrlPr>
                            <a:rPr kumimoji="1" lang="en-US" altLang="zh-CN" sz="1600" b="1" i="1" smtClean="0">
                              <a:solidFill>
                                <a:srgbClr val="00B050"/>
                              </a:solidFill>
                              <a:latin typeface="Cambria Math" panose="02040503050406030204" pitchFamily="18" charset="0"/>
                              <a:ea typeface="Microsoft YaHei" panose="020B0503020204020204" pitchFamily="34" charset="-122"/>
                            </a:rPr>
                          </m:ctrlPr>
                        </m:sSubPr>
                        <m:e>
                          <m:d>
                            <m:dPr>
                              <m:begChr m:val=""/>
                              <m:endChr m:val="|"/>
                              <m:ctrlPr>
                                <a:rPr kumimoji="1" lang="en-US" altLang="zh-CN" sz="1600" b="1" i="1" smtClean="0">
                                  <a:solidFill>
                                    <a:srgbClr val="00B050"/>
                                  </a:solidFill>
                                  <a:latin typeface="Cambria Math" panose="02040503050406030204" pitchFamily="18" charset="0"/>
                                  <a:ea typeface="Microsoft YaHei" panose="020B0503020204020204" pitchFamily="34" charset="-122"/>
                                </a:rPr>
                              </m:ctrlPr>
                            </m:dPr>
                            <m:e>
                              <m:r>
                                <a:rPr lang="zh-CN" altLang="en-US" b="1">
                                  <a:latin typeface="Cambria Math" panose="02040503050406030204" pitchFamily="18" charset="0"/>
                                </a:rPr>
                                <m:t>​</m:t>
                              </m:r>
                            </m:e>
                          </m:d>
                        </m:e>
                        <m:sub>
                          <m:r>
                            <a:rPr kumimoji="1" lang="en-US" altLang="zh-CN" sz="1600" b="1" i="1" smtClean="0">
                              <a:solidFill>
                                <a:srgbClr val="00B050"/>
                              </a:solidFill>
                              <a:latin typeface="Cambria Math" panose="02040503050406030204" pitchFamily="18" charset="0"/>
                              <a:ea typeface="Microsoft YaHei" panose="020B0503020204020204" pitchFamily="34" charset="-122"/>
                            </a:rPr>
                            <m:t>𝝎</m:t>
                          </m:r>
                          <m:r>
                            <a:rPr kumimoji="1" lang="en-US" altLang="zh-CN" sz="1600" b="1" i="1" smtClean="0">
                              <a:solidFill>
                                <a:srgbClr val="00B050"/>
                              </a:solidFill>
                              <a:latin typeface="Cambria Math" panose="02040503050406030204" pitchFamily="18" charset="0"/>
                              <a:ea typeface="Microsoft YaHei" panose="020B0503020204020204" pitchFamily="34" charset="-122"/>
                            </a:rPr>
                            <m:t>=</m:t>
                          </m:r>
                          <m:r>
                            <a:rPr kumimoji="1" lang="en-US" altLang="zh-CN" sz="1600" b="1" i="1" smtClean="0">
                              <a:solidFill>
                                <a:srgbClr val="00B050"/>
                              </a:solidFill>
                              <a:latin typeface="Cambria Math" panose="02040503050406030204" pitchFamily="18" charset="0"/>
                              <a:ea typeface="Microsoft YaHei" panose="020B0503020204020204" pitchFamily="34" charset="-122"/>
                            </a:rPr>
                            <m:t>𝟎</m:t>
                          </m:r>
                        </m:sub>
                      </m:sSub>
                      <m:r>
                        <a:rPr kumimoji="1" lang="en-US" altLang="zh-CN" sz="1600" b="1" i="1" smtClean="0">
                          <a:solidFill>
                            <a:srgbClr val="00B050"/>
                          </a:solidFill>
                          <a:latin typeface="Cambria Math" panose="02040503050406030204" pitchFamily="18" charset="0"/>
                          <a:ea typeface="Microsoft YaHei" panose="020B0503020204020204" pitchFamily="34" charset="-122"/>
                        </a:rPr>
                        <m:t>=</m:t>
                      </m:r>
                      <m:r>
                        <a:rPr kumimoji="1" lang="en-US" altLang="zh-CN" sz="1600" b="1" i="1" smtClean="0">
                          <a:solidFill>
                            <a:srgbClr val="00B050"/>
                          </a:solidFill>
                          <a:latin typeface="Cambria Math" panose="02040503050406030204" pitchFamily="18" charset="0"/>
                          <a:ea typeface="Microsoft YaHei" panose="020B0503020204020204" pitchFamily="34" charset="-122"/>
                        </a:rPr>
                        <m:t>𝝁</m:t>
                      </m:r>
                      <m:sSup>
                        <m:sSupPr>
                          <m:ctrlPr>
                            <a:rPr kumimoji="1" lang="en-US" altLang="zh-CN" sz="1600" b="1" i="1" smtClean="0">
                              <a:solidFill>
                                <a:srgbClr val="00B050"/>
                              </a:solidFill>
                              <a:latin typeface="Cambria Math" panose="02040503050406030204" pitchFamily="18" charset="0"/>
                              <a:ea typeface="Microsoft YaHei" panose="020B0503020204020204" pitchFamily="34" charset="-122"/>
                            </a:rPr>
                          </m:ctrlPr>
                        </m:sSupPr>
                        <m:e>
                          <m:r>
                            <a:rPr kumimoji="1" lang="en-US" altLang="zh-CN" sz="1600" b="1" i="1" smtClean="0">
                              <a:solidFill>
                                <a:srgbClr val="00B050"/>
                              </a:solidFill>
                              <a:latin typeface="Cambria Math" panose="02040503050406030204" pitchFamily="18" charset="0"/>
                              <a:ea typeface="Microsoft YaHei" panose="020B0503020204020204" pitchFamily="34" charset="-122"/>
                            </a:rPr>
                            <m:t>𝝁</m:t>
                          </m:r>
                        </m:e>
                        <m:sup>
                          <m:r>
                            <a:rPr kumimoji="1" lang="en-US" altLang="zh-CN" sz="1600" b="1" i="1" smtClean="0">
                              <a:solidFill>
                                <a:srgbClr val="00B050"/>
                              </a:solidFill>
                              <a:latin typeface="Cambria Math" panose="02040503050406030204" pitchFamily="18" charset="0"/>
                              <a:ea typeface="Microsoft YaHei" panose="020B0503020204020204" pitchFamily="34" charset="-122"/>
                            </a:rPr>
                            <m:t>⊤</m:t>
                          </m:r>
                        </m:sup>
                      </m:sSup>
                      <m:r>
                        <a:rPr kumimoji="1" lang="en-US" altLang="zh-CN" sz="1600" b="1" i="1" smtClean="0">
                          <a:solidFill>
                            <a:srgbClr val="00B050"/>
                          </a:solidFill>
                          <a:latin typeface="Cambria Math" panose="02040503050406030204" pitchFamily="18" charset="0"/>
                          <a:ea typeface="Microsoft YaHei" panose="020B0503020204020204" pitchFamily="34" charset="-122"/>
                        </a:rPr>
                        <m:t>+</m:t>
                      </m:r>
                      <m:r>
                        <a:rPr kumimoji="1" lang="en-US" altLang="zh-CN" sz="1600" b="1" i="1" smtClean="0">
                          <a:solidFill>
                            <a:srgbClr val="00B050"/>
                          </a:solidFill>
                          <a:latin typeface="Cambria Math" panose="02040503050406030204" pitchFamily="18" charset="0"/>
                          <a:ea typeface="Microsoft YaHei" panose="020B0503020204020204" pitchFamily="34" charset="-122"/>
                        </a:rPr>
                        <m:t>𝒋</m:t>
                      </m:r>
                      <m:r>
                        <a:rPr kumimoji="1" lang="en-US" altLang="zh-CN" sz="1600" b="1" i="0" smtClean="0">
                          <a:solidFill>
                            <a:srgbClr val="00B050"/>
                          </a:solidFill>
                          <a:latin typeface="Cambria Math" panose="02040503050406030204" pitchFamily="18" charset="0"/>
                          <a:ea typeface="Microsoft YaHei" panose="020B0503020204020204" pitchFamily="34" charset="-122"/>
                        </a:rPr>
                        <m:t>𝚺</m:t>
                      </m:r>
                    </m:oMath>
                  </m:oMathPara>
                </a14:m>
                <a:endParaRPr kumimoji="1" lang="en-US" altLang="zh-CN" sz="16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17DFD412-4ED8-5749-4DD3-0254434DAB72}"/>
                  </a:ext>
                </a:extLst>
              </p:cNvPr>
              <p:cNvSpPr txBox="1">
                <a:spLocks noRot="1" noChangeAspect="1" noMove="1" noResize="1" noEditPoints="1" noAdjustHandles="1" noChangeArrowheads="1" noChangeShapeType="1" noTextEdit="1"/>
              </p:cNvSpPr>
              <p:nvPr/>
            </p:nvSpPr>
            <p:spPr>
              <a:xfrm>
                <a:off x="850605" y="1509823"/>
                <a:ext cx="10621925" cy="4901598"/>
              </a:xfrm>
              <a:prstGeom prst="rect">
                <a:avLst/>
              </a:prstGeom>
              <a:blipFill>
                <a:blip r:embed="rId2"/>
                <a:stretch>
                  <a:fillRect l="-597" b="-18912"/>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2F26C286-A6DF-50CB-E0EB-A3688A29A617}"/>
              </a:ext>
            </a:extLst>
          </p:cNvPr>
          <p:cNvSpPr txBox="1"/>
          <p:nvPr/>
        </p:nvSpPr>
        <p:spPr>
          <a:xfrm>
            <a:off x="955431" y="6411421"/>
            <a:ext cx="4544834"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注意：方差与协方差差了均值的偏移量</a:t>
            </a:r>
          </a:p>
        </p:txBody>
      </p:sp>
    </p:spTree>
    <p:extLst>
      <p:ext uri="{BB962C8B-B14F-4D97-AF65-F5344CB8AC3E}">
        <p14:creationId xmlns:p14="http://schemas.microsoft.com/office/powerpoint/2010/main" val="1139987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683FF-3468-E043-1A22-498686636771}"/>
              </a:ext>
            </a:extLst>
          </p:cNvPr>
          <p:cNvSpPr>
            <a:spLocks noGrp="1"/>
          </p:cNvSpPr>
          <p:nvPr>
            <p:ph type="title"/>
          </p:nvPr>
        </p:nvSpPr>
        <p:spPr/>
        <p:txBody>
          <a:bodyPr/>
          <a:lstStyle/>
          <a:p>
            <a:r>
              <a:rPr kumimoji="1" lang="en-US" altLang="zh-CN" dirty="0"/>
              <a:t>Linearity</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D889D10-DD82-1DB3-CF14-425FFD89F0D9}"/>
                  </a:ext>
                </a:extLst>
              </p:cNvPr>
              <p:cNvSpPr txBox="1"/>
              <p:nvPr/>
            </p:nvSpPr>
            <p:spPr>
              <a:xfrm>
                <a:off x="886408" y="1642188"/>
                <a:ext cx="9365449" cy="4996432"/>
              </a:xfrm>
              <a:prstGeom prst="rect">
                <a:avLst/>
              </a:prstGeom>
              <a:noFill/>
            </p:spPr>
            <p:txBody>
              <a:bodyPr wrap="non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有了高斯随机变量的特征函数，可以</a:t>
                </a:r>
                <a:r>
                  <a:rPr kumimoji="1" lang="en-US" altLang="zh-CN" sz="2000" dirty="0" err="1">
                    <a:solidFill>
                      <a:schemeClr val="bg1"/>
                    </a:solidFill>
                    <a:latin typeface="Microsoft YaHei" panose="020B0503020204020204" pitchFamily="34" charset="-122"/>
                    <a:ea typeface="Microsoft YaHei" panose="020B0503020204020204" pitchFamily="34" charset="-122"/>
                  </a:rPr>
                  <a:t>i</a:t>
                </a:r>
                <a:r>
                  <a:rPr kumimoji="1" lang="zh-CN" altLang="en-US" sz="2000" dirty="0">
                    <a:solidFill>
                      <a:schemeClr val="bg1"/>
                    </a:solidFill>
                    <a:latin typeface="Microsoft YaHei" panose="020B0503020204020204" pitchFamily="34" charset="-122"/>
                    <a:ea typeface="Microsoft YaHei" panose="020B0503020204020204" pitchFamily="34" charset="-122"/>
                  </a:rPr>
                  <a:t>用来证明高斯分布的线性性质。</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假设有随机向量</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0" smtClean="0">
                            <a:solidFill>
                              <a:schemeClr val="bg1"/>
                            </a:solidFill>
                            <a:latin typeface="Cambria Math" panose="02040503050406030204" pitchFamily="18" charset="0"/>
                            <a:ea typeface="Microsoft YaHei" panose="020B0503020204020204" pitchFamily="34" charset="-122"/>
                          </a:rPr>
                          <m:t>𝚺</m:t>
                        </m:r>
                      </m:e>
                    </m:d>
                  </m:oMath>
                </a14:m>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任意矩阵</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𝑨</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𝒎</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𝒏</m:t>
                        </m:r>
                      </m:sup>
                    </m:sSup>
                  </m:oMath>
                </a14:m>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则</a:t>
                </a:r>
                <a14:m>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𝒀</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𝑨𝑿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𝑨</m:t>
                        </m:r>
                        <m:r>
                          <a:rPr kumimoji="1" lang="en-US" altLang="zh-CN" sz="2000" b="1" i="0" smtClean="0">
                            <a:solidFill>
                              <a:schemeClr val="bg1"/>
                            </a:solidFill>
                            <a:latin typeface="Cambria Math" panose="02040503050406030204" pitchFamily="18" charset="0"/>
                            <a:ea typeface="Microsoft YaHei" panose="020B0503020204020204" pitchFamily="34" charset="-122"/>
                          </a:rPr>
                          <m:t>𝚺</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 </m:t>
                        </m:r>
                      </m:e>
                    </m:d>
                  </m:oMath>
                </a14:m>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通过计算特征函数，来证明是高斯分布：</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𝚽</m:t>
                          </m:r>
                        </m:e>
                        <m:sub>
                          <m:r>
                            <a:rPr kumimoji="1" lang="en-US" altLang="zh-CN" sz="2000" b="1" i="0" smtClean="0">
                              <a:solidFill>
                                <a:schemeClr val="bg1"/>
                              </a:solidFill>
                              <a:latin typeface="Cambria Math" panose="02040503050406030204" pitchFamily="18" charset="0"/>
                              <a:ea typeface="Microsoft YaHei" panose="020B0503020204020204" pitchFamily="34" charset="-122"/>
                            </a:rPr>
                            <m:t>𝐘</m:t>
                          </m:r>
                        </m:sub>
                      </m:sSub>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𝑨𝑿</m:t>
                                      </m:r>
                                    </m:e>
                                  </m:d>
                                </m:e>
                              </m:d>
                            </m:e>
                          </m:func>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e>
                          </m:func>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𝚽</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oMath>
                    <m:oMath xmlns:m="http://schemas.openxmlformats.org/officeDocument/2006/math">
                      <m:r>
                        <a:rPr kumimoji="1" lang="en-US" altLang="zh-CN" sz="2000" b="1"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𝝁</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0" smtClean="0">
                                  <a:solidFill>
                                    <a:schemeClr val="bg1"/>
                                  </a:solidFill>
                                  <a:latin typeface="Cambria Math" panose="02040503050406030204" pitchFamily="18" charset="0"/>
                                  <a:ea typeface="Microsoft YaHei" panose="020B0503020204020204" pitchFamily="34" charset="-122"/>
                                </a:rPr>
                                <m:t>𝚺</m:t>
                              </m:r>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𝑨</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e>
                          </m:d>
                        </m:e>
                      </m:func>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r>
                                    <a:rPr kumimoji="1" lang="en-US" altLang="zh-CN" sz="2000" b="1" i="1" smtClean="0">
                                      <a:solidFill>
                                        <a:srgbClr val="00B050"/>
                                      </a:solidFill>
                                      <a:latin typeface="Cambria Math" panose="02040503050406030204" pitchFamily="18" charset="0"/>
                                      <a:ea typeface="Microsoft YaHei" panose="020B0503020204020204" pitchFamily="34" charset="-122"/>
                                    </a:rPr>
                                    <m:t>𝑨</m:t>
                                  </m:r>
                                  <m:r>
                                    <a:rPr kumimoji="1" lang="en-US" altLang="zh-CN" sz="2000" b="1" i="1" smtClean="0">
                                      <a:solidFill>
                                        <a:srgbClr val="00B050"/>
                                      </a:solidFill>
                                      <a:latin typeface="Cambria Math" panose="02040503050406030204" pitchFamily="18" charset="0"/>
                                      <a:ea typeface="Microsoft YaHei" panose="020B0503020204020204" pitchFamily="34" charset="-122"/>
                                    </a:rPr>
                                    <m:t>𝝁</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rgbClr val="00B050"/>
                                      </a:solidFill>
                                      <a:latin typeface="Cambria Math" panose="02040503050406030204" pitchFamily="18" charset="0"/>
                                      <a:ea typeface="Microsoft YaHei" panose="020B0503020204020204" pitchFamily="34" charset="-122"/>
                                    </a:rPr>
                                    <m:t>𝑨</m:t>
                                  </m:r>
                                  <m:r>
                                    <a:rPr kumimoji="1" lang="en-US" altLang="zh-CN" sz="2000" b="1">
                                      <a:solidFill>
                                        <a:srgbClr val="00B050"/>
                                      </a:solidFill>
                                      <a:latin typeface="Cambria Math" panose="02040503050406030204" pitchFamily="18" charset="0"/>
                                      <a:ea typeface="Microsoft YaHei" panose="020B0503020204020204" pitchFamily="34" charset="-122"/>
                                    </a:rPr>
                                    <m:t>𝚺</m:t>
                                  </m:r>
                                  <m:sSup>
                                    <m:sSupPr>
                                      <m:ctrlPr>
                                        <a:rPr kumimoji="1" lang="en-US" altLang="zh-CN" sz="2000" b="1" i="1">
                                          <a:solidFill>
                                            <a:srgbClr val="00B050"/>
                                          </a:solidFill>
                                          <a:latin typeface="Cambria Math" panose="02040503050406030204" pitchFamily="18" charset="0"/>
                                          <a:ea typeface="Microsoft YaHei" panose="020B0503020204020204" pitchFamily="34" charset="-122"/>
                                        </a:rPr>
                                      </m:ctrlPr>
                                    </m:sSupPr>
                                    <m:e>
                                      <m:r>
                                        <a:rPr kumimoji="1" lang="en-US" altLang="zh-CN" sz="2000" b="1" i="1">
                                          <a:solidFill>
                                            <a:srgbClr val="00B050"/>
                                          </a:solidFill>
                                          <a:latin typeface="Cambria Math" panose="02040503050406030204" pitchFamily="18" charset="0"/>
                                          <a:ea typeface="Microsoft YaHei" panose="020B0503020204020204" pitchFamily="34" charset="-122"/>
                                        </a:rPr>
                                        <m:t>𝑨</m:t>
                                      </m:r>
                                    </m:e>
                                    <m:sup>
                                      <m:r>
                                        <a:rPr kumimoji="1" lang="en-US" altLang="zh-CN" sz="2000" b="1" i="1">
                                          <a:solidFill>
                                            <a:srgbClr val="00B050"/>
                                          </a:solidFill>
                                          <a:latin typeface="Cambria Math" panose="02040503050406030204" pitchFamily="18" charset="0"/>
                                          <a:ea typeface="Microsoft YaHei" panose="020B0503020204020204" pitchFamily="34" charset="-122"/>
                                        </a:rPr>
                                        <m:t>⊤</m:t>
                                      </m:r>
                                    </m:sup>
                                  </m:sSup>
                                </m:e>
                              </m:d>
                              <m:r>
                                <a:rPr kumimoji="1" lang="en-US" altLang="zh-CN" sz="2000" b="1" i="1" smtClean="0">
                                  <a:solidFill>
                                    <a:schemeClr val="bg1"/>
                                  </a:solidFill>
                                  <a:latin typeface="Cambria Math" panose="02040503050406030204" pitchFamily="18" charset="0"/>
                                  <a:ea typeface="Microsoft YaHei" panose="020B0503020204020204" pitchFamily="34" charset="-122"/>
                                </a:rPr>
                                <m:t>𝝎</m:t>
                              </m:r>
                            </m:e>
                          </m:d>
                        </m:e>
                      </m:func>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5D889D10-DD82-1DB3-CF14-425FFD89F0D9}"/>
                  </a:ext>
                </a:extLst>
              </p:cNvPr>
              <p:cNvSpPr txBox="1">
                <a:spLocks noRot="1" noChangeAspect="1" noMove="1" noResize="1" noEditPoints="1" noAdjustHandles="1" noChangeArrowheads="1" noChangeShapeType="1" noTextEdit="1"/>
              </p:cNvSpPr>
              <p:nvPr/>
            </p:nvSpPr>
            <p:spPr>
              <a:xfrm>
                <a:off x="886408" y="1642188"/>
                <a:ext cx="9365449" cy="4996432"/>
              </a:xfrm>
              <a:prstGeom prst="rect">
                <a:avLst/>
              </a:prstGeom>
              <a:blipFill>
                <a:blip r:embed="rId2"/>
                <a:stretch>
                  <a:fillRect l="-54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09607A3-525F-2AAC-1FD4-1CEBF3EA9C0C}"/>
              </a:ext>
            </a:extLst>
          </p:cNvPr>
          <p:cNvSpPr txBox="1"/>
          <p:nvPr/>
        </p:nvSpPr>
        <p:spPr>
          <a:xfrm>
            <a:off x="9247517" y="2536167"/>
            <a:ext cx="1005403" cy="338554"/>
          </a:xfrm>
          <a:prstGeom prst="rect">
            <a:avLst/>
          </a:prstGeom>
          <a:noFill/>
        </p:spPr>
        <p:txBody>
          <a:bodyPr wrap="none" rtlCol="0">
            <a:spAutoFit/>
          </a:bodyPr>
          <a:lstStyle/>
          <a:p>
            <a:pPr algn="l"/>
            <a:r>
              <a:rPr kumimoji="1" lang="zh-CN" altLang="en-US" sz="1600" dirty="0">
                <a:solidFill>
                  <a:schemeClr val="bg1"/>
                </a:solidFill>
                <a:latin typeface="Microsoft YaHei" panose="020B0503020204020204" pitchFamily="34" charset="-122"/>
                <a:ea typeface="Microsoft YaHei" panose="020B0503020204020204" pitchFamily="34" charset="-122"/>
              </a:rPr>
              <a:t>合同矩阵</a:t>
            </a:r>
          </a:p>
        </p:txBody>
      </p:sp>
    </p:spTree>
    <p:extLst>
      <p:ext uri="{BB962C8B-B14F-4D97-AF65-F5344CB8AC3E}">
        <p14:creationId xmlns:p14="http://schemas.microsoft.com/office/powerpoint/2010/main" val="37681665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E99E0-AEA4-B0EC-033A-5DAAE5D4AE0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E84D32A-D498-DC01-7CEA-BD6E75C53457}"/>
              </a:ext>
            </a:extLst>
          </p:cNvPr>
          <p:cNvSpPr>
            <a:spLocks noGrp="1"/>
          </p:cNvSpPr>
          <p:nvPr>
            <p:ph type="title"/>
          </p:nvPr>
        </p:nvSpPr>
        <p:spPr/>
        <p:txBody>
          <a:bodyPr/>
          <a:lstStyle/>
          <a:p>
            <a:r>
              <a:rPr kumimoji="1" lang="en-US" altLang="zh-CN" dirty="0"/>
              <a:t>Linearity</a:t>
            </a:r>
            <a:r>
              <a:rPr kumimoji="1" lang="zh-CN" altLang="en-US" dirty="0"/>
              <a:t> </a:t>
            </a:r>
            <a:r>
              <a:rPr kumimoji="1" lang="en-US" altLang="zh-CN" dirty="0"/>
              <a:t>–</a:t>
            </a:r>
            <a:r>
              <a:rPr kumimoji="1" lang="zh-CN" altLang="en-US" dirty="0"/>
              <a:t> </a:t>
            </a:r>
            <a:r>
              <a:rPr kumimoji="1" lang="en-US" altLang="zh-CN" dirty="0"/>
              <a:t>Application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2E371FB-6783-1D42-8DE0-9E6A32DE6264}"/>
                  </a:ext>
                </a:extLst>
              </p:cNvPr>
              <p:cNvSpPr txBox="1"/>
              <p:nvPr/>
            </p:nvSpPr>
            <p:spPr>
              <a:xfrm>
                <a:off x="748385" y="1217225"/>
                <a:ext cx="11242332" cy="5640775"/>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证明：高斯分布的边缘分布一定是高斯分布</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假设有</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𝑛</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元高斯分布，从中随机抽取</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𝑘</m:t>
                    </m:r>
                  </m:oMath>
                </a14:m>
                <a:r>
                  <a:rPr kumimoji="1" lang="zh-CN" altLang="en-US" sz="2000" dirty="0">
                    <a:solidFill>
                      <a:schemeClr val="bg1"/>
                    </a:solidFill>
                    <a:latin typeface="Microsoft YaHei" panose="020B0503020204020204" pitchFamily="34" charset="-122"/>
                    <a:ea typeface="Microsoft YaHei" panose="020B0503020204020204" pitchFamily="34" charset="-122"/>
                  </a:rPr>
                  <a:t>个随机变量，即</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1,2,3,⋯,</m:t>
                          </m:r>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gn="l">
                  <a:lnSpc>
                    <a:spcPct val="150000"/>
                  </a:lnSpc>
                </a:pPr>
                <a:r>
                  <a:rPr kumimoji="1" lang="zh-CN" altLang="en-US" sz="2000" dirty="0">
                    <a:solidFill>
                      <a:schemeClr val="bg1"/>
                    </a:solidFill>
                    <a:latin typeface="Microsoft YaHei" panose="020B0503020204020204" pitchFamily="34" charset="-122"/>
                    <a:ea typeface="Microsoft YaHei" panose="020B0503020204020204" pitchFamily="34" charset="-122"/>
                  </a:rPr>
                  <a:t>则</a:t>
                </a:r>
                <a14:m>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𝒏</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𝒏</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𝒏</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𝒌</m:t>
                                    </m:r>
                                  </m:sub>
                                </m:sSub>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oMath>
                </a14:m>
                <a:r>
                  <a:rPr kumimoji="1" lang="zh-CN" altLang="en-US" sz="2000" dirty="0">
                    <a:solidFill>
                      <a:schemeClr val="bg1"/>
                    </a:solidFill>
                    <a:latin typeface="Microsoft YaHei" panose="020B0503020204020204" pitchFamily="34" charset="-122"/>
                    <a:ea typeface="Microsoft YaHei" panose="020B0503020204020204" pitchFamily="34" charset="-122"/>
                  </a:rPr>
                  <a:t>仍然是高斯分布。</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这个证明很简单，只需要构造一个矩阵即可。</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反过来，不一定，即如果边缘分布是高斯，则联合分布不一定是高斯，比如</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CN" sz="2000" b="0" i="1" dirty="0"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dirty="0"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dirty="0" smtClean="0">
                                  <a:solidFill>
                                    <a:schemeClr val="bg1"/>
                                  </a:solidFill>
                                  <a:latin typeface="Cambria Math" panose="02040503050406030204" pitchFamily="18" charset="0"/>
                                  <a:ea typeface="Microsoft YaHei" panose="020B0503020204020204" pitchFamily="34" charset="-122"/>
                                </a:rPr>
                                <m:t>2</m:t>
                              </m:r>
                            </m:sub>
                          </m:sSub>
                        </m:e>
                      </m:d>
                      <m:r>
                        <a:rPr kumimoji="1" lang="en-US" altLang="zh-CN" sz="2000" b="0" i="1" dirty="0"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dirty="0">
                                  <a:solidFill>
                                    <a:schemeClr val="bg1"/>
                                  </a:solidFill>
                                  <a:latin typeface="Cambria Math" panose="02040503050406030204" pitchFamily="18" charset="0"/>
                                  <a:ea typeface="Microsoft YaHei" panose="020B0503020204020204" pitchFamily="34" charset="-122"/>
                                </a:rPr>
                              </m:ctrlPr>
                            </m:fPr>
                            <m:num>
                              <m:r>
                                <a:rPr kumimoji="1" lang="en-US" altLang="zh-CN" sz="2000" i="1" dirty="0">
                                  <a:solidFill>
                                    <a:schemeClr val="bg1"/>
                                  </a:solidFill>
                                  <a:latin typeface="Cambria Math" panose="02040503050406030204" pitchFamily="18" charset="0"/>
                                  <a:ea typeface="Microsoft YaHei" panose="020B0503020204020204" pitchFamily="34" charset="-122"/>
                                </a:rPr>
                                <m:t>1</m:t>
                              </m:r>
                            </m:num>
                            <m:den>
                              <m:r>
                                <a:rPr kumimoji="1" lang="en-US" altLang="zh-CN" sz="2000" i="1" dirty="0">
                                  <a:solidFill>
                                    <a:schemeClr val="bg1"/>
                                  </a:solidFill>
                                  <a:latin typeface="Cambria Math" panose="02040503050406030204" pitchFamily="18" charset="0"/>
                                  <a:ea typeface="Microsoft YaHei" panose="020B0503020204020204" pitchFamily="34" charset="-122"/>
                                </a:rPr>
                                <m:t>2</m:t>
                              </m:r>
                              <m:r>
                                <a:rPr kumimoji="1" lang="en-US" altLang="zh-CN" sz="2000" i="1" dirty="0">
                                  <a:solidFill>
                                    <a:schemeClr val="bg1"/>
                                  </a:solidFill>
                                  <a:latin typeface="Cambria Math" panose="02040503050406030204" pitchFamily="18" charset="0"/>
                                  <a:ea typeface="Microsoft YaHei" panose="020B0503020204020204" pitchFamily="34" charset="-122"/>
                                </a:rPr>
                                <m:t>𝜋</m:t>
                              </m:r>
                            </m:den>
                          </m:f>
                          <m:func>
                            <m:funcPr>
                              <m:ctrlPr>
                                <a:rPr kumimoji="1" lang="en-US" altLang="zh-CN" sz="2000" i="1" dirty="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dirty="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dirty="0">
                                      <a:solidFill>
                                        <a:schemeClr val="bg1"/>
                                      </a:solidFill>
                                      <a:latin typeface="Cambria Math" panose="02040503050406030204" pitchFamily="18" charset="0"/>
                                      <a:ea typeface="Microsoft YaHei" panose="020B0503020204020204" pitchFamily="34" charset="-122"/>
                                    </a:rPr>
                                  </m:ctrlPr>
                                </m:dPr>
                                <m:e>
                                  <m:r>
                                    <a:rPr kumimoji="1" lang="en-US" altLang="zh-CN" sz="2000" i="1" dirty="0">
                                      <a:solidFill>
                                        <a:schemeClr val="bg1"/>
                                      </a:solidFill>
                                      <a:latin typeface="Cambria Math" panose="02040503050406030204" pitchFamily="18" charset="0"/>
                                      <a:ea typeface="Microsoft YaHei" panose="020B0503020204020204" pitchFamily="34" charset="-122"/>
                                    </a:rPr>
                                    <m:t>−</m:t>
                                  </m:r>
                                  <m:f>
                                    <m:fPr>
                                      <m:ctrlPr>
                                        <a:rPr kumimoji="1" lang="en-US" altLang="zh-CN" sz="2000" i="1" dirty="0">
                                          <a:solidFill>
                                            <a:schemeClr val="bg1"/>
                                          </a:solidFill>
                                          <a:latin typeface="Cambria Math" panose="02040503050406030204" pitchFamily="18" charset="0"/>
                                          <a:ea typeface="Microsoft YaHei" panose="020B0503020204020204" pitchFamily="34" charset="-122"/>
                                        </a:rPr>
                                      </m:ctrlPr>
                                    </m:fPr>
                                    <m:num>
                                      <m:sSubSup>
                                        <m:sSubSupPr>
                                          <m:ctrlPr>
                                            <a:rPr kumimoji="1" lang="en-US" altLang="zh-CN" sz="2000" i="1" dirty="0">
                                              <a:solidFill>
                                                <a:schemeClr val="bg1"/>
                                              </a:solidFill>
                                              <a:latin typeface="Cambria Math" panose="02040503050406030204" pitchFamily="18" charset="0"/>
                                              <a:ea typeface="Microsoft YaHei" panose="020B0503020204020204" pitchFamily="34" charset="-122"/>
                                            </a:rPr>
                                          </m:ctrlPr>
                                        </m:sSubSupPr>
                                        <m:e>
                                          <m:r>
                                            <a:rPr kumimoji="1" lang="en-US" altLang="zh-CN" sz="2000" i="1" dirty="0">
                                              <a:solidFill>
                                                <a:schemeClr val="bg1"/>
                                              </a:solidFill>
                                              <a:latin typeface="Cambria Math" panose="02040503050406030204" pitchFamily="18" charset="0"/>
                                              <a:ea typeface="Microsoft YaHei" panose="020B0503020204020204" pitchFamily="34" charset="-122"/>
                                            </a:rPr>
                                            <m:t>𝑥</m:t>
                                          </m:r>
                                        </m:e>
                                        <m:sub>
                                          <m:r>
                                            <a:rPr kumimoji="1" lang="en-US" altLang="zh-CN" sz="2000" i="1" dirty="0">
                                              <a:solidFill>
                                                <a:schemeClr val="bg1"/>
                                              </a:solidFill>
                                              <a:latin typeface="Cambria Math" panose="02040503050406030204" pitchFamily="18" charset="0"/>
                                              <a:ea typeface="Microsoft YaHei" panose="020B0503020204020204" pitchFamily="34" charset="-122"/>
                                            </a:rPr>
                                            <m:t>1</m:t>
                                          </m:r>
                                        </m:sub>
                                        <m:sup>
                                          <m:r>
                                            <a:rPr kumimoji="1" lang="en-US" altLang="zh-CN" sz="2000" i="1" dirty="0">
                                              <a:solidFill>
                                                <a:schemeClr val="bg1"/>
                                              </a:solidFill>
                                              <a:latin typeface="Cambria Math" panose="02040503050406030204" pitchFamily="18" charset="0"/>
                                              <a:ea typeface="Microsoft YaHei" panose="020B0503020204020204" pitchFamily="34" charset="-122"/>
                                            </a:rPr>
                                            <m:t>2</m:t>
                                          </m:r>
                                        </m:sup>
                                      </m:sSubSup>
                                      <m:r>
                                        <a:rPr kumimoji="1" lang="en-US" altLang="zh-CN" sz="2000" i="1" dirty="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i="1" dirty="0">
                                              <a:solidFill>
                                                <a:schemeClr val="bg1"/>
                                              </a:solidFill>
                                              <a:latin typeface="Cambria Math" panose="02040503050406030204" pitchFamily="18" charset="0"/>
                                              <a:ea typeface="Microsoft YaHei" panose="020B0503020204020204" pitchFamily="34" charset="-122"/>
                                            </a:rPr>
                                          </m:ctrlPr>
                                        </m:sSubSupPr>
                                        <m:e>
                                          <m:r>
                                            <a:rPr kumimoji="1" lang="en-US" altLang="zh-CN" sz="2000" i="1" dirty="0">
                                              <a:solidFill>
                                                <a:schemeClr val="bg1"/>
                                              </a:solidFill>
                                              <a:latin typeface="Cambria Math" panose="02040503050406030204" pitchFamily="18" charset="0"/>
                                              <a:ea typeface="Microsoft YaHei" panose="020B0503020204020204" pitchFamily="34" charset="-122"/>
                                            </a:rPr>
                                            <m:t>𝑥</m:t>
                                          </m:r>
                                        </m:e>
                                        <m:sub>
                                          <m:r>
                                            <a:rPr kumimoji="1" lang="en-US" altLang="zh-CN" sz="2000" i="1" dirty="0">
                                              <a:solidFill>
                                                <a:schemeClr val="bg1"/>
                                              </a:solidFill>
                                              <a:latin typeface="Cambria Math" panose="02040503050406030204" pitchFamily="18" charset="0"/>
                                              <a:ea typeface="Microsoft YaHei" panose="020B0503020204020204" pitchFamily="34" charset="-122"/>
                                            </a:rPr>
                                            <m:t>2</m:t>
                                          </m:r>
                                        </m:sub>
                                        <m:sup>
                                          <m:r>
                                            <a:rPr kumimoji="1" lang="en-US" altLang="zh-CN" sz="2000" i="1" dirty="0">
                                              <a:solidFill>
                                                <a:schemeClr val="bg1"/>
                                              </a:solidFill>
                                              <a:latin typeface="Cambria Math" panose="02040503050406030204" pitchFamily="18" charset="0"/>
                                              <a:ea typeface="Microsoft YaHei" panose="020B0503020204020204" pitchFamily="34" charset="-122"/>
                                            </a:rPr>
                                            <m:t>2</m:t>
                                          </m:r>
                                        </m:sup>
                                      </m:sSubSup>
                                    </m:num>
                                    <m:den>
                                      <m:r>
                                        <a:rPr kumimoji="1" lang="en-US" altLang="zh-CN" sz="2000" i="1" dirty="0">
                                          <a:solidFill>
                                            <a:schemeClr val="bg1"/>
                                          </a:solidFill>
                                          <a:latin typeface="Cambria Math" panose="02040503050406030204" pitchFamily="18" charset="0"/>
                                          <a:ea typeface="Microsoft YaHei" panose="020B0503020204020204" pitchFamily="34" charset="-122"/>
                                        </a:rPr>
                                        <m:t>2</m:t>
                                      </m:r>
                                    </m:den>
                                  </m:f>
                                </m:e>
                              </m:d>
                            </m:e>
                          </m:func>
                        </m:e>
                      </m:d>
                      <m:d>
                        <m:d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1+</m:t>
                          </m:r>
                          <m:func>
                            <m:func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dirty="0" smtClean="0">
                                  <a:solidFill>
                                    <a:schemeClr val="bg1"/>
                                  </a:solidFill>
                                  <a:latin typeface="Cambria Math" panose="02040503050406030204" pitchFamily="18" charset="0"/>
                                  <a:ea typeface="Microsoft YaHei" panose="020B0503020204020204" pitchFamily="34" charset="-122"/>
                                </a:rPr>
                                <m:t>sin</m:t>
                              </m:r>
                            </m:fName>
                            <m:e>
                              <m:sSub>
                                <m:sSub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dirty="0" smtClean="0">
                                      <a:solidFill>
                                        <a:schemeClr val="bg1"/>
                                      </a:solidFill>
                                      <a:latin typeface="Cambria Math" panose="02040503050406030204" pitchFamily="18" charset="0"/>
                                      <a:ea typeface="Microsoft YaHei" panose="020B0503020204020204" pitchFamily="34" charset="-122"/>
                                    </a:rPr>
                                    <m:t>1</m:t>
                                  </m:r>
                                </m:sub>
                              </m:sSub>
                            </m:e>
                          </m:func>
                          <m:func>
                            <m:func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dirty="0" smtClean="0">
                                  <a:solidFill>
                                    <a:schemeClr val="bg1"/>
                                  </a:solidFill>
                                  <a:latin typeface="Cambria Math" panose="02040503050406030204" pitchFamily="18" charset="0"/>
                                  <a:ea typeface="Microsoft YaHei" panose="020B0503020204020204" pitchFamily="34" charset="-122"/>
                                </a:rPr>
                                <m:t>sin</m:t>
                              </m:r>
                            </m:fName>
                            <m:e>
                              <m:sSub>
                                <m:sSubPr>
                                  <m:ctrlPr>
                                    <a:rPr kumimoji="1" lang="en-US" altLang="zh-CN" sz="2000"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dirty="0"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dirty="0" smtClean="0">
                                      <a:solidFill>
                                        <a:schemeClr val="bg1"/>
                                      </a:solidFill>
                                      <a:latin typeface="Cambria Math" panose="02040503050406030204" pitchFamily="18" charset="0"/>
                                      <a:ea typeface="Microsoft YaHei" panose="020B0503020204020204" pitchFamily="34" charset="-122"/>
                                    </a:rPr>
                                    <m:t>2</m:t>
                                  </m:r>
                                </m:sub>
                              </m:sSub>
                            </m:e>
                          </m:func>
                        </m:e>
                      </m:d>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两个条件：</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如果</a:t>
                </a:r>
                <a14:m>
                  <m:oMath xmlns:m="http://schemas.openxmlformats.org/officeDocument/2006/math">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 ⋯,</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𝒌</m:t>
                        </m:r>
                      </m:sub>
                    </m:sSub>
                  </m:oMath>
                </a14:m>
                <a:r>
                  <a:rPr kumimoji="1" lang="zh-CN" altLang="en-US" sz="2000" dirty="0">
                    <a:solidFill>
                      <a:schemeClr val="bg1"/>
                    </a:solidFill>
                    <a:latin typeface="Microsoft YaHei" panose="020B0503020204020204" pitchFamily="34" charset="-122"/>
                    <a:ea typeface="Microsoft YaHei" panose="020B0503020204020204" pitchFamily="34" charset="-122"/>
                  </a:rPr>
                  <a:t>独立，则</a:t>
                </a:r>
                <a14:m>
                  <m:oMath xmlns:m="http://schemas.openxmlformats.org/officeDocument/2006/math">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i="1">
                                <a:solidFill>
                                  <a:schemeClr val="bg1"/>
                                </a:solidFill>
                                <a:latin typeface="Cambria Math" panose="02040503050406030204" pitchFamily="18" charset="0"/>
                                <a:ea typeface="Microsoft YaHei" panose="020B0503020204020204" pitchFamily="34" charset="-122"/>
                              </a:rPr>
                              <m:t>,⋯, </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Sub>
                          </m:e>
                        </m:d>
                      </m:e>
                      <m:sup>
                        <m:r>
                          <a:rPr kumimoji="1" lang="en-US" altLang="zh-CN" sz="2000" i="1">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diag</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e>
                        </m:d>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14:m>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 </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𝛼</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i="1">
                                <a:solidFill>
                                  <a:schemeClr val="bg1"/>
                                </a:solidFill>
                                <a:latin typeface="Cambria Math" panose="02040503050406030204" pitchFamily="18" charset="0"/>
                                <a:ea typeface="Microsoft YaHei" panose="020B0503020204020204" pitchFamily="34" charset="-122"/>
                              </a:rPr>
                              <m:t>,⋯, </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Sub>
                          </m:e>
                        </m:d>
                      </m:e>
                      <m:sup>
                        <m:r>
                          <a:rPr kumimoji="1" lang="en-US" altLang="zh-CN" sz="2000" i="1">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𝒩</m:t>
                    </m:r>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12E371FB-6783-1D42-8DE0-9E6A32DE6264}"/>
                  </a:ext>
                </a:extLst>
              </p:cNvPr>
              <p:cNvSpPr txBox="1">
                <a:spLocks noRot="1" noChangeAspect="1" noMove="1" noResize="1" noEditPoints="1" noAdjustHandles="1" noChangeArrowheads="1" noChangeShapeType="1" noTextEdit="1"/>
              </p:cNvSpPr>
              <p:nvPr/>
            </p:nvSpPr>
            <p:spPr>
              <a:xfrm>
                <a:off x="748385" y="1217225"/>
                <a:ext cx="11242332" cy="5640775"/>
              </a:xfrm>
              <a:prstGeom prst="rect">
                <a:avLst/>
              </a:prstGeom>
              <a:blipFill>
                <a:blip r:embed="rId2"/>
                <a:stretch>
                  <a:fillRect l="-677" b="-6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18446B3-9715-A1B0-FF04-742AC5774B26}"/>
                  </a:ext>
                </a:extLst>
              </p:cNvPr>
              <p:cNvSpPr txBox="1"/>
              <p:nvPr/>
            </p:nvSpPr>
            <p:spPr>
              <a:xfrm>
                <a:off x="7775303" y="2449901"/>
                <a:ext cx="3668312" cy="137236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𝒏</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sub>
                              </m:sSub>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𝒏</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sub>
                              </m:sSub>
                            </m:e>
                            <m:e>
                              <m:r>
                                <a:rPr kumimoji="1" lang="en-US" altLang="zh-CN" sz="2000" b="1" i="1" smtClean="0">
                                  <a:solidFill>
                                    <a:schemeClr val="bg1"/>
                                  </a:solidFill>
                                  <a:latin typeface="Cambria Math" panose="02040503050406030204" pitchFamily="18" charset="0"/>
                                  <a:ea typeface="Microsoft YaHei" panose="020B0503020204020204" pitchFamily="34" charset="-122"/>
                                </a:rPr>
                                <m:t>⋮</m:t>
                              </m:r>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𝒏</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𝒌</m:t>
                                      </m:r>
                                    </m:sub>
                                  </m:sSub>
                                </m:sub>
                              </m:sSub>
                            </m:e>
                          </m:eqArr>
                        </m:e>
                      </m:d>
                      <m:r>
                        <a:rPr kumimoji="1" lang="en-US" altLang="zh-CN" sz="2000" b="0" i="0"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m>
                            <m:mPr>
                              <m:mcs>
                                <m:mc>
                                  <m:mcPr>
                                    <m:count m:val="3"/>
                                    <m:mcJc m:val="center"/>
                                  </m:mcPr>
                                </m:mc>
                              </m:mcs>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mPr>
                            <m:m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=1</m:t>
                                </m:r>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mr>
                            <m:mr>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𝑛</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=1</m:t>
                                </m:r>
                              </m:e>
                              <m:e>
                                <m:r>
                                  <a:rPr kumimoji="1" lang="en-US" altLang="zh-CN" sz="2000" b="0" i="1" smtClean="0">
                                    <a:solidFill>
                                      <a:schemeClr val="bg1"/>
                                    </a:solidFill>
                                    <a:latin typeface="Cambria Math" panose="02040503050406030204" pitchFamily="18" charset="0"/>
                                    <a:ea typeface="Microsoft YaHei" panose="020B0503020204020204" pitchFamily="34" charset="-122"/>
                                  </a:rPr>
                                  <m:t>⋯</m:t>
                                </m:r>
                              </m:e>
                            </m:mr>
                          </m:m>
                        </m:e>
                      </m:d>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eqArr>
                            <m:eqArr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eqArr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𝟐</m:t>
                                  </m:r>
                                </m:sub>
                              </m:sSub>
                            </m:e>
                            <m:e>
                              <m:r>
                                <a:rPr kumimoji="1" lang="en-US" altLang="zh-CN" sz="2000" b="1" i="1" smtClean="0">
                                  <a:solidFill>
                                    <a:schemeClr val="bg1"/>
                                  </a:solidFill>
                                  <a:latin typeface="Cambria Math" panose="02040503050406030204" pitchFamily="18" charset="0"/>
                                  <a:ea typeface="Microsoft YaHei" panose="020B0503020204020204" pitchFamily="34" charset="-122"/>
                                </a:rPr>
                                <m:t>⋮</m:t>
                              </m:r>
                            </m:e>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𝒏</m:t>
                                  </m:r>
                                </m:sub>
                              </m:sSub>
                            </m:e>
                          </m:eqAr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618446B3-9715-A1B0-FF04-742AC5774B26}"/>
                  </a:ext>
                </a:extLst>
              </p:cNvPr>
              <p:cNvSpPr txBox="1">
                <a:spLocks noRot="1" noChangeAspect="1" noMove="1" noResize="1" noEditPoints="1" noAdjustHandles="1" noChangeArrowheads="1" noChangeShapeType="1" noTextEdit="1"/>
              </p:cNvSpPr>
              <p:nvPr/>
            </p:nvSpPr>
            <p:spPr>
              <a:xfrm>
                <a:off x="7775303" y="2449901"/>
                <a:ext cx="3668312" cy="1372363"/>
              </a:xfrm>
              <a:prstGeom prst="rect">
                <a:avLst/>
              </a:prstGeom>
              <a:blipFill>
                <a:blip r:embed="rId3"/>
                <a:stretch>
                  <a:fillRect/>
                </a:stretch>
              </a:blipFill>
            </p:spPr>
            <p:txBody>
              <a:bodyPr/>
              <a:lstStyle/>
              <a:p>
                <a:r>
                  <a:rPr lang="zh-CN" altLang="en-US">
                    <a:noFill/>
                  </a:rPr>
                  <a:t> </a:t>
                </a:r>
              </a:p>
            </p:txBody>
          </p:sp>
        </mc:Fallback>
      </mc:AlternateContent>
      <p:sp>
        <p:nvSpPr>
          <p:cNvPr id="4" name="圆角矩形 3">
            <a:extLst>
              <a:ext uri="{FF2B5EF4-FFF2-40B4-BE49-F238E27FC236}">
                <a16:creationId xmlns:a16="http://schemas.microsoft.com/office/drawing/2014/main" id="{094C29A1-E7EA-AD29-E31D-1F7CAF4A178A}"/>
              </a:ext>
            </a:extLst>
          </p:cNvPr>
          <p:cNvSpPr/>
          <p:nvPr/>
        </p:nvSpPr>
        <p:spPr>
          <a:xfrm>
            <a:off x="963827" y="6392562"/>
            <a:ext cx="8616778" cy="395416"/>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A7A19A4D-FC56-5284-0B94-4515F41F72BF}"/>
              </a:ext>
            </a:extLst>
          </p:cNvPr>
          <p:cNvSpPr txBox="1"/>
          <p:nvPr/>
        </p:nvSpPr>
        <p:spPr>
          <a:xfrm>
            <a:off x="620718" y="6387868"/>
            <a:ext cx="308098"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33787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AEB64-9FA8-2598-0B87-ECC8FC90E4BD}"/>
              </a:ext>
            </a:extLst>
          </p:cNvPr>
          <p:cNvSpPr>
            <a:spLocks noGrp="1"/>
          </p:cNvSpPr>
          <p:nvPr>
            <p:ph type="title"/>
          </p:nvPr>
        </p:nvSpPr>
        <p:spPr/>
        <p:txBody>
          <a:bodyPr/>
          <a:lstStyle/>
          <a:p>
            <a:r>
              <a:rPr kumimoji="1" lang="en-US" altLang="zh-CN" dirty="0"/>
              <a:t>Basis</a:t>
            </a:r>
            <a:endParaRPr kumimoji="1" lang="zh-CN" altLang="en-US" dirty="0"/>
          </a:p>
        </p:txBody>
      </p:sp>
      <p:sp>
        <p:nvSpPr>
          <p:cNvPr id="3" name="文本框 2">
            <a:extLst>
              <a:ext uri="{FF2B5EF4-FFF2-40B4-BE49-F238E27FC236}">
                <a16:creationId xmlns:a16="http://schemas.microsoft.com/office/drawing/2014/main" id="{56CB9D99-1C51-39F6-4AB8-4EC86AD11C5B}"/>
              </a:ext>
            </a:extLst>
          </p:cNvPr>
          <p:cNvSpPr txBox="1"/>
          <p:nvPr/>
        </p:nvSpPr>
        <p:spPr>
          <a:xfrm>
            <a:off x="1366220" y="1688951"/>
            <a:ext cx="9974879" cy="4654544"/>
          </a:xfrm>
          <a:prstGeom prst="rect">
            <a:avLst/>
          </a:prstGeom>
          <a:noFill/>
        </p:spPr>
        <p:txBody>
          <a:bodyPr wrap="square" rtlCol="0">
            <a:spAutoFit/>
          </a:bodyPr>
          <a:lstStyle/>
          <a:p>
            <a:pPr marL="342900" indent="-342900" algn="l">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这门课程需要三大基础知识，分别是</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微积分：本课程需要对微积分有比较扎实的基础，尤其是其中的微分和积分，需要实现小脑反应，能像日常吃饭喝水一样进行推导和计算，这是本课程的一项要求，也是目标。课程中会对部分的内容进行展开讲解，也同时做到详略得当。</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线性代数：线性代数是我们理解高维空间的基础，同样我们需要对线性代数的表达、概念与运算要做到小脑反应。</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800100" lvl="1" indent="-342900">
              <a:lnSpc>
                <a:spcPct val="150000"/>
              </a:lnSpc>
              <a:buFont typeface="Wingdings" pitchFamily="2" charset="2"/>
              <a:buChar char="l"/>
            </a:pPr>
            <a:r>
              <a:rPr kumimoji="1" lang="zh-CN" altLang="en-US" sz="2000" dirty="0">
                <a:solidFill>
                  <a:schemeClr val="bg1"/>
                </a:solidFill>
                <a:latin typeface="Microsoft YaHei" panose="020B0503020204020204" pitchFamily="34" charset="-122"/>
                <a:ea typeface="Microsoft YaHei" panose="020B0503020204020204" pitchFamily="34" charset="-122"/>
              </a:rPr>
              <a:t>概率论与数理统计：本课程是随机过程，核心也就是计算概率，我们会对遇到的基础概率论和数理统计知识进行展开讲解，由于课程注重整个思维和观点，不会要求做题和解题，因此需要有比较长的时间接触相关数学概念，深入思考数学概念。</a:t>
            </a:r>
          </a:p>
        </p:txBody>
      </p:sp>
    </p:spTree>
    <p:extLst>
      <p:ext uri="{BB962C8B-B14F-4D97-AF65-F5344CB8AC3E}">
        <p14:creationId xmlns:p14="http://schemas.microsoft.com/office/powerpoint/2010/main" val="445180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AFE4E-9BDA-F79E-BFBB-E688AAF9B90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E16F8FA-681A-2700-FA5C-991B3DB45D81}"/>
              </a:ext>
            </a:extLst>
          </p:cNvPr>
          <p:cNvSpPr>
            <a:spLocks noGrp="1"/>
          </p:cNvSpPr>
          <p:nvPr>
            <p:ph type="title"/>
          </p:nvPr>
        </p:nvSpPr>
        <p:spPr/>
        <p:txBody>
          <a:bodyPr/>
          <a:lstStyle/>
          <a:p>
            <a:r>
              <a:rPr kumimoji="1" lang="en-US" altLang="zh-CN" dirty="0"/>
              <a:t>Linearity</a:t>
            </a:r>
            <a:r>
              <a:rPr kumimoji="1" lang="zh-CN" altLang="en-US" dirty="0"/>
              <a:t> </a:t>
            </a:r>
            <a:r>
              <a:rPr kumimoji="1" lang="en-US" altLang="zh-CN" dirty="0"/>
              <a:t>–</a:t>
            </a:r>
            <a:r>
              <a:rPr kumimoji="1" lang="zh-CN" altLang="en-US" dirty="0"/>
              <a:t> </a:t>
            </a:r>
            <a:r>
              <a:rPr kumimoji="1" lang="en-US" altLang="zh-CN" dirty="0"/>
              <a:t>Application</a:t>
            </a:r>
            <a:endParaRPr kumimoji="1"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CC00008-A58C-50EF-6CA6-5F55BE862717}"/>
                  </a:ext>
                </a:extLst>
              </p:cNvPr>
              <p:cNvSpPr txBox="1"/>
              <p:nvPr/>
            </p:nvSpPr>
            <p:spPr>
              <a:xfrm>
                <a:off x="748385" y="1217225"/>
                <a:ext cx="11242332" cy="553998"/>
              </a:xfrm>
              <a:prstGeom prst="rect">
                <a:avLst/>
              </a:prstGeom>
              <a:noFill/>
            </p:spPr>
            <p:txBody>
              <a:bodyPr wrap="square" rtlCol="0">
                <a:spAutoFit/>
              </a:bodyPr>
              <a:lstStyle/>
              <a:p>
                <a:pPr algn="l">
                  <a:lnSpc>
                    <a:spcPct val="150000"/>
                  </a:lnSpc>
                </a:pPr>
                <a14:m>
                  <m:oMathPara xmlns:m="http://schemas.openxmlformats.org/officeDocument/2006/math">
                    <m:oMathParaPr>
                      <m:jc m:val="centerGroup"/>
                    </m:oMathParaPr>
                    <m:oMath xmlns:m="http://schemas.openxmlformats.org/officeDocument/2006/math">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𝟏</m:t>
                                  </m:r>
                                </m:sub>
                              </m:sSub>
                              <m:r>
                                <a:rPr kumimoji="1" lang="en-US" altLang="zh-CN" sz="2000" b="1"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 </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𝑋</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Σ</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𝛼</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ℝ</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𝑛</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sSup>
                        <m:sSupPr>
                          <m:ctrlPr>
                            <a:rPr kumimoji="1" lang="en-US" altLang="zh-CN" sz="2000" i="1">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1"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b="1" i="1">
                                      <a:solidFill>
                                        <a:schemeClr val="bg1"/>
                                      </a:solidFill>
                                      <a:latin typeface="Cambria Math" panose="02040503050406030204" pitchFamily="18" charset="0"/>
                                      <a:ea typeface="Microsoft YaHei" panose="020B0503020204020204" pitchFamily="34" charset="-122"/>
                                    </a:rPr>
                                    <m:t>𝟏</m:t>
                                  </m:r>
                                </m:sub>
                              </m:sSub>
                              <m:r>
                                <a:rPr kumimoji="1" lang="en-US" altLang="zh-CN" sz="2000" b="1"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b="1" i="1">
                                      <a:solidFill>
                                        <a:schemeClr val="bg1"/>
                                      </a:solidFill>
                                      <a:latin typeface="Cambria Math" panose="02040503050406030204" pitchFamily="18" charset="0"/>
                                      <a:ea typeface="Microsoft YaHei" panose="020B0503020204020204" pitchFamily="34" charset="-122"/>
                                    </a:rPr>
                                    <m:t>𝑿</m:t>
                                  </m:r>
                                </m:e>
                                <m:sub>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i="1">
                                  <a:solidFill>
                                    <a:schemeClr val="bg1"/>
                                  </a:solidFill>
                                  <a:latin typeface="Cambria Math" panose="02040503050406030204" pitchFamily="18" charset="0"/>
                                  <a:ea typeface="Microsoft YaHei" panose="020B0503020204020204" pitchFamily="34" charset="-122"/>
                                </a:rPr>
                                <m:t>,⋯, </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𝑋</m:t>
                                  </m:r>
                                </m:e>
                                <m:sub>
                                  <m:r>
                                    <a:rPr kumimoji="1" lang="en-US" altLang="zh-CN" sz="2000" i="1">
                                      <a:solidFill>
                                        <a:schemeClr val="bg1"/>
                                      </a:solidFill>
                                      <a:latin typeface="Cambria Math" panose="02040503050406030204" pitchFamily="18" charset="0"/>
                                      <a:ea typeface="Microsoft YaHei" panose="020B0503020204020204" pitchFamily="34" charset="-122"/>
                                    </a:rPr>
                                    <m:t>𝑘</m:t>
                                  </m:r>
                                </m:sub>
                              </m:sSub>
                            </m:e>
                          </m:d>
                        </m:e>
                        <m:sup>
                          <m:r>
                            <a:rPr kumimoji="1" lang="en-US" altLang="zh-CN" sz="2000" i="1">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𝒩</m:t>
                      </m:r>
                    </m:oMath>
                  </m:oMathPara>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8CC00008-A58C-50EF-6CA6-5F55BE862717}"/>
                  </a:ext>
                </a:extLst>
              </p:cNvPr>
              <p:cNvSpPr txBox="1">
                <a:spLocks noRot="1" noChangeAspect="1" noMove="1" noResize="1" noEditPoints="1" noAdjustHandles="1" noChangeArrowheads="1" noChangeShapeType="1" noTextEdit="1"/>
              </p:cNvSpPr>
              <p:nvPr/>
            </p:nvSpPr>
            <p:spPr>
              <a:xfrm>
                <a:off x="748385" y="1217225"/>
                <a:ext cx="11242332" cy="55399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38FDA50-63EE-D0F1-CEB6-A73C3DDDACD1}"/>
                  </a:ext>
                </a:extLst>
              </p:cNvPr>
              <p:cNvSpPr txBox="1"/>
              <p:nvPr/>
            </p:nvSpPr>
            <p:spPr>
              <a:xfrm>
                <a:off x="1541605" y="2058150"/>
                <a:ext cx="6089488" cy="67698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r>
                                <a:rPr kumimoji="1" lang="en-US" altLang="zh-CN" sz="2000" b="0" i="1" smtClean="0">
                                  <a:solidFill>
                                    <a:schemeClr val="bg1"/>
                                  </a:solidFill>
                                  <a:latin typeface="Cambria Math" panose="02040503050406030204" pitchFamily="18" charset="0"/>
                                  <a:ea typeface="Microsoft YaHei" panose="020B0503020204020204" pitchFamily="34" charset="-122"/>
                                </a:rPr>
                                <m:t>𝜔</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𝜇</m:t>
                                  </m:r>
                                </m:e>
                                <m:sub>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𝜔</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438FDA50-63EE-D0F1-CEB6-A73C3DDDACD1}"/>
                  </a:ext>
                </a:extLst>
              </p:cNvPr>
              <p:cNvSpPr txBox="1">
                <a:spLocks noRot="1" noChangeAspect="1" noMove="1" noResize="1" noEditPoints="1" noAdjustHandles="1" noChangeArrowheads="1" noChangeShapeType="1" noTextEdit="1"/>
              </p:cNvSpPr>
              <p:nvPr/>
            </p:nvSpPr>
            <p:spPr>
              <a:xfrm>
                <a:off x="1541605" y="2058150"/>
                <a:ext cx="6089488" cy="676980"/>
              </a:xfrm>
              <a:prstGeom prst="rect">
                <a:avLst/>
              </a:prstGeom>
              <a:blipFill>
                <a:blip r:embed="rId3"/>
                <a:stretch>
                  <a:fillRect b="-5556"/>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82BE427-1528-A7DD-C1F0-CD80301AB518}"/>
              </a:ext>
            </a:extLst>
          </p:cNvPr>
          <p:cNvSpPr txBox="1"/>
          <p:nvPr/>
        </p:nvSpPr>
        <p:spPr>
          <a:xfrm>
            <a:off x="748385" y="2196585"/>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计算</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B339CD1-98EC-7454-3031-3F30360487DE}"/>
                  </a:ext>
                </a:extLst>
              </p:cNvPr>
              <p:cNvSpPr txBox="1"/>
              <p:nvPr/>
            </p:nvSpPr>
            <p:spPr>
              <a:xfrm>
                <a:off x="8886548" y="2196585"/>
                <a:ext cx="97699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FB339CD1-98EC-7454-3031-3F30360487DE}"/>
                  </a:ext>
                </a:extLst>
              </p:cNvPr>
              <p:cNvSpPr txBox="1">
                <a:spLocks noRot="1" noChangeAspect="1" noMove="1" noResize="1" noEditPoints="1" noAdjustHandles="1" noChangeArrowheads="1" noChangeShapeType="1" noTextEdit="1"/>
              </p:cNvSpPr>
              <p:nvPr/>
            </p:nvSpPr>
            <p:spPr>
              <a:xfrm>
                <a:off x="8886548" y="2196585"/>
                <a:ext cx="976998" cy="400110"/>
              </a:xfrm>
              <a:prstGeom prst="rect">
                <a:avLst/>
              </a:prstGeom>
              <a:blipFill>
                <a:blip r:embed="rId4"/>
                <a:stretch>
                  <a:fillRect/>
                </a:stretch>
              </a:blipFill>
            </p:spPr>
            <p:txBody>
              <a:bodyPr/>
              <a:lstStyle/>
              <a:p>
                <a:r>
                  <a:rPr lang="zh-CN" altLang="en-US">
                    <a:noFill/>
                  </a:rPr>
                  <a:t> </a:t>
                </a:r>
              </a:p>
            </p:txBody>
          </p:sp>
        </mc:Fallback>
      </mc:AlternateContent>
      <p:cxnSp>
        <p:nvCxnSpPr>
          <p:cNvPr id="8" name="直线箭头连接符 7">
            <a:extLst>
              <a:ext uri="{FF2B5EF4-FFF2-40B4-BE49-F238E27FC236}">
                <a16:creationId xmlns:a16="http://schemas.microsoft.com/office/drawing/2014/main" id="{C4D2C76B-00EA-8C8C-E10D-16F66E2A0EAD}"/>
              </a:ext>
            </a:extLst>
          </p:cNvPr>
          <p:cNvCxnSpPr/>
          <p:nvPr/>
        </p:nvCxnSpPr>
        <p:spPr>
          <a:xfrm>
            <a:off x="7776839" y="2396640"/>
            <a:ext cx="100317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2150B3E-216E-DE0C-F44A-DF84F28E0464}"/>
                  </a:ext>
                </a:extLst>
              </p:cNvPr>
              <p:cNvSpPr txBox="1"/>
              <p:nvPr/>
            </p:nvSpPr>
            <p:spPr>
              <a:xfrm>
                <a:off x="1402672" y="3187083"/>
                <a:ext cx="1110240"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令</a:t>
                </a:r>
                <a14:m>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𝜔</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F2150B3E-216E-DE0C-F44A-DF84F28E0464}"/>
                  </a:ext>
                </a:extLst>
              </p:cNvPr>
              <p:cNvSpPr txBox="1">
                <a:spLocks noRot="1" noChangeAspect="1" noMove="1" noResize="1" noEditPoints="1" noAdjustHandles="1" noChangeArrowheads="1" noChangeShapeType="1" noTextEdit="1"/>
              </p:cNvSpPr>
              <p:nvPr/>
            </p:nvSpPr>
            <p:spPr>
              <a:xfrm>
                <a:off x="1402672" y="3187083"/>
                <a:ext cx="1110240" cy="400110"/>
              </a:xfrm>
              <a:prstGeom prst="rect">
                <a:avLst/>
              </a:prstGeom>
              <a:blipFill>
                <a:blip r:embed="rId5"/>
                <a:stretch>
                  <a:fillRect l="-5682" t="-937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19737C2-6E8B-E6B3-C172-0E165EF2E885}"/>
                  </a:ext>
                </a:extLst>
              </p:cNvPr>
              <p:cNvSpPr txBox="1"/>
              <p:nvPr/>
            </p:nvSpPr>
            <p:spPr>
              <a:xfrm>
                <a:off x="2512912" y="2997701"/>
                <a:ext cx="6207212" cy="67698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𝜇</m:t>
                                  </m:r>
                                </m:e>
                                <m:sub>
                                  <m:sSup>
                                    <m:sSupPr>
                                      <m:ctrlPr>
                                        <a:rPr kumimoji="1" lang="en-US" altLang="zh-CN" sz="2000" b="1" i="1" smtClean="0">
                                          <a:solidFill>
                                            <a:srgbClr val="00B050"/>
                                          </a:solidFill>
                                          <a:latin typeface="Cambria Math" panose="02040503050406030204" pitchFamily="18" charset="0"/>
                                          <a:ea typeface="Microsoft YaHei" panose="020B0503020204020204" pitchFamily="34" charset="-122"/>
                                        </a:rPr>
                                      </m:ctrlPr>
                                    </m:sSupPr>
                                    <m:e>
                                      <m:r>
                                        <a:rPr kumimoji="1" lang="en-US" altLang="zh-CN" sz="2000" b="1" i="1" smtClean="0">
                                          <a:solidFill>
                                            <a:srgbClr val="00B050"/>
                                          </a:solidFill>
                                          <a:latin typeface="Cambria Math" panose="02040503050406030204" pitchFamily="18" charset="0"/>
                                          <a:ea typeface="Microsoft YaHei" panose="020B0503020204020204" pitchFamily="34" charset="-122"/>
                                        </a:rPr>
                                        <m:t>𝜶</m:t>
                                      </m:r>
                                    </m:e>
                                    <m:sup>
                                      <m:r>
                                        <a:rPr kumimoji="1" lang="en-US" altLang="zh-CN" sz="2000" b="1" i="1" smtClean="0">
                                          <a:solidFill>
                                            <a:srgbClr val="00B050"/>
                                          </a:solidFill>
                                          <a:latin typeface="Cambria Math" panose="02040503050406030204" pitchFamily="18" charset="0"/>
                                          <a:ea typeface="Microsoft YaHei" panose="020B0503020204020204" pitchFamily="34" charset="-122"/>
                                        </a:rPr>
                                        <m:t>⊤</m:t>
                                      </m:r>
                                    </m:sup>
                                  </m:sSup>
                                  <m:r>
                                    <a:rPr kumimoji="1" lang="en-US" altLang="zh-CN" sz="2000" b="1" i="1" smtClean="0">
                                      <a:solidFill>
                                        <a:srgbClr val="00B050"/>
                                      </a:solidFill>
                                      <a:latin typeface="Cambria Math" panose="02040503050406030204" pitchFamily="18" charset="0"/>
                                      <a:ea typeface="Microsoft YaHei" panose="020B0503020204020204" pitchFamily="34" charset="-122"/>
                                    </a:rPr>
                                    <m:t>𝑿</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bSup>
                                <m:sSubSupPr>
                                  <m:ctrlPr>
                                    <a:rPr kumimoji="1" lang="en-US" altLang="zh-CN" sz="2000" b="0" i="1" smtClean="0">
                                      <a:solidFill>
                                        <a:srgbClr val="0070C0"/>
                                      </a:solidFill>
                                      <a:latin typeface="Cambria Math" panose="02040503050406030204" pitchFamily="18" charset="0"/>
                                      <a:ea typeface="Microsoft YaHei" panose="020B0503020204020204" pitchFamily="34" charset="-122"/>
                                    </a:rPr>
                                  </m:ctrlPr>
                                </m:sSubSupPr>
                                <m:e>
                                  <m:r>
                                    <a:rPr kumimoji="1" lang="en-US" altLang="zh-CN" sz="2000" b="0" i="1" smtClean="0">
                                      <a:solidFill>
                                        <a:srgbClr val="0070C0"/>
                                      </a:solidFill>
                                      <a:latin typeface="Cambria Math" panose="02040503050406030204" pitchFamily="18" charset="0"/>
                                      <a:ea typeface="Microsoft YaHei" panose="020B0503020204020204" pitchFamily="34" charset="-122"/>
                                    </a:rPr>
                                    <m:t>𝜎</m:t>
                                  </m:r>
                                </m:e>
                                <m:sub>
                                  <m:sSup>
                                    <m:sSupPr>
                                      <m:ctrlPr>
                                        <a:rPr kumimoji="1" lang="en-US" altLang="zh-CN" sz="2000" b="1" i="1" smtClean="0">
                                          <a:solidFill>
                                            <a:srgbClr val="0070C0"/>
                                          </a:solidFill>
                                          <a:latin typeface="Cambria Math" panose="02040503050406030204" pitchFamily="18" charset="0"/>
                                          <a:ea typeface="Microsoft YaHei" panose="020B0503020204020204" pitchFamily="34" charset="-122"/>
                                        </a:rPr>
                                      </m:ctrlPr>
                                    </m:sSupPr>
                                    <m:e>
                                      <m:r>
                                        <a:rPr kumimoji="1" lang="en-US" altLang="zh-CN" sz="2000" b="1" i="1" smtClean="0">
                                          <a:solidFill>
                                            <a:srgbClr val="0070C0"/>
                                          </a:solidFill>
                                          <a:latin typeface="Cambria Math" panose="02040503050406030204" pitchFamily="18" charset="0"/>
                                          <a:ea typeface="Microsoft YaHei" panose="020B0503020204020204" pitchFamily="34" charset="-122"/>
                                        </a:rPr>
                                        <m:t>𝜶</m:t>
                                      </m:r>
                                    </m:e>
                                    <m:sup>
                                      <m:r>
                                        <a:rPr kumimoji="1" lang="en-US" altLang="zh-CN" sz="2000" b="1" i="1" smtClean="0">
                                          <a:solidFill>
                                            <a:srgbClr val="0070C0"/>
                                          </a:solidFill>
                                          <a:latin typeface="Cambria Math" panose="02040503050406030204" pitchFamily="18" charset="0"/>
                                          <a:ea typeface="Microsoft YaHei" panose="020B0503020204020204" pitchFamily="34" charset="-122"/>
                                        </a:rPr>
                                        <m:t>⊤</m:t>
                                      </m:r>
                                    </m:sup>
                                  </m:sSup>
                                  <m:r>
                                    <a:rPr kumimoji="1" lang="en-US" altLang="zh-CN" sz="2000" b="1" i="1" smtClean="0">
                                      <a:solidFill>
                                        <a:srgbClr val="0070C0"/>
                                      </a:solidFill>
                                      <a:latin typeface="Cambria Math" panose="02040503050406030204" pitchFamily="18" charset="0"/>
                                      <a:ea typeface="Microsoft YaHei" panose="020B0503020204020204" pitchFamily="34" charset="-122"/>
                                    </a:rPr>
                                    <m:t>𝑿</m:t>
                                  </m:r>
                                </m:sub>
                                <m:sup>
                                  <m:r>
                                    <a:rPr kumimoji="1" lang="en-US" altLang="zh-CN" sz="2000" b="0" i="1" smtClean="0">
                                      <a:solidFill>
                                        <a:srgbClr val="0070C0"/>
                                      </a:solidFill>
                                      <a:latin typeface="Cambria Math" panose="02040503050406030204" pitchFamily="18" charset="0"/>
                                      <a:ea typeface="Microsoft YaHei" panose="020B0503020204020204" pitchFamily="34" charset="-122"/>
                                    </a:rPr>
                                    <m:t>2</m:t>
                                  </m:r>
                                </m:sup>
                              </m:sSubSup>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𝚽</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B19737C2-6E8B-E6B3-C172-0E165EF2E885}"/>
                  </a:ext>
                </a:extLst>
              </p:cNvPr>
              <p:cNvSpPr txBox="1">
                <a:spLocks noRot="1" noChangeAspect="1" noMove="1" noResize="1" noEditPoints="1" noAdjustHandles="1" noChangeArrowheads="1" noChangeShapeType="1" noTextEdit="1"/>
              </p:cNvSpPr>
              <p:nvPr/>
            </p:nvSpPr>
            <p:spPr>
              <a:xfrm>
                <a:off x="2512912" y="2997701"/>
                <a:ext cx="6207212" cy="676980"/>
              </a:xfrm>
              <a:prstGeom prst="rect">
                <a:avLst/>
              </a:prstGeom>
              <a:blipFill>
                <a:blip r:embed="rId6"/>
                <a:stretch>
                  <a:fillRect b="-5556"/>
                </a:stretch>
              </a:blipFill>
            </p:spPr>
            <p:txBody>
              <a:bodyPr/>
              <a:lstStyle/>
              <a:p>
                <a:r>
                  <a:rPr lang="zh-CN" altLang="en-US">
                    <a:noFill/>
                  </a:rPr>
                  <a:t> </a:t>
                </a:r>
              </a:p>
            </p:txBody>
          </p:sp>
        </mc:Fallback>
      </mc:AlternateContent>
      <p:sp>
        <p:nvSpPr>
          <p:cNvPr id="12" name="下箭头 11">
            <a:extLst>
              <a:ext uri="{FF2B5EF4-FFF2-40B4-BE49-F238E27FC236}">
                <a16:creationId xmlns:a16="http://schemas.microsoft.com/office/drawing/2014/main" id="{C7584F5C-EB5C-C86B-0D9B-5DEF585CE891}"/>
              </a:ext>
            </a:extLst>
          </p:cNvPr>
          <p:cNvSpPr/>
          <p:nvPr/>
        </p:nvSpPr>
        <p:spPr>
          <a:xfrm>
            <a:off x="5974672" y="3746377"/>
            <a:ext cx="301841" cy="248574"/>
          </a:xfrm>
          <a:prstGeom prst="down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CDEB384-7AAF-AB46-92DE-AFAFA66E54C1}"/>
                  </a:ext>
                </a:extLst>
              </p:cNvPr>
              <p:cNvSpPr txBox="1"/>
              <p:nvPr/>
            </p:nvSpPr>
            <p:spPr>
              <a:xfrm>
                <a:off x="5756228" y="4066647"/>
                <a:ext cx="738728"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𝝁</m:t>
                      </m:r>
                    </m:oMath>
                  </m:oMathPara>
                </a14:m>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4CDEB384-7AAF-AB46-92DE-AFAFA66E54C1}"/>
                  </a:ext>
                </a:extLst>
              </p:cNvPr>
              <p:cNvSpPr txBox="1">
                <a:spLocks noRot="1" noChangeAspect="1" noMove="1" noResize="1" noEditPoints="1" noAdjustHandles="1" noChangeArrowheads="1" noChangeShapeType="1" noTextEdit="1"/>
              </p:cNvSpPr>
              <p:nvPr/>
            </p:nvSpPr>
            <p:spPr>
              <a:xfrm>
                <a:off x="5756228" y="4066647"/>
                <a:ext cx="738728" cy="400110"/>
              </a:xfrm>
              <a:prstGeom prst="rect">
                <a:avLst/>
              </a:prstGeom>
              <a:blipFill>
                <a:blip r:embed="rId7"/>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BF9A220-B14D-A71E-249C-3FD5393C09FB}"/>
                  </a:ext>
                </a:extLst>
              </p:cNvPr>
              <p:cNvSpPr txBox="1"/>
              <p:nvPr/>
            </p:nvSpPr>
            <p:spPr>
              <a:xfrm>
                <a:off x="6702641" y="3680046"/>
                <a:ext cx="4740529" cy="7610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b>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i="1">
                                          <a:solidFill>
                                            <a:schemeClr val="bg1"/>
                                          </a:solidFill>
                                          <a:latin typeface="Cambria Math" panose="02040503050406030204" pitchFamily="18" charset="0"/>
                                          <a:ea typeface="Microsoft YaHei" panose="020B0503020204020204" pitchFamily="34" charset="-122"/>
                                        </a:rPr>
                                        <m:t>𝜶</m:t>
                                      </m:r>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r>
                                    <a:rPr kumimoji="1" lang="en-US" altLang="zh-CN" sz="2000" b="1" i="1">
                                      <a:solidFill>
                                        <a:schemeClr val="bg1"/>
                                      </a:solidFill>
                                      <a:latin typeface="Cambria Math" panose="02040503050406030204" pitchFamily="18" charset="0"/>
                                      <a:ea typeface="Microsoft YaHei" panose="020B0503020204020204" pitchFamily="34" charset="-122"/>
                                    </a:rPr>
                                    <m:t>𝑿</m:t>
                                  </m:r>
                                  <m:r>
                                    <a:rPr kumimoji="1" lang="en-US" altLang="zh-CN" sz="2000" b="1" i="1">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a:solidFill>
                                            <a:schemeClr val="bg1"/>
                                          </a:solidFill>
                                          <a:latin typeface="Cambria Math" panose="02040503050406030204" pitchFamily="18" charset="0"/>
                                          <a:ea typeface="Microsoft YaHei" panose="020B0503020204020204" pitchFamily="34" charset="-122"/>
                                        </a:rPr>
                                      </m:ctrlPr>
                                    </m:sSupPr>
                                    <m:e>
                                      <m:r>
                                        <a:rPr kumimoji="1" lang="en-US" altLang="zh-CN" sz="2000" b="1" i="1">
                                          <a:solidFill>
                                            <a:schemeClr val="bg1"/>
                                          </a:solidFill>
                                          <a:latin typeface="Cambria Math" panose="02040503050406030204" pitchFamily="18" charset="0"/>
                                          <a:ea typeface="Microsoft YaHei" panose="020B0503020204020204" pitchFamily="34" charset="-122"/>
                                        </a:rPr>
                                        <m:t>𝜶</m:t>
                                      </m:r>
                                    </m:e>
                                    <m:sup>
                                      <m:r>
                                        <a:rPr kumimoji="1" lang="en-US" altLang="zh-CN" sz="2000" b="1" i="1">
                                          <a:solidFill>
                                            <a:schemeClr val="bg1"/>
                                          </a:solidFill>
                                          <a:latin typeface="Cambria Math" panose="02040503050406030204" pitchFamily="18" charset="0"/>
                                          <a:ea typeface="Microsoft YaHei" panose="020B0503020204020204" pitchFamily="34" charset="-122"/>
                                        </a:rPr>
                                        <m:t>⊤</m:t>
                                      </m:r>
                                    </m:sup>
                                  </m:sSup>
                                  <m:r>
                                    <a:rPr kumimoji="1" lang="en-US" altLang="zh-CN" sz="2000" b="1" i="1">
                                      <a:solidFill>
                                        <a:schemeClr val="bg1"/>
                                      </a:solidFill>
                                      <a:latin typeface="Cambria Math" panose="02040503050406030204" pitchFamily="18" charset="0"/>
                                      <a:ea typeface="Microsoft YaHei" panose="020B0503020204020204" pitchFamily="34" charset="-122"/>
                                    </a:rPr>
                                    <m:t>𝝁</m:t>
                                  </m:r>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m:t>
                              </m:r>
                            </m:sup>
                          </m:sSup>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𝔼</m:t>
                      </m:r>
                      <m:d>
                        <m:dPr>
                          <m:begChr m:val="["/>
                          <m:endChr m:val="]"/>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𝑿</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r>
                                    <a:rPr kumimoji="1" lang="en-US" altLang="zh-CN" sz="2000" b="1" i="1" smtClean="0">
                                      <a:solidFill>
                                        <a:schemeClr val="bg1"/>
                                      </a:solidFill>
                                      <a:latin typeface="Cambria Math" panose="02040503050406030204" pitchFamily="18" charset="0"/>
                                      <a:ea typeface="Microsoft YaHei" panose="020B0503020204020204" pitchFamily="34" charset="-122"/>
                                    </a:rPr>
                                    <m:t>𝝁</m:t>
                                  </m:r>
                                </m:e>
                              </m:d>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e>
                      </m:d>
                      <m:r>
                        <a:rPr kumimoji="1" lang="en-US" altLang="zh-CN" sz="2000" b="1" i="1" smtClean="0">
                          <a:solidFill>
                            <a:schemeClr val="bg1"/>
                          </a:solidFill>
                          <a:latin typeface="Cambria Math" panose="02040503050406030204" pitchFamily="18" charset="0"/>
                          <a:ea typeface="Microsoft YaHei" panose="020B0503020204020204" pitchFamily="34" charset="-122"/>
                        </a:rPr>
                        <m:t>𝜶</m:t>
                      </m:r>
                      <m:r>
                        <a:rPr kumimoji="1" lang="en-US" altLang="zh-CN" sz="2000" b="1"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0" smtClean="0">
                          <a:solidFill>
                            <a:schemeClr val="bg1"/>
                          </a:solidFill>
                          <a:latin typeface="Cambria Math" panose="02040503050406030204" pitchFamily="18" charset="0"/>
                          <a:ea typeface="Microsoft YaHei" panose="020B0503020204020204" pitchFamily="34" charset="-122"/>
                        </a:rPr>
                        <m:t>𝚺</m:t>
                      </m:r>
                      <m:r>
                        <a:rPr kumimoji="1" lang="en-US" altLang="zh-CN" sz="2000" b="1" i="1" smtClean="0">
                          <a:solidFill>
                            <a:schemeClr val="bg1"/>
                          </a:solidFill>
                          <a:latin typeface="Cambria Math" panose="02040503050406030204" pitchFamily="18" charset="0"/>
                          <a:ea typeface="Microsoft YaHei" panose="020B0503020204020204" pitchFamily="34" charset="-122"/>
                        </a:rPr>
                        <m:t>𝜶</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2BF9A220-B14D-A71E-249C-3FD5393C09FB}"/>
                  </a:ext>
                </a:extLst>
              </p:cNvPr>
              <p:cNvSpPr txBox="1">
                <a:spLocks noRot="1" noChangeAspect="1" noMove="1" noResize="1" noEditPoints="1" noAdjustHandles="1" noChangeArrowheads="1" noChangeShapeType="1" noTextEdit="1"/>
              </p:cNvSpPr>
              <p:nvPr/>
            </p:nvSpPr>
            <p:spPr>
              <a:xfrm>
                <a:off x="6702641" y="3680046"/>
                <a:ext cx="4740529" cy="761042"/>
              </a:xfrm>
              <a:prstGeom prst="rect">
                <a:avLst/>
              </a:prstGeom>
              <a:blipFill>
                <a:blip r:embed="rId8"/>
                <a:stretch>
                  <a:fillRect b="-3279"/>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F8B3C803-A195-F11C-D777-D0DDE867DCDB}"/>
              </a:ext>
            </a:extLst>
          </p:cNvPr>
          <p:cNvSpPr txBox="1"/>
          <p:nvPr/>
        </p:nvSpPr>
        <p:spPr>
          <a:xfrm>
            <a:off x="9875383" y="3323181"/>
            <a:ext cx="880369"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scalar</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388A35B3-9857-AB84-8D49-7FE58E78CB46}"/>
              </a:ext>
            </a:extLst>
          </p:cNvPr>
          <p:cNvSpPr txBox="1"/>
          <p:nvPr/>
        </p:nvSpPr>
        <p:spPr>
          <a:xfrm>
            <a:off x="1189608" y="4669655"/>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因此：</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C86A42D-22A1-8471-0B1A-0664E84E3956}"/>
                  </a:ext>
                </a:extLst>
              </p:cNvPr>
              <p:cNvSpPr txBox="1"/>
              <p:nvPr/>
            </p:nvSpPr>
            <p:spPr>
              <a:xfrm>
                <a:off x="2082103" y="4491024"/>
                <a:ext cx="7671203" cy="676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Φ</m:t>
                          </m:r>
                        </m:e>
                        <m:sub>
                          <m:sSup>
                            <m:sSup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bg1"/>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𝑗</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𝜇</m:t>
                                  </m:r>
                                </m:e>
                                <m:sub>
                                  <m:sSup>
                                    <m:sSupPr>
                                      <m:ctrlPr>
                                        <a:rPr kumimoji="1" lang="en-US" altLang="zh-CN" sz="2000" b="1" i="1" smtClean="0">
                                          <a:solidFill>
                                            <a:srgbClr val="00B050"/>
                                          </a:solidFill>
                                          <a:latin typeface="Cambria Math" panose="02040503050406030204" pitchFamily="18" charset="0"/>
                                          <a:ea typeface="Microsoft YaHei" panose="020B0503020204020204" pitchFamily="34" charset="-122"/>
                                        </a:rPr>
                                      </m:ctrlPr>
                                    </m:sSupPr>
                                    <m:e>
                                      <m:r>
                                        <a:rPr kumimoji="1" lang="en-US" altLang="zh-CN" sz="2000" b="1" i="1" smtClean="0">
                                          <a:solidFill>
                                            <a:srgbClr val="00B050"/>
                                          </a:solidFill>
                                          <a:latin typeface="Cambria Math" panose="02040503050406030204" pitchFamily="18" charset="0"/>
                                          <a:ea typeface="Microsoft YaHei" panose="020B0503020204020204" pitchFamily="34" charset="-122"/>
                                        </a:rPr>
                                        <m:t>𝜶</m:t>
                                      </m:r>
                                    </m:e>
                                    <m:sup>
                                      <m:r>
                                        <a:rPr kumimoji="1" lang="en-US" altLang="zh-CN" sz="2000" b="1" i="1" smtClean="0">
                                          <a:solidFill>
                                            <a:srgbClr val="00B050"/>
                                          </a:solidFill>
                                          <a:latin typeface="Cambria Math" panose="02040503050406030204" pitchFamily="18" charset="0"/>
                                          <a:ea typeface="Microsoft YaHei" panose="020B0503020204020204" pitchFamily="34" charset="-122"/>
                                        </a:rPr>
                                        <m:t>⊤</m:t>
                                      </m:r>
                                    </m:sup>
                                  </m:sSup>
                                  <m:r>
                                    <a:rPr kumimoji="1" lang="en-US" altLang="zh-CN" sz="2000" b="1" i="1" smtClean="0">
                                      <a:solidFill>
                                        <a:srgbClr val="00B050"/>
                                      </a:solidFill>
                                      <a:latin typeface="Cambria Math" panose="02040503050406030204" pitchFamily="18" charset="0"/>
                                      <a:ea typeface="Microsoft YaHei" panose="020B0503020204020204" pitchFamily="34" charset="-122"/>
                                    </a:rPr>
                                    <m:t>𝑿</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sSubSup>
                                <m:sSubSupPr>
                                  <m:ctrlPr>
                                    <a:rPr kumimoji="1" lang="en-US" altLang="zh-CN" sz="2000" b="0" i="1" smtClean="0">
                                      <a:solidFill>
                                        <a:srgbClr val="0070C0"/>
                                      </a:solidFill>
                                      <a:latin typeface="Cambria Math" panose="02040503050406030204" pitchFamily="18" charset="0"/>
                                      <a:ea typeface="Microsoft YaHei" panose="020B0503020204020204" pitchFamily="34" charset="-122"/>
                                    </a:rPr>
                                  </m:ctrlPr>
                                </m:sSubSupPr>
                                <m:e>
                                  <m:r>
                                    <a:rPr kumimoji="1" lang="en-US" altLang="zh-CN" sz="2000" b="0" i="1" smtClean="0">
                                      <a:solidFill>
                                        <a:srgbClr val="0070C0"/>
                                      </a:solidFill>
                                      <a:latin typeface="Cambria Math" panose="02040503050406030204" pitchFamily="18" charset="0"/>
                                      <a:ea typeface="Microsoft YaHei" panose="020B0503020204020204" pitchFamily="34" charset="-122"/>
                                    </a:rPr>
                                    <m:t>𝜎</m:t>
                                  </m:r>
                                </m:e>
                                <m:sub>
                                  <m:sSup>
                                    <m:sSupPr>
                                      <m:ctrlPr>
                                        <a:rPr kumimoji="1" lang="en-US" altLang="zh-CN" sz="2000" b="1" i="1" smtClean="0">
                                          <a:solidFill>
                                            <a:srgbClr val="0070C0"/>
                                          </a:solidFill>
                                          <a:latin typeface="Cambria Math" panose="02040503050406030204" pitchFamily="18" charset="0"/>
                                          <a:ea typeface="Microsoft YaHei" panose="020B0503020204020204" pitchFamily="34" charset="-122"/>
                                        </a:rPr>
                                      </m:ctrlPr>
                                    </m:sSupPr>
                                    <m:e>
                                      <m:r>
                                        <a:rPr kumimoji="1" lang="en-US" altLang="zh-CN" sz="2000" b="1" i="1" smtClean="0">
                                          <a:solidFill>
                                            <a:srgbClr val="0070C0"/>
                                          </a:solidFill>
                                          <a:latin typeface="Cambria Math" panose="02040503050406030204" pitchFamily="18" charset="0"/>
                                          <a:ea typeface="Microsoft YaHei" panose="020B0503020204020204" pitchFamily="34" charset="-122"/>
                                        </a:rPr>
                                        <m:t>𝜶</m:t>
                                      </m:r>
                                    </m:e>
                                    <m:sup>
                                      <m:r>
                                        <a:rPr kumimoji="1" lang="en-US" altLang="zh-CN" sz="2000" b="1" i="1" smtClean="0">
                                          <a:solidFill>
                                            <a:srgbClr val="0070C0"/>
                                          </a:solidFill>
                                          <a:latin typeface="Cambria Math" panose="02040503050406030204" pitchFamily="18" charset="0"/>
                                          <a:ea typeface="Microsoft YaHei" panose="020B0503020204020204" pitchFamily="34" charset="-122"/>
                                        </a:rPr>
                                        <m:t>⊤</m:t>
                                      </m:r>
                                    </m:sup>
                                  </m:sSup>
                                  <m:r>
                                    <a:rPr kumimoji="1" lang="en-US" altLang="zh-CN" sz="2000" b="1" i="1" smtClean="0">
                                      <a:solidFill>
                                        <a:srgbClr val="0070C0"/>
                                      </a:solidFill>
                                      <a:latin typeface="Cambria Math" panose="02040503050406030204" pitchFamily="18" charset="0"/>
                                      <a:ea typeface="Microsoft YaHei" panose="020B0503020204020204" pitchFamily="34" charset="-122"/>
                                    </a:rPr>
                                    <m:t>𝑿</m:t>
                                  </m:r>
                                </m:sub>
                                <m:sup>
                                  <m:r>
                                    <a:rPr kumimoji="1" lang="en-US" altLang="zh-CN" sz="2000" b="0" i="1" smtClean="0">
                                      <a:solidFill>
                                        <a:srgbClr val="0070C0"/>
                                      </a:solidFill>
                                      <a:latin typeface="Cambria Math" panose="02040503050406030204" pitchFamily="18" charset="0"/>
                                      <a:ea typeface="Microsoft YaHei" panose="020B0503020204020204" pitchFamily="34" charset="-122"/>
                                    </a:rPr>
                                    <m:t>2</m:t>
                                  </m:r>
                                </m:sup>
                              </m:sSubSup>
                            </m:e>
                          </m:d>
                        </m:e>
                      </m:fun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1" i="0" smtClean="0">
                              <a:solidFill>
                                <a:schemeClr val="bg1"/>
                              </a:solidFill>
                              <a:latin typeface="Cambria Math" panose="02040503050406030204" pitchFamily="18" charset="0"/>
                              <a:ea typeface="Microsoft YaHei" panose="020B0503020204020204" pitchFamily="34" charset="-122"/>
                            </a:rPr>
                            <m:t>𝚽</m:t>
                          </m:r>
                        </m:e>
                        <m:sub>
                          <m:r>
                            <a:rPr kumimoji="1" lang="en-US" altLang="zh-CN" sz="2000" b="1" i="1" smtClean="0">
                              <a:solidFill>
                                <a:schemeClr val="bg1"/>
                              </a:solidFill>
                              <a:latin typeface="Cambria Math" panose="02040503050406030204" pitchFamily="18" charset="0"/>
                              <a:ea typeface="Microsoft YaHei" panose="020B0503020204020204" pitchFamily="34" charset="-122"/>
                            </a:rPr>
                            <m:t>𝑿</m:t>
                          </m:r>
                        </m:sub>
                      </m:sSub>
                      <m:d>
                        <m:dPr>
                          <m:ctrlPr>
                            <a:rPr kumimoji="1" lang="en-US" altLang="zh-CN" sz="2000" b="1"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1" i="1" smtClean="0">
                              <a:solidFill>
                                <a:schemeClr val="bg1"/>
                              </a:solidFill>
                              <a:latin typeface="Cambria Math" panose="02040503050406030204" pitchFamily="18" charset="0"/>
                              <a:ea typeface="Microsoft YaHei" panose="020B0503020204020204" pitchFamily="34" charset="-122"/>
                            </a:rPr>
                            <m:t>𝜶</m:t>
                          </m:r>
                        </m:e>
                      </m:d>
                      <m:r>
                        <a:rPr kumimoji="1" lang="en-US" altLang="zh-CN" sz="2000" b="1"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sz="2000" b="0" i="1" smtClean="0">
                              <a:solidFill>
                                <a:schemeClr val="accent5">
                                  <a:lumMod val="75000"/>
                                </a:schemeClr>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accent5">
                                  <a:lumMod val="75000"/>
                                </a:schemeClr>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accent5">
                                      <a:lumMod val="75000"/>
                                    </a:schemeClr>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5">
                                      <a:lumMod val="75000"/>
                                    </a:schemeClr>
                                  </a:solidFill>
                                  <a:latin typeface="Cambria Math" panose="02040503050406030204" pitchFamily="18" charset="0"/>
                                  <a:ea typeface="Microsoft YaHei" panose="020B0503020204020204" pitchFamily="34" charset="-122"/>
                                </a:rPr>
                                <m:t>𝑗</m:t>
                              </m:r>
                              <m:sSup>
                                <m:sSupPr>
                                  <m:ctrlP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t>⊤</m:t>
                                  </m:r>
                                </m:sup>
                              </m:sSup>
                              <m: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t>𝝁</m:t>
                              </m:r>
                              <m: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t>−</m:t>
                              </m:r>
                              <m:f>
                                <m:fPr>
                                  <m:ctrlP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ctrlPr>
                                </m:fPr>
                                <m:num>
                                  <m: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t>𝟏</m:t>
                                  </m:r>
                                </m:num>
                                <m:den>
                                  <m: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t>𝟐</m:t>
                                  </m:r>
                                </m:den>
                              </m:f>
                              <m:sSup>
                                <m:sSupPr>
                                  <m:ctrlP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ctrlPr>
                                </m:sSupPr>
                                <m:e>
                                  <m: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t>𝜶</m:t>
                                  </m:r>
                                </m:e>
                                <m:sup>
                                  <m: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t>⊤</m:t>
                                  </m:r>
                                </m:sup>
                              </m:sSup>
                              <m:r>
                                <a:rPr kumimoji="1" lang="en-US" altLang="zh-CN" sz="2000" b="1" i="0" smtClean="0">
                                  <a:solidFill>
                                    <a:schemeClr val="accent5">
                                      <a:lumMod val="75000"/>
                                    </a:schemeClr>
                                  </a:solidFill>
                                  <a:latin typeface="Cambria Math" panose="02040503050406030204" pitchFamily="18" charset="0"/>
                                  <a:ea typeface="Microsoft YaHei" panose="020B0503020204020204" pitchFamily="34" charset="-122"/>
                                </a:rPr>
                                <m:t>𝚺</m:t>
                              </m:r>
                              <m:r>
                                <a:rPr kumimoji="1" lang="en-US" altLang="zh-CN" sz="2000" b="1" i="1" smtClean="0">
                                  <a:solidFill>
                                    <a:schemeClr val="accent5">
                                      <a:lumMod val="75000"/>
                                    </a:schemeClr>
                                  </a:solidFill>
                                  <a:latin typeface="Cambria Math" panose="02040503050406030204" pitchFamily="18" charset="0"/>
                                  <a:ea typeface="Microsoft YaHei" panose="020B0503020204020204" pitchFamily="34" charset="-122"/>
                                </a:rPr>
                                <m:t>𝜶</m:t>
                              </m:r>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4C86A42D-22A1-8471-0B1A-0664E84E3956}"/>
                  </a:ext>
                </a:extLst>
              </p:cNvPr>
              <p:cNvSpPr txBox="1">
                <a:spLocks noRot="1" noChangeAspect="1" noMove="1" noResize="1" noEditPoints="1" noAdjustHandles="1" noChangeArrowheads="1" noChangeShapeType="1" noTextEdit="1"/>
              </p:cNvSpPr>
              <p:nvPr/>
            </p:nvSpPr>
            <p:spPr>
              <a:xfrm>
                <a:off x="2082103" y="4491024"/>
                <a:ext cx="7671203" cy="676980"/>
              </a:xfrm>
              <a:prstGeom prst="rect">
                <a:avLst/>
              </a:prstGeom>
              <a:blipFill>
                <a:blip r:embed="rId9"/>
                <a:stretch>
                  <a:fillRect b="-3636"/>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6CA7E8F1-4967-72C8-0AB0-434FD0009EFC}"/>
              </a:ext>
            </a:extLst>
          </p:cNvPr>
          <p:cNvSpPr txBox="1"/>
          <p:nvPr/>
        </p:nvSpPr>
        <p:spPr>
          <a:xfrm>
            <a:off x="7155403" y="5188014"/>
            <a:ext cx="146706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是高斯分布</a:t>
            </a:r>
          </a:p>
        </p:txBody>
      </p:sp>
      <p:sp>
        <p:nvSpPr>
          <p:cNvPr id="19" name="文本框 18">
            <a:extLst>
              <a:ext uri="{FF2B5EF4-FFF2-40B4-BE49-F238E27FC236}">
                <a16:creationId xmlns:a16="http://schemas.microsoft.com/office/drawing/2014/main" id="{E3A96963-4F64-D62C-5EDB-802E0694BB7B}"/>
              </a:ext>
            </a:extLst>
          </p:cNvPr>
          <p:cNvSpPr txBox="1"/>
          <p:nvPr/>
        </p:nvSpPr>
        <p:spPr>
          <a:xfrm>
            <a:off x="1097198" y="6067911"/>
            <a:ext cx="8117928" cy="400110"/>
          </a:xfrm>
          <a:prstGeom prst="rect">
            <a:avLst/>
          </a:prstGeom>
          <a:noFill/>
        </p:spPr>
        <p:txBody>
          <a:bodyPr wrap="none" rtlCol="0">
            <a:spAutoFit/>
          </a:bodyPr>
          <a:lstStyle/>
          <a:p>
            <a:pPr marL="342900" indent="-342900" algn="l">
              <a:buFont typeface="Arial" panose="020B0604020202020204" pitchFamily="34" charset="0"/>
              <a:buChar char="•"/>
            </a:pPr>
            <a:r>
              <a:rPr kumimoji="1" lang="zh-CN" altLang="en-US" sz="2000" dirty="0">
                <a:solidFill>
                  <a:schemeClr val="bg1"/>
                </a:solidFill>
                <a:latin typeface="Microsoft YaHei" panose="020B0503020204020204" pitchFamily="34" charset="-122"/>
                <a:ea typeface="Microsoft YaHei" panose="020B0503020204020204" pitchFamily="34" charset="-122"/>
              </a:rPr>
              <a:t>结论：如果边缘分布的任意线性组合是高斯，那么原分布就是高斯</a:t>
            </a:r>
          </a:p>
        </p:txBody>
      </p:sp>
    </p:spTree>
    <p:extLst>
      <p:ext uri="{BB962C8B-B14F-4D97-AF65-F5344CB8AC3E}">
        <p14:creationId xmlns:p14="http://schemas.microsoft.com/office/powerpoint/2010/main" val="28398651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95B63-3193-06D8-E431-FA671E01B37F}"/>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73D55690-ADA0-D8AA-630A-D8048F12FB4C}"/>
              </a:ext>
            </a:extLst>
          </p:cNvPr>
          <p:cNvSpPr txBox="1"/>
          <p:nvPr/>
        </p:nvSpPr>
        <p:spPr>
          <a:xfrm>
            <a:off x="470781" y="1204111"/>
            <a:ext cx="6260560"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p:pic>
        <p:nvPicPr>
          <p:cNvPr id="4" name="图片 3" descr="女人戴着帽子&#10;&#10;描述已自动生成">
            <a:extLst>
              <a:ext uri="{FF2B5EF4-FFF2-40B4-BE49-F238E27FC236}">
                <a16:creationId xmlns:a16="http://schemas.microsoft.com/office/drawing/2014/main" id="{63F2A9D5-6585-3C13-B087-39C49404B5BA}"/>
              </a:ext>
            </a:extLst>
          </p:cNvPr>
          <p:cNvPicPr>
            <a:picLocks noChangeAspect="1"/>
          </p:cNvPicPr>
          <p:nvPr/>
        </p:nvPicPr>
        <p:blipFill>
          <a:blip r:embed="rId2"/>
          <a:stretch>
            <a:fillRect/>
          </a:stretch>
        </p:blipFill>
        <p:spPr>
          <a:xfrm>
            <a:off x="2309969" y="2535352"/>
            <a:ext cx="1431236" cy="1431236"/>
          </a:xfrm>
          <a:prstGeom prst="rect">
            <a:avLst/>
          </a:prstGeom>
        </p:spPr>
      </p:pic>
      <p:pic>
        <p:nvPicPr>
          <p:cNvPr id="5" name="图片 4" descr="女人戴着帽子&#10;&#10;描述已自动生成">
            <a:extLst>
              <a:ext uri="{FF2B5EF4-FFF2-40B4-BE49-F238E27FC236}">
                <a16:creationId xmlns:a16="http://schemas.microsoft.com/office/drawing/2014/main" id="{C6C01CA0-3B68-4E92-279F-8B16E3D57BCC}"/>
              </a:ext>
            </a:extLst>
          </p:cNvPr>
          <p:cNvPicPr>
            <a:picLocks noChangeAspect="1"/>
          </p:cNvPicPr>
          <p:nvPr/>
        </p:nvPicPr>
        <p:blipFill>
          <a:blip r:embed="rId3"/>
          <a:stretch>
            <a:fillRect/>
          </a:stretch>
        </p:blipFill>
        <p:spPr>
          <a:xfrm>
            <a:off x="3915777" y="2535352"/>
            <a:ext cx="1431236" cy="1431236"/>
          </a:xfrm>
          <a:prstGeom prst="rect">
            <a:avLst/>
          </a:prstGeom>
        </p:spPr>
      </p:pic>
      <p:pic>
        <p:nvPicPr>
          <p:cNvPr id="6" name="图片 5" descr="女人躺着&#10;&#10;低可信度描述已自动生成">
            <a:extLst>
              <a:ext uri="{FF2B5EF4-FFF2-40B4-BE49-F238E27FC236}">
                <a16:creationId xmlns:a16="http://schemas.microsoft.com/office/drawing/2014/main" id="{6BFF8FF1-2147-5969-44EF-5FB4AABE23C5}"/>
              </a:ext>
            </a:extLst>
          </p:cNvPr>
          <p:cNvPicPr>
            <a:picLocks noChangeAspect="1"/>
          </p:cNvPicPr>
          <p:nvPr/>
        </p:nvPicPr>
        <p:blipFill>
          <a:blip r:embed="rId4"/>
          <a:stretch>
            <a:fillRect/>
          </a:stretch>
        </p:blipFill>
        <p:spPr>
          <a:xfrm>
            <a:off x="5521585" y="2535352"/>
            <a:ext cx="1431236" cy="1431236"/>
          </a:xfrm>
          <a:prstGeom prst="rect">
            <a:avLst/>
          </a:prstGeom>
        </p:spPr>
      </p:pic>
      <p:pic>
        <p:nvPicPr>
          <p:cNvPr id="7" name="图片 6" descr="图片包含 女人, 照片, 一群, 人们&#10;&#10;描述已自动生成">
            <a:extLst>
              <a:ext uri="{FF2B5EF4-FFF2-40B4-BE49-F238E27FC236}">
                <a16:creationId xmlns:a16="http://schemas.microsoft.com/office/drawing/2014/main" id="{6D184B47-80D2-5794-A65C-E4D8FD30987C}"/>
              </a:ext>
            </a:extLst>
          </p:cNvPr>
          <p:cNvPicPr>
            <a:picLocks noChangeAspect="1"/>
          </p:cNvPicPr>
          <p:nvPr/>
        </p:nvPicPr>
        <p:blipFill>
          <a:blip r:embed="rId5"/>
          <a:stretch>
            <a:fillRect/>
          </a:stretch>
        </p:blipFill>
        <p:spPr>
          <a:xfrm>
            <a:off x="7127393" y="2535352"/>
            <a:ext cx="1431236" cy="1431236"/>
          </a:xfrm>
          <a:prstGeom prst="rect">
            <a:avLst/>
          </a:prstGeom>
        </p:spPr>
      </p:pic>
      <p:pic>
        <p:nvPicPr>
          <p:cNvPr id="8" name="图片 7" descr="图片包含 人们, 绿色, 一群, 大&#10;&#10;描述已自动生成">
            <a:extLst>
              <a:ext uri="{FF2B5EF4-FFF2-40B4-BE49-F238E27FC236}">
                <a16:creationId xmlns:a16="http://schemas.microsoft.com/office/drawing/2014/main" id="{76D10BB4-252C-7005-5FA4-9B32193EC7BC}"/>
              </a:ext>
            </a:extLst>
          </p:cNvPr>
          <p:cNvPicPr>
            <a:picLocks noChangeAspect="1"/>
          </p:cNvPicPr>
          <p:nvPr/>
        </p:nvPicPr>
        <p:blipFill>
          <a:blip r:embed="rId6"/>
          <a:stretch>
            <a:fillRect/>
          </a:stretch>
        </p:blipFill>
        <p:spPr>
          <a:xfrm>
            <a:off x="8733201" y="2535352"/>
            <a:ext cx="1431236" cy="1431236"/>
          </a:xfrm>
          <a:prstGeom prst="rect">
            <a:avLst/>
          </a:prstGeom>
        </p:spPr>
      </p:pic>
      <p:cxnSp>
        <p:nvCxnSpPr>
          <p:cNvPr id="9" name="直线箭头连接符 8">
            <a:extLst>
              <a:ext uri="{FF2B5EF4-FFF2-40B4-BE49-F238E27FC236}">
                <a16:creationId xmlns:a16="http://schemas.microsoft.com/office/drawing/2014/main" id="{661AFD9C-25E5-3C0C-D4EC-C739B979926F}"/>
              </a:ext>
            </a:extLst>
          </p:cNvPr>
          <p:cNvCxnSpPr/>
          <p:nvPr/>
        </p:nvCxnSpPr>
        <p:spPr>
          <a:xfrm>
            <a:off x="2309969" y="2291844"/>
            <a:ext cx="7854468"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BC81C856-FEE8-A39A-8026-7A2148D6D4C5}"/>
              </a:ext>
            </a:extLst>
          </p:cNvPr>
          <p:cNvCxnSpPr/>
          <p:nvPr/>
        </p:nvCxnSpPr>
        <p:spPr>
          <a:xfrm flipH="1">
            <a:off x="2207509" y="4206740"/>
            <a:ext cx="7956928"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BFC546A-1BF2-29B1-D8D9-D64A6C732CCC}"/>
              </a:ext>
            </a:extLst>
          </p:cNvPr>
          <p:cNvSpPr txBox="1"/>
          <p:nvPr/>
        </p:nvSpPr>
        <p:spPr>
          <a:xfrm>
            <a:off x="10258980" y="2107178"/>
            <a:ext cx="1107996" cy="369332"/>
          </a:xfrm>
          <a:prstGeom prst="rect">
            <a:avLst/>
          </a:prstGeom>
          <a:noFill/>
        </p:spPr>
        <p:txBody>
          <a:bodyPr wrap="none" rtlCol="0">
            <a:spAutoFit/>
          </a:bodyPr>
          <a:lstStyle/>
          <a:p>
            <a:pPr algn="l"/>
            <a:r>
              <a:rPr kumimoji="1" lang="zh-CN" altLang="en-US" b="1" dirty="0">
                <a:solidFill>
                  <a:schemeClr val="bg1"/>
                </a:solidFill>
                <a:latin typeface="Microsoft YaHei" panose="020B0503020204020204" pitchFamily="34" charset="-122"/>
                <a:ea typeface="Microsoft YaHei" panose="020B0503020204020204" pitchFamily="34" charset="-122"/>
              </a:rPr>
              <a:t>扩散过程</a:t>
            </a:r>
          </a:p>
        </p:txBody>
      </p:sp>
      <p:sp>
        <p:nvSpPr>
          <p:cNvPr id="12" name="文本框 11">
            <a:extLst>
              <a:ext uri="{FF2B5EF4-FFF2-40B4-BE49-F238E27FC236}">
                <a16:creationId xmlns:a16="http://schemas.microsoft.com/office/drawing/2014/main" id="{66C9921B-AA2E-F90E-3F58-E6036CC9F1DD}"/>
              </a:ext>
            </a:extLst>
          </p:cNvPr>
          <p:cNvSpPr txBox="1"/>
          <p:nvPr/>
        </p:nvSpPr>
        <p:spPr>
          <a:xfrm>
            <a:off x="825024" y="4022074"/>
            <a:ext cx="1338828" cy="369332"/>
          </a:xfrm>
          <a:prstGeom prst="rect">
            <a:avLst/>
          </a:prstGeom>
          <a:noFill/>
        </p:spPr>
        <p:txBody>
          <a:bodyPr wrap="none" rtlCol="0">
            <a:spAutoFit/>
          </a:bodyPr>
          <a:lstStyle/>
          <a:p>
            <a:pPr algn="l"/>
            <a:r>
              <a:rPr kumimoji="1" lang="zh-CN" altLang="en-US" b="1" dirty="0">
                <a:solidFill>
                  <a:schemeClr val="bg1"/>
                </a:solidFill>
                <a:latin typeface="Microsoft YaHei" panose="020B0503020204020204" pitchFamily="34" charset="-122"/>
                <a:ea typeface="Microsoft YaHei" panose="020B0503020204020204" pitchFamily="34" charset="-122"/>
              </a:rPr>
              <a:t>逆扩散过程</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AACE077-7918-8B8D-C788-C280DD8ECEBB}"/>
                  </a:ext>
                </a:extLst>
              </p:cNvPr>
              <p:cNvSpPr txBox="1"/>
              <p:nvPr/>
            </p:nvSpPr>
            <p:spPr>
              <a:xfrm>
                <a:off x="2768882" y="4379820"/>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2AACE077-7918-8B8D-C788-C280DD8ECEBB}"/>
                  </a:ext>
                </a:extLst>
              </p:cNvPr>
              <p:cNvSpPr txBox="1">
                <a:spLocks noRot="1" noChangeAspect="1" noMove="1" noResize="1" noEditPoints="1" noAdjustHandles="1" noChangeArrowheads="1" noChangeShapeType="1" noTextEdit="1"/>
              </p:cNvSpPr>
              <p:nvPr/>
            </p:nvSpPr>
            <p:spPr>
              <a:xfrm>
                <a:off x="2768882" y="4379820"/>
                <a:ext cx="513410"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0328D04-1BBD-D666-BE25-8B5BB301B12B}"/>
                  </a:ext>
                </a:extLst>
              </p:cNvPr>
              <p:cNvSpPr txBox="1"/>
              <p:nvPr/>
            </p:nvSpPr>
            <p:spPr>
              <a:xfrm>
                <a:off x="5980498" y="4379820"/>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F0328D04-1BBD-D666-BE25-8B5BB301B12B}"/>
                  </a:ext>
                </a:extLst>
              </p:cNvPr>
              <p:cNvSpPr txBox="1">
                <a:spLocks noRot="1" noChangeAspect="1" noMove="1" noResize="1" noEditPoints="1" noAdjustHandles="1" noChangeArrowheads="1" noChangeShapeType="1" noTextEdit="1"/>
              </p:cNvSpPr>
              <p:nvPr/>
            </p:nvSpPr>
            <p:spPr>
              <a:xfrm>
                <a:off x="5980498" y="4379820"/>
                <a:ext cx="513410"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109CB25-76EE-931B-0165-475DB7909BDD}"/>
                  </a:ext>
                </a:extLst>
              </p:cNvPr>
              <p:cNvSpPr txBox="1"/>
              <p:nvPr/>
            </p:nvSpPr>
            <p:spPr>
              <a:xfrm>
                <a:off x="9192114" y="4379820"/>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𝑇</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5109CB25-76EE-931B-0165-475DB7909BDD}"/>
                  </a:ext>
                </a:extLst>
              </p:cNvPr>
              <p:cNvSpPr txBox="1">
                <a:spLocks noRot="1" noChangeAspect="1" noMove="1" noResize="1" noEditPoints="1" noAdjustHandles="1" noChangeArrowheads="1" noChangeShapeType="1" noTextEdit="1"/>
              </p:cNvSpPr>
              <p:nvPr/>
            </p:nvSpPr>
            <p:spPr>
              <a:xfrm>
                <a:off x="9192114" y="4379820"/>
                <a:ext cx="513410"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ED3A1FD-C73C-7DDF-F7FC-928FA5A10473}"/>
                  </a:ext>
                </a:extLst>
              </p:cNvPr>
              <p:cNvSpPr txBox="1"/>
              <p:nvPr/>
            </p:nvSpPr>
            <p:spPr>
              <a:xfrm>
                <a:off x="4374690" y="4379820"/>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5ED3A1FD-C73C-7DDF-F7FC-928FA5A10473}"/>
                  </a:ext>
                </a:extLst>
              </p:cNvPr>
              <p:cNvSpPr txBox="1">
                <a:spLocks noRot="1" noChangeAspect="1" noMove="1" noResize="1" noEditPoints="1" noAdjustHandles="1" noChangeArrowheads="1" noChangeShapeType="1" noTextEdit="1"/>
              </p:cNvSpPr>
              <p:nvPr/>
            </p:nvSpPr>
            <p:spPr>
              <a:xfrm>
                <a:off x="4374690" y="4379820"/>
                <a:ext cx="513410" cy="400110"/>
              </a:xfrm>
              <a:prstGeom prst="rect">
                <a:avLst/>
              </a:prstGeom>
              <a:blipFill>
                <a:blip r:embed="rId10"/>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970155A-C249-9DF2-9249-B859268D8F10}"/>
                  </a:ext>
                </a:extLst>
              </p:cNvPr>
              <p:cNvSpPr txBox="1"/>
              <p:nvPr/>
            </p:nvSpPr>
            <p:spPr>
              <a:xfrm>
                <a:off x="7586306" y="4379820"/>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F970155A-C249-9DF2-9249-B859268D8F10}"/>
                  </a:ext>
                </a:extLst>
              </p:cNvPr>
              <p:cNvSpPr txBox="1">
                <a:spLocks noRot="1" noChangeAspect="1" noMove="1" noResize="1" noEditPoints="1" noAdjustHandles="1" noChangeArrowheads="1" noChangeShapeType="1" noTextEdit="1"/>
              </p:cNvSpPr>
              <p:nvPr/>
            </p:nvSpPr>
            <p:spPr>
              <a:xfrm>
                <a:off x="7586306" y="4379820"/>
                <a:ext cx="513410" cy="400110"/>
              </a:xfrm>
              <a:prstGeom prst="rect">
                <a:avLst/>
              </a:prstGeom>
              <a:blipFill>
                <a:blip r:embed="rId11"/>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D8EB59F-68C1-63FE-F350-2D84064D3635}"/>
                  </a:ext>
                </a:extLst>
              </p:cNvPr>
              <p:cNvSpPr txBox="1"/>
              <p:nvPr/>
            </p:nvSpPr>
            <p:spPr>
              <a:xfrm>
                <a:off x="2768882" y="1760986"/>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DD8EB59F-68C1-63FE-F350-2D84064D3635}"/>
                  </a:ext>
                </a:extLst>
              </p:cNvPr>
              <p:cNvSpPr txBox="1">
                <a:spLocks noRot="1" noChangeAspect="1" noMove="1" noResize="1" noEditPoints="1" noAdjustHandles="1" noChangeArrowheads="1" noChangeShapeType="1" noTextEdit="1"/>
              </p:cNvSpPr>
              <p:nvPr/>
            </p:nvSpPr>
            <p:spPr>
              <a:xfrm>
                <a:off x="2768882" y="1760986"/>
                <a:ext cx="513410" cy="40011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70472B9-CEE1-66AD-ACF8-1E5E6A54F4AC}"/>
                  </a:ext>
                </a:extLst>
              </p:cNvPr>
              <p:cNvSpPr txBox="1"/>
              <p:nvPr/>
            </p:nvSpPr>
            <p:spPr>
              <a:xfrm>
                <a:off x="5980498" y="1760986"/>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0" name="文本框 19">
                <a:extLst>
                  <a:ext uri="{FF2B5EF4-FFF2-40B4-BE49-F238E27FC236}">
                    <a16:creationId xmlns:a16="http://schemas.microsoft.com/office/drawing/2014/main" id="{470472B9-CEE1-66AD-ACF8-1E5E6A54F4AC}"/>
                  </a:ext>
                </a:extLst>
              </p:cNvPr>
              <p:cNvSpPr txBox="1">
                <a:spLocks noRot="1" noChangeAspect="1" noMove="1" noResize="1" noEditPoints="1" noAdjustHandles="1" noChangeArrowheads="1" noChangeShapeType="1" noTextEdit="1"/>
              </p:cNvSpPr>
              <p:nvPr/>
            </p:nvSpPr>
            <p:spPr>
              <a:xfrm>
                <a:off x="5980498" y="1760986"/>
                <a:ext cx="513410" cy="40011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600E60A-4CA8-D666-7FA0-CB47A683AA5D}"/>
                  </a:ext>
                </a:extLst>
              </p:cNvPr>
              <p:cNvSpPr txBox="1"/>
              <p:nvPr/>
            </p:nvSpPr>
            <p:spPr>
              <a:xfrm>
                <a:off x="9192114" y="1760986"/>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𝑇</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C600E60A-4CA8-D666-7FA0-CB47A683AA5D}"/>
                  </a:ext>
                </a:extLst>
              </p:cNvPr>
              <p:cNvSpPr txBox="1">
                <a:spLocks noRot="1" noChangeAspect="1" noMove="1" noResize="1" noEditPoints="1" noAdjustHandles="1" noChangeArrowheads="1" noChangeShapeType="1" noTextEdit="1"/>
              </p:cNvSpPr>
              <p:nvPr/>
            </p:nvSpPr>
            <p:spPr>
              <a:xfrm>
                <a:off x="9192114" y="1760986"/>
                <a:ext cx="513410" cy="40011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CEB6597-E2FA-F558-E3C8-0116F8447215}"/>
                  </a:ext>
                </a:extLst>
              </p:cNvPr>
              <p:cNvSpPr txBox="1"/>
              <p:nvPr/>
            </p:nvSpPr>
            <p:spPr>
              <a:xfrm>
                <a:off x="4374690" y="1760986"/>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8CEB6597-E2FA-F558-E3C8-0116F8447215}"/>
                  </a:ext>
                </a:extLst>
              </p:cNvPr>
              <p:cNvSpPr txBox="1">
                <a:spLocks noRot="1" noChangeAspect="1" noMove="1" noResize="1" noEditPoints="1" noAdjustHandles="1" noChangeArrowheads="1" noChangeShapeType="1" noTextEdit="1"/>
              </p:cNvSpPr>
              <p:nvPr/>
            </p:nvSpPr>
            <p:spPr>
              <a:xfrm>
                <a:off x="4374690" y="1760986"/>
                <a:ext cx="513410" cy="400110"/>
              </a:xfrm>
              <a:prstGeom prst="rect">
                <a:avLst/>
              </a:prstGeom>
              <a:blipFill>
                <a:blip r:embed="rId15"/>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29D8469-F6F2-FAB6-827F-217D25990793}"/>
                  </a:ext>
                </a:extLst>
              </p:cNvPr>
              <p:cNvSpPr txBox="1"/>
              <p:nvPr/>
            </p:nvSpPr>
            <p:spPr>
              <a:xfrm>
                <a:off x="7586306" y="1760986"/>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3" name="文本框 22">
                <a:extLst>
                  <a:ext uri="{FF2B5EF4-FFF2-40B4-BE49-F238E27FC236}">
                    <a16:creationId xmlns:a16="http://schemas.microsoft.com/office/drawing/2014/main" id="{029D8469-F6F2-FAB6-827F-217D25990793}"/>
                  </a:ext>
                </a:extLst>
              </p:cNvPr>
              <p:cNvSpPr txBox="1">
                <a:spLocks noRot="1" noChangeAspect="1" noMove="1" noResize="1" noEditPoints="1" noAdjustHandles="1" noChangeArrowheads="1" noChangeShapeType="1" noTextEdit="1"/>
              </p:cNvSpPr>
              <p:nvPr/>
            </p:nvSpPr>
            <p:spPr>
              <a:xfrm>
                <a:off x="7586306" y="1760986"/>
                <a:ext cx="513410" cy="400110"/>
              </a:xfrm>
              <a:prstGeom prst="rect">
                <a:avLst/>
              </a:prstGeom>
              <a:blipFill>
                <a:blip r:embed="rId16"/>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FB1E1FD-299A-6E95-8763-3994518C6FDA}"/>
                  </a:ext>
                </a:extLst>
              </p:cNvPr>
              <p:cNvSpPr txBox="1"/>
              <p:nvPr/>
            </p:nvSpPr>
            <p:spPr>
              <a:xfrm>
                <a:off x="3473073" y="1811756"/>
                <a:ext cx="710836"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4" name="文本框 23">
                <a:extLst>
                  <a:ext uri="{FF2B5EF4-FFF2-40B4-BE49-F238E27FC236}">
                    <a16:creationId xmlns:a16="http://schemas.microsoft.com/office/drawing/2014/main" id="{1FB1E1FD-299A-6E95-8763-3994518C6FDA}"/>
                  </a:ext>
                </a:extLst>
              </p:cNvPr>
              <p:cNvSpPr txBox="1">
                <a:spLocks noRot="1" noChangeAspect="1" noMove="1" noResize="1" noEditPoints="1" noAdjustHandles="1" noChangeArrowheads="1" noChangeShapeType="1" noTextEdit="1"/>
              </p:cNvSpPr>
              <p:nvPr/>
            </p:nvSpPr>
            <p:spPr>
              <a:xfrm>
                <a:off x="3473073" y="1811756"/>
                <a:ext cx="710836" cy="40011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9BB0FA5-7C20-CE72-0845-19A899E4E408}"/>
                  </a:ext>
                </a:extLst>
              </p:cNvPr>
              <p:cNvSpPr txBox="1"/>
              <p:nvPr/>
            </p:nvSpPr>
            <p:spPr>
              <a:xfrm>
                <a:off x="10164437" y="3021594"/>
                <a:ext cx="1967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𝑇</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𝑰</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B9BB0FA5-7C20-CE72-0845-19A899E4E408}"/>
                  </a:ext>
                </a:extLst>
              </p:cNvPr>
              <p:cNvSpPr txBox="1">
                <a:spLocks noRot="1" noChangeAspect="1" noMove="1" noResize="1" noEditPoints="1" noAdjustHandles="1" noChangeArrowheads="1" noChangeShapeType="1" noTextEdit="1"/>
              </p:cNvSpPr>
              <p:nvPr/>
            </p:nvSpPr>
            <p:spPr>
              <a:xfrm>
                <a:off x="10164437" y="3021594"/>
                <a:ext cx="1967142" cy="400110"/>
              </a:xfrm>
              <a:prstGeom prst="rect">
                <a:avLst/>
              </a:prstGeom>
              <a:blipFill>
                <a:blip r:embed="rId18"/>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80E62DDF-1091-5ECF-249F-708ABD083FA9}"/>
              </a:ext>
            </a:extLst>
          </p:cNvPr>
          <p:cNvSpPr txBox="1"/>
          <p:nvPr/>
        </p:nvSpPr>
        <p:spPr>
          <a:xfrm>
            <a:off x="10812978" y="3507836"/>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高斯球</a:t>
            </a:r>
          </a:p>
        </p:txBody>
      </p:sp>
      <p:sp>
        <p:nvSpPr>
          <p:cNvPr id="27" name="文本框 26">
            <a:extLst>
              <a:ext uri="{FF2B5EF4-FFF2-40B4-BE49-F238E27FC236}">
                <a16:creationId xmlns:a16="http://schemas.microsoft.com/office/drawing/2014/main" id="{8E1A733A-F631-6A9B-DA35-41FD09EEB864}"/>
              </a:ext>
            </a:extLst>
          </p:cNvPr>
          <p:cNvSpPr txBox="1"/>
          <p:nvPr/>
        </p:nvSpPr>
        <p:spPr>
          <a:xfrm>
            <a:off x="1332337" y="2072260"/>
            <a:ext cx="913583"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Direct</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8" name="文本框 27">
            <a:extLst>
              <a:ext uri="{FF2B5EF4-FFF2-40B4-BE49-F238E27FC236}">
                <a16:creationId xmlns:a16="http://schemas.microsoft.com/office/drawing/2014/main" id="{2A4D9222-ECA7-1CA9-12BF-128592499D8F}"/>
              </a:ext>
            </a:extLst>
          </p:cNvPr>
          <p:cNvSpPr txBox="1"/>
          <p:nvPr/>
        </p:nvSpPr>
        <p:spPr>
          <a:xfrm>
            <a:off x="3470727" y="4244103"/>
            <a:ext cx="601447"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NN</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C3D1DA9A-2219-279C-B284-42B262423FC5}"/>
              </a:ext>
            </a:extLst>
          </p:cNvPr>
          <p:cNvSpPr txBox="1"/>
          <p:nvPr/>
        </p:nvSpPr>
        <p:spPr>
          <a:xfrm>
            <a:off x="5220861" y="4244103"/>
            <a:ext cx="601447"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NN</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30" name="文本框 29">
            <a:extLst>
              <a:ext uri="{FF2B5EF4-FFF2-40B4-BE49-F238E27FC236}">
                <a16:creationId xmlns:a16="http://schemas.microsoft.com/office/drawing/2014/main" id="{A98A3145-0FD8-E0ED-8C50-A64893F7B27B}"/>
              </a:ext>
            </a:extLst>
          </p:cNvPr>
          <p:cNvSpPr txBox="1"/>
          <p:nvPr/>
        </p:nvSpPr>
        <p:spPr>
          <a:xfrm>
            <a:off x="6826669" y="4244103"/>
            <a:ext cx="601447"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NN</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03CAA2FE-330A-8DD9-3C2C-9C6D7F9C7EF7}"/>
              </a:ext>
            </a:extLst>
          </p:cNvPr>
          <p:cNvSpPr txBox="1"/>
          <p:nvPr/>
        </p:nvSpPr>
        <p:spPr>
          <a:xfrm>
            <a:off x="8436751" y="4244103"/>
            <a:ext cx="601447"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NN</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57A44012-7014-9241-7CBC-D6B2891AA681}"/>
              </a:ext>
            </a:extLst>
          </p:cNvPr>
          <p:cNvSpPr txBox="1"/>
          <p:nvPr/>
        </p:nvSpPr>
        <p:spPr>
          <a:xfrm>
            <a:off x="979590" y="3028890"/>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原始图像</a:t>
            </a:r>
          </a:p>
        </p:txBody>
      </p:sp>
    </p:spTree>
    <p:extLst>
      <p:ext uri="{BB962C8B-B14F-4D97-AF65-F5344CB8AC3E}">
        <p14:creationId xmlns:p14="http://schemas.microsoft.com/office/powerpoint/2010/main" val="40484744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B3294-9314-1E50-6B26-727C5BE163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37ED561-5982-8F74-8686-7FA8EDD3791E}"/>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BAC7953B-36DE-B17D-53DC-FDB0C4786A2B}"/>
              </a:ext>
            </a:extLst>
          </p:cNvPr>
          <p:cNvSpPr txBox="1"/>
          <p:nvPr/>
        </p:nvSpPr>
        <p:spPr>
          <a:xfrm>
            <a:off x="470781" y="1204111"/>
            <a:ext cx="6260560"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p:pic>
        <p:nvPicPr>
          <p:cNvPr id="4" name="图片 3" descr="女人戴着帽子&#10;&#10;描述已自动生成">
            <a:extLst>
              <a:ext uri="{FF2B5EF4-FFF2-40B4-BE49-F238E27FC236}">
                <a16:creationId xmlns:a16="http://schemas.microsoft.com/office/drawing/2014/main" id="{B2CFFDF8-21D0-4E16-0673-3887972427FC}"/>
              </a:ext>
            </a:extLst>
          </p:cNvPr>
          <p:cNvPicPr>
            <a:picLocks noChangeAspect="1"/>
          </p:cNvPicPr>
          <p:nvPr/>
        </p:nvPicPr>
        <p:blipFill>
          <a:blip r:embed="rId2"/>
          <a:stretch>
            <a:fillRect/>
          </a:stretch>
        </p:blipFill>
        <p:spPr>
          <a:xfrm>
            <a:off x="2309969" y="2535352"/>
            <a:ext cx="1431236" cy="1431236"/>
          </a:xfrm>
          <a:prstGeom prst="rect">
            <a:avLst/>
          </a:prstGeom>
        </p:spPr>
      </p:pic>
      <p:pic>
        <p:nvPicPr>
          <p:cNvPr id="5" name="图片 4" descr="女人戴着帽子&#10;&#10;描述已自动生成">
            <a:extLst>
              <a:ext uri="{FF2B5EF4-FFF2-40B4-BE49-F238E27FC236}">
                <a16:creationId xmlns:a16="http://schemas.microsoft.com/office/drawing/2014/main" id="{C4DDC496-1923-EBBD-86B0-E1666150C8BA}"/>
              </a:ext>
            </a:extLst>
          </p:cNvPr>
          <p:cNvPicPr>
            <a:picLocks noChangeAspect="1"/>
          </p:cNvPicPr>
          <p:nvPr/>
        </p:nvPicPr>
        <p:blipFill>
          <a:blip r:embed="rId3"/>
          <a:stretch>
            <a:fillRect/>
          </a:stretch>
        </p:blipFill>
        <p:spPr>
          <a:xfrm>
            <a:off x="3915777" y="2535352"/>
            <a:ext cx="1431236" cy="1431236"/>
          </a:xfrm>
          <a:prstGeom prst="rect">
            <a:avLst/>
          </a:prstGeom>
        </p:spPr>
      </p:pic>
      <p:pic>
        <p:nvPicPr>
          <p:cNvPr id="6" name="图片 5" descr="女人躺着&#10;&#10;低可信度描述已自动生成">
            <a:extLst>
              <a:ext uri="{FF2B5EF4-FFF2-40B4-BE49-F238E27FC236}">
                <a16:creationId xmlns:a16="http://schemas.microsoft.com/office/drawing/2014/main" id="{5E488FC5-7DA7-45D0-0C65-DCD99191BCFD}"/>
              </a:ext>
            </a:extLst>
          </p:cNvPr>
          <p:cNvPicPr>
            <a:picLocks noChangeAspect="1"/>
          </p:cNvPicPr>
          <p:nvPr/>
        </p:nvPicPr>
        <p:blipFill>
          <a:blip r:embed="rId4"/>
          <a:stretch>
            <a:fillRect/>
          </a:stretch>
        </p:blipFill>
        <p:spPr>
          <a:xfrm>
            <a:off x="5521585" y="2535352"/>
            <a:ext cx="1431236" cy="1431236"/>
          </a:xfrm>
          <a:prstGeom prst="rect">
            <a:avLst/>
          </a:prstGeom>
        </p:spPr>
      </p:pic>
      <p:pic>
        <p:nvPicPr>
          <p:cNvPr id="7" name="图片 6" descr="图片包含 女人, 照片, 一群, 人们&#10;&#10;描述已自动生成">
            <a:extLst>
              <a:ext uri="{FF2B5EF4-FFF2-40B4-BE49-F238E27FC236}">
                <a16:creationId xmlns:a16="http://schemas.microsoft.com/office/drawing/2014/main" id="{F3347200-8433-70FE-385D-9EC92EDD91DA}"/>
              </a:ext>
            </a:extLst>
          </p:cNvPr>
          <p:cNvPicPr>
            <a:picLocks noChangeAspect="1"/>
          </p:cNvPicPr>
          <p:nvPr/>
        </p:nvPicPr>
        <p:blipFill>
          <a:blip r:embed="rId5"/>
          <a:stretch>
            <a:fillRect/>
          </a:stretch>
        </p:blipFill>
        <p:spPr>
          <a:xfrm>
            <a:off x="7127393" y="2535352"/>
            <a:ext cx="1431236" cy="1431236"/>
          </a:xfrm>
          <a:prstGeom prst="rect">
            <a:avLst/>
          </a:prstGeom>
        </p:spPr>
      </p:pic>
      <p:pic>
        <p:nvPicPr>
          <p:cNvPr id="8" name="图片 7" descr="图片包含 人们, 绿色, 一群, 大&#10;&#10;描述已自动生成">
            <a:extLst>
              <a:ext uri="{FF2B5EF4-FFF2-40B4-BE49-F238E27FC236}">
                <a16:creationId xmlns:a16="http://schemas.microsoft.com/office/drawing/2014/main" id="{EFFB7C8C-55A8-1BF7-52E6-C7F6394BF2F0}"/>
              </a:ext>
            </a:extLst>
          </p:cNvPr>
          <p:cNvPicPr>
            <a:picLocks noChangeAspect="1"/>
          </p:cNvPicPr>
          <p:nvPr/>
        </p:nvPicPr>
        <p:blipFill>
          <a:blip r:embed="rId6"/>
          <a:stretch>
            <a:fillRect/>
          </a:stretch>
        </p:blipFill>
        <p:spPr>
          <a:xfrm>
            <a:off x="8733201" y="2535352"/>
            <a:ext cx="1431236" cy="1431236"/>
          </a:xfrm>
          <a:prstGeom prst="rect">
            <a:avLst/>
          </a:prstGeom>
        </p:spPr>
      </p:pic>
      <p:cxnSp>
        <p:nvCxnSpPr>
          <p:cNvPr id="9" name="直线箭头连接符 8">
            <a:extLst>
              <a:ext uri="{FF2B5EF4-FFF2-40B4-BE49-F238E27FC236}">
                <a16:creationId xmlns:a16="http://schemas.microsoft.com/office/drawing/2014/main" id="{0DC7AEA3-D21F-CC25-05C5-ED44041FB0DE}"/>
              </a:ext>
            </a:extLst>
          </p:cNvPr>
          <p:cNvCxnSpPr/>
          <p:nvPr/>
        </p:nvCxnSpPr>
        <p:spPr>
          <a:xfrm>
            <a:off x="2309969" y="2291844"/>
            <a:ext cx="7854468"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9F75608-B663-BD9B-128A-8CCB3BD1C55F}"/>
              </a:ext>
            </a:extLst>
          </p:cNvPr>
          <p:cNvCxnSpPr/>
          <p:nvPr/>
        </p:nvCxnSpPr>
        <p:spPr>
          <a:xfrm flipH="1">
            <a:off x="2207509" y="4206740"/>
            <a:ext cx="7956928"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1B9D516-B679-9A23-0C16-23B6B4E42843}"/>
              </a:ext>
            </a:extLst>
          </p:cNvPr>
          <p:cNvSpPr txBox="1"/>
          <p:nvPr/>
        </p:nvSpPr>
        <p:spPr>
          <a:xfrm>
            <a:off x="10258980" y="2107178"/>
            <a:ext cx="1107996" cy="369332"/>
          </a:xfrm>
          <a:prstGeom prst="rect">
            <a:avLst/>
          </a:prstGeom>
          <a:noFill/>
        </p:spPr>
        <p:txBody>
          <a:bodyPr wrap="none" rtlCol="0">
            <a:spAutoFit/>
          </a:bodyPr>
          <a:lstStyle/>
          <a:p>
            <a:pPr algn="l"/>
            <a:r>
              <a:rPr kumimoji="1" lang="zh-CN" altLang="en-US" b="1" dirty="0">
                <a:solidFill>
                  <a:schemeClr val="bg1"/>
                </a:solidFill>
                <a:latin typeface="Microsoft YaHei" panose="020B0503020204020204" pitchFamily="34" charset="-122"/>
                <a:ea typeface="Microsoft YaHei" panose="020B0503020204020204" pitchFamily="34" charset="-122"/>
              </a:rPr>
              <a:t>扩散过程</a:t>
            </a:r>
          </a:p>
        </p:txBody>
      </p:sp>
      <p:sp>
        <p:nvSpPr>
          <p:cNvPr id="12" name="文本框 11">
            <a:extLst>
              <a:ext uri="{FF2B5EF4-FFF2-40B4-BE49-F238E27FC236}">
                <a16:creationId xmlns:a16="http://schemas.microsoft.com/office/drawing/2014/main" id="{187A6F2B-C83A-093B-7B3E-C69908A97CB8}"/>
              </a:ext>
            </a:extLst>
          </p:cNvPr>
          <p:cNvSpPr txBox="1"/>
          <p:nvPr/>
        </p:nvSpPr>
        <p:spPr>
          <a:xfrm>
            <a:off x="825024" y="4022074"/>
            <a:ext cx="1338828" cy="369332"/>
          </a:xfrm>
          <a:prstGeom prst="rect">
            <a:avLst/>
          </a:prstGeom>
          <a:noFill/>
        </p:spPr>
        <p:txBody>
          <a:bodyPr wrap="none" rtlCol="0">
            <a:spAutoFit/>
          </a:bodyPr>
          <a:lstStyle/>
          <a:p>
            <a:pPr algn="l"/>
            <a:r>
              <a:rPr kumimoji="1" lang="zh-CN" altLang="en-US" b="1" dirty="0">
                <a:solidFill>
                  <a:schemeClr val="bg1"/>
                </a:solidFill>
                <a:latin typeface="Microsoft YaHei" panose="020B0503020204020204" pitchFamily="34" charset="-122"/>
                <a:ea typeface="Microsoft YaHei" panose="020B0503020204020204" pitchFamily="34" charset="-122"/>
              </a:rPr>
              <a:t>逆扩散过程</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EB95A4C-945A-1432-A1E7-9E594906EBE2}"/>
                  </a:ext>
                </a:extLst>
              </p:cNvPr>
              <p:cNvSpPr txBox="1"/>
              <p:nvPr/>
            </p:nvSpPr>
            <p:spPr>
              <a:xfrm>
                <a:off x="2768882" y="4379820"/>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0EB95A4C-945A-1432-A1E7-9E594906EBE2}"/>
                  </a:ext>
                </a:extLst>
              </p:cNvPr>
              <p:cNvSpPr txBox="1">
                <a:spLocks noRot="1" noChangeAspect="1" noMove="1" noResize="1" noEditPoints="1" noAdjustHandles="1" noChangeArrowheads="1" noChangeShapeType="1" noTextEdit="1"/>
              </p:cNvSpPr>
              <p:nvPr/>
            </p:nvSpPr>
            <p:spPr>
              <a:xfrm>
                <a:off x="2768882" y="4379820"/>
                <a:ext cx="513410"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4CEF45B-D03E-8143-1EB9-FC364DAC1E87}"/>
                  </a:ext>
                </a:extLst>
              </p:cNvPr>
              <p:cNvSpPr txBox="1"/>
              <p:nvPr/>
            </p:nvSpPr>
            <p:spPr>
              <a:xfrm>
                <a:off x="5980498" y="4379820"/>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84CEF45B-D03E-8143-1EB9-FC364DAC1E87}"/>
                  </a:ext>
                </a:extLst>
              </p:cNvPr>
              <p:cNvSpPr txBox="1">
                <a:spLocks noRot="1" noChangeAspect="1" noMove="1" noResize="1" noEditPoints="1" noAdjustHandles="1" noChangeArrowheads="1" noChangeShapeType="1" noTextEdit="1"/>
              </p:cNvSpPr>
              <p:nvPr/>
            </p:nvSpPr>
            <p:spPr>
              <a:xfrm>
                <a:off x="5980498" y="4379820"/>
                <a:ext cx="513410"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A58DB80-D674-0C9B-7D0F-63310D2B1EDA}"/>
                  </a:ext>
                </a:extLst>
              </p:cNvPr>
              <p:cNvSpPr txBox="1"/>
              <p:nvPr/>
            </p:nvSpPr>
            <p:spPr>
              <a:xfrm>
                <a:off x="9192114" y="4379820"/>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𝑇</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3A58DB80-D674-0C9B-7D0F-63310D2B1EDA}"/>
                  </a:ext>
                </a:extLst>
              </p:cNvPr>
              <p:cNvSpPr txBox="1">
                <a:spLocks noRot="1" noChangeAspect="1" noMove="1" noResize="1" noEditPoints="1" noAdjustHandles="1" noChangeArrowheads="1" noChangeShapeType="1" noTextEdit="1"/>
              </p:cNvSpPr>
              <p:nvPr/>
            </p:nvSpPr>
            <p:spPr>
              <a:xfrm>
                <a:off x="9192114" y="4379820"/>
                <a:ext cx="513410"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FC3C8AA-EB4F-6C59-77D5-1C196AFEBB7A}"/>
                  </a:ext>
                </a:extLst>
              </p:cNvPr>
              <p:cNvSpPr txBox="1"/>
              <p:nvPr/>
            </p:nvSpPr>
            <p:spPr>
              <a:xfrm>
                <a:off x="4374690" y="4379820"/>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2FC3C8AA-EB4F-6C59-77D5-1C196AFEBB7A}"/>
                  </a:ext>
                </a:extLst>
              </p:cNvPr>
              <p:cNvSpPr txBox="1">
                <a:spLocks noRot="1" noChangeAspect="1" noMove="1" noResize="1" noEditPoints="1" noAdjustHandles="1" noChangeArrowheads="1" noChangeShapeType="1" noTextEdit="1"/>
              </p:cNvSpPr>
              <p:nvPr/>
            </p:nvSpPr>
            <p:spPr>
              <a:xfrm>
                <a:off x="4374690" y="4379820"/>
                <a:ext cx="513410" cy="400110"/>
              </a:xfrm>
              <a:prstGeom prst="rect">
                <a:avLst/>
              </a:prstGeom>
              <a:blipFill>
                <a:blip r:embed="rId10"/>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554A776-671C-5B87-BFFC-157F0AE8EF67}"/>
                  </a:ext>
                </a:extLst>
              </p:cNvPr>
              <p:cNvSpPr txBox="1"/>
              <p:nvPr/>
            </p:nvSpPr>
            <p:spPr>
              <a:xfrm>
                <a:off x="7586306" y="4379820"/>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B554A776-671C-5B87-BFFC-157F0AE8EF67}"/>
                  </a:ext>
                </a:extLst>
              </p:cNvPr>
              <p:cNvSpPr txBox="1">
                <a:spLocks noRot="1" noChangeAspect="1" noMove="1" noResize="1" noEditPoints="1" noAdjustHandles="1" noChangeArrowheads="1" noChangeShapeType="1" noTextEdit="1"/>
              </p:cNvSpPr>
              <p:nvPr/>
            </p:nvSpPr>
            <p:spPr>
              <a:xfrm>
                <a:off x="7586306" y="4379820"/>
                <a:ext cx="513410" cy="400110"/>
              </a:xfrm>
              <a:prstGeom prst="rect">
                <a:avLst/>
              </a:prstGeom>
              <a:blipFill>
                <a:blip r:embed="rId11"/>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8C41DA1-EB03-222F-4979-8DB26B9AFBD5}"/>
                  </a:ext>
                </a:extLst>
              </p:cNvPr>
              <p:cNvSpPr txBox="1"/>
              <p:nvPr/>
            </p:nvSpPr>
            <p:spPr>
              <a:xfrm>
                <a:off x="2768882" y="1760986"/>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18C41DA1-EB03-222F-4979-8DB26B9AFBD5}"/>
                  </a:ext>
                </a:extLst>
              </p:cNvPr>
              <p:cNvSpPr txBox="1">
                <a:spLocks noRot="1" noChangeAspect="1" noMove="1" noResize="1" noEditPoints="1" noAdjustHandles="1" noChangeArrowheads="1" noChangeShapeType="1" noTextEdit="1"/>
              </p:cNvSpPr>
              <p:nvPr/>
            </p:nvSpPr>
            <p:spPr>
              <a:xfrm>
                <a:off x="2768882" y="1760986"/>
                <a:ext cx="513410" cy="40011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31246C1-412C-BA9A-6E1E-8CDB7F0D474E}"/>
                  </a:ext>
                </a:extLst>
              </p:cNvPr>
              <p:cNvSpPr txBox="1"/>
              <p:nvPr/>
            </p:nvSpPr>
            <p:spPr>
              <a:xfrm>
                <a:off x="5980498" y="1760986"/>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0" name="文本框 19">
                <a:extLst>
                  <a:ext uri="{FF2B5EF4-FFF2-40B4-BE49-F238E27FC236}">
                    <a16:creationId xmlns:a16="http://schemas.microsoft.com/office/drawing/2014/main" id="{331246C1-412C-BA9A-6E1E-8CDB7F0D474E}"/>
                  </a:ext>
                </a:extLst>
              </p:cNvPr>
              <p:cNvSpPr txBox="1">
                <a:spLocks noRot="1" noChangeAspect="1" noMove="1" noResize="1" noEditPoints="1" noAdjustHandles="1" noChangeArrowheads="1" noChangeShapeType="1" noTextEdit="1"/>
              </p:cNvSpPr>
              <p:nvPr/>
            </p:nvSpPr>
            <p:spPr>
              <a:xfrm>
                <a:off x="5980498" y="1760986"/>
                <a:ext cx="513410" cy="40011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A40384C-FAB4-CDC8-2C09-21B4E4250554}"/>
                  </a:ext>
                </a:extLst>
              </p:cNvPr>
              <p:cNvSpPr txBox="1"/>
              <p:nvPr/>
            </p:nvSpPr>
            <p:spPr>
              <a:xfrm>
                <a:off x="9192114" y="1760986"/>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𝑇</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1" name="文本框 20">
                <a:extLst>
                  <a:ext uri="{FF2B5EF4-FFF2-40B4-BE49-F238E27FC236}">
                    <a16:creationId xmlns:a16="http://schemas.microsoft.com/office/drawing/2014/main" id="{AA40384C-FAB4-CDC8-2C09-21B4E4250554}"/>
                  </a:ext>
                </a:extLst>
              </p:cNvPr>
              <p:cNvSpPr txBox="1">
                <a:spLocks noRot="1" noChangeAspect="1" noMove="1" noResize="1" noEditPoints="1" noAdjustHandles="1" noChangeArrowheads="1" noChangeShapeType="1" noTextEdit="1"/>
              </p:cNvSpPr>
              <p:nvPr/>
            </p:nvSpPr>
            <p:spPr>
              <a:xfrm>
                <a:off x="9192114" y="1760986"/>
                <a:ext cx="513410" cy="40011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49DA51-CFEA-6158-4C24-B321E4EA1820}"/>
                  </a:ext>
                </a:extLst>
              </p:cNvPr>
              <p:cNvSpPr txBox="1"/>
              <p:nvPr/>
            </p:nvSpPr>
            <p:spPr>
              <a:xfrm>
                <a:off x="4374690" y="1760986"/>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4249DA51-CFEA-6158-4C24-B321E4EA1820}"/>
                  </a:ext>
                </a:extLst>
              </p:cNvPr>
              <p:cNvSpPr txBox="1">
                <a:spLocks noRot="1" noChangeAspect="1" noMove="1" noResize="1" noEditPoints="1" noAdjustHandles="1" noChangeArrowheads="1" noChangeShapeType="1" noTextEdit="1"/>
              </p:cNvSpPr>
              <p:nvPr/>
            </p:nvSpPr>
            <p:spPr>
              <a:xfrm>
                <a:off x="4374690" y="1760986"/>
                <a:ext cx="513410" cy="400110"/>
              </a:xfrm>
              <a:prstGeom prst="rect">
                <a:avLst/>
              </a:prstGeom>
              <a:blipFill>
                <a:blip r:embed="rId15"/>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90BCE6D-0299-9368-42D9-13C243DFE5FB}"/>
                  </a:ext>
                </a:extLst>
              </p:cNvPr>
              <p:cNvSpPr txBox="1"/>
              <p:nvPr/>
            </p:nvSpPr>
            <p:spPr>
              <a:xfrm>
                <a:off x="7586306" y="1760986"/>
                <a:ext cx="513410" cy="40011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3" name="文本框 22">
                <a:extLst>
                  <a:ext uri="{FF2B5EF4-FFF2-40B4-BE49-F238E27FC236}">
                    <a16:creationId xmlns:a16="http://schemas.microsoft.com/office/drawing/2014/main" id="{E90BCE6D-0299-9368-42D9-13C243DFE5FB}"/>
                  </a:ext>
                </a:extLst>
              </p:cNvPr>
              <p:cNvSpPr txBox="1">
                <a:spLocks noRot="1" noChangeAspect="1" noMove="1" noResize="1" noEditPoints="1" noAdjustHandles="1" noChangeArrowheads="1" noChangeShapeType="1" noTextEdit="1"/>
              </p:cNvSpPr>
              <p:nvPr/>
            </p:nvSpPr>
            <p:spPr>
              <a:xfrm>
                <a:off x="7586306" y="1760986"/>
                <a:ext cx="513410" cy="400110"/>
              </a:xfrm>
              <a:prstGeom prst="rect">
                <a:avLst/>
              </a:prstGeom>
              <a:blipFill>
                <a:blip r:embed="rId16"/>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24AC7B3-50B7-E496-C470-96A0BB53F45B}"/>
                  </a:ext>
                </a:extLst>
              </p:cNvPr>
              <p:cNvSpPr txBox="1"/>
              <p:nvPr/>
            </p:nvSpPr>
            <p:spPr>
              <a:xfrm>
                <a:off x="3473073" y="1811756"/>
                <a:ext cx="710836"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4" name="文本框 23">
                <a:extLst>
                  <a:ext uri="{FF2B5EF4-FFF2-40B4-BE49-F238E27FC236}">
                    <a16:creationId xmlns:a16="http://schemas.microsoft.com/office/drawing/2014/main" id="{924AC7B3-50B7-E496-C470-96A0BB53F45B}"/>
                  </a:ext>
                </a:extLst>
              </p:cNvPr>
              <p:cNvSpPr txBox="1">
                <a:spLocks noRot="1" noChangeAspect="1" noMove="1" noResize="1" noEditPoints="1" noAdjustHandles="1" noChangeArrowheads="1" noChangeShapeType="1" noTextEdit="1"/>
              </p:cNvSpPr>
              <p:nvPr/>
            </p:nvSpPr>
            <p:spPr>
              <a:xfrm>
                <a:off x="3473073" y="1811756"/>
                <a:ext cx="710836" cy="40011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543D440-C61A-B5E0-48D7-30B645EBE2CD}"/>
                  </a:ext>
                </a:extLst>
              </p:cNvPr>
              <p:cNvSpPr txBox="1"/>
              <p:nvPr/>
            </p:nvSpPr>
            <p:spPr>
              <a:xfrm>
                <a:off x="10164437" y="3021594"/>
                <a:ext cx="1967142"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𝑇</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r>
                                <a:rPr kumimoji="1" lang="en-US" altLang="zh-CN" sz="2000" b="0" i="1" smtClean="0">
                                  <a:solidFill>
                                    <a:schemeClr val="bg1"/>
                                  </a:solidFill>
                                  <a:latin typeface="Cambria Math" panose="02040503050406030204" pitchFamily="18" charset="0"/>
                                  <a:ea typeface="Microsoft YaHei" panose="020B0503020204020204" pitchFamily="34" charset="-122"/>
                                </a:rPr>
                                <m:t>𝜎</m:t>
                              </m:r>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𝑰</m:t>
                          </m:r>
                        </m:e>
                      </m:d>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B543D440-C61A-B5E0-48D7-30B645EBE2CD}"/>
                  </a:ext>
                </a:extLst>
              </p:cNvPr>
              <p:cNvSpPr txBox="1">
                <a:spLocks noRot="1" noChangeAspect="1" noMove="1" noResize="1" noEditPoints="1" noAdjustHandles="1" noChangeArrowheads="1" noChangeShapeType="1" noTextEdit="1"/>
              </p:cNvSpPr>
              <p:nvPr/>
            </p:nvSpPr>
            <p:spPr>
              <a:xfrm>
                <a:off x="10164437" y="3021594"/>
                <a:ext cx="1967142" cy="400110"/>
              </a:xfrm>
              <a:prstGeom prst="rect">
                <a:avLst/>
              </a:prstGeom>
              <a:blipFill>
                <a:blip r:embed="rId18"/>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29455C7E-5448-9F55-2DB7-E1B279F55C6C}"/>
              </a:ext>
            </a:extLst>
          </p:cNvPr>
          <p:cNvSpPr txBox="1"/>
          <p:nvPr/>
        </p:nvSpPr>
        <p:spPr>
          <a:xfrm>
            <a:off x="10812978" y="3507836"/>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高斯球</a:t>
            </a:r>
          </a:p>
        </p:txBody>
      </p:sp>
      <p:sp>
        <p:nvSpPr>
          <p:cNvPr id="27" name="文本框 26">
            <a:extLst>
              <a:ext uri="{FF2B5EF4-FFF2-40B4-BE49-F238E27FC236}">
                <a16:creationId xmlns:a16="http://schemas.microsoft.com/office/drawing/2014/main" id="{C88CDD55-4CF6-2D91-D284-973E3AEDDFED}"/>
              </a:ext>
            </a:extLst>
          </p:cNvPr>
          <p:cNvSpPr txBox="1"/>
          <p:nvPr/>
        </p:nvSpPr>
        <p:spPr>
          <a:xfrm>
            <a:off x="1332337" y="2072260"/>
            <a:ext cx="913583"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Direct</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8" name="文本框 27">
            <a:extLst>
              <a:ext uri="{FF2B5EF4-FFF2-40B4-BE49-F238E27FC236}">
                <a16:creationId xmlns:a16="http://schemas.microsoft.com/office/drawing/2014/main" id="{EEAC38C0-B3F6-7F4E-B558-F7F26C34F9D4}"/>
              </a:ext>
            </a:extLst>
          </p:cNvPr>
          <p:cNvSpPr txBox="1"/>
          <p:nvPr/>
        </p:nvSpPr>
        <p:spPr>
          <a:xfrm>
            <a:off x="3470727" y="4244103"/>
            <a:ext cx="601447"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NN</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CEDE118C-8457-9A01-00C1-352554F1A687}"/>
              </a:ext>
            </a:extLst>
          </p:cNvPr>
          <p:cNvSpPr txBox="1"/>
          <p:nvPr/>
        </p:nvSpPr>
        <p:spPr>
          <a:xfrm>
            <a:off x="5220861" y="4244103"/>
            <a:ext cx="601447"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NN</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30" name="文本框 29">
            <a:extLst>
              <a:ext uri="{FF2B5EF4-FFF2-40B4-BE49-F238E27FC236}">
                <a16:creationId xmlns:a16="http://schemas.microsoft.com/office/drawing/2014/main" id="{1A856DB3-D727-0F57-B319-B38CBDE48ECE}"/>
              </a:ext>
            </a:extLst>
          </p:cNvPr>
          <p:cNvSpPr txBox="1"/>
          <p:nvPr/>
        </p:nvSpPr>
        <p:spPr>
          <a:xfrm>
            <a:off x="6826669" y="4244103"/>
            <a:ext cx="601447"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NN</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D626D333-51C8-EA39-72A3-6366CA673071}"/>
              </a:ext>
            </a:extLst>
          </p:cNvPr>
          <p:cNvSpPr txBox="1"/>
          <p:nvPr/>
        </p:nvSpPr>
        <p:spPr>
          <a:xfrm>
            <a:off x="8436751" y="4244103"/>
            <a:ext cx="601447" cy="400110"/>
          </a:xfrm>
          <a:prstGeom prst="rect">
            <a:avLst/>
          </a:prstGeom>
          <a:noFill/>
        </p:spPr>
        <p:txBody>
          <a:bodyPr wrap="none" rtlCol="0">
            <a:spAutoFit/>
          </a:bodyPr>
          <a:lstStyle/>
          <a:p>
            <a:pPr algn="l"/>
            <a:r>
              <a:rPr kumimoji="1" lang="en-US" altLang="zh-CN" sz="2000" dirty="0">
                <a:solidFill>
                  <a:schemeClr val="bg1"/>
                </a:solidFill>
                <a:latin typeface="Microsoft YaHei" panose="020B0503020204020204" pitchFamily="34" charset="-122"/>
                <a:ea typeface="Microsoft YaHei" panose="020B0503020204020204" pitchFamily="34" charset="-122"/>
              </a:rPr>
              <a:t>NN</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27829D08-CE12-19A4-194B-A5C6C176BE6B}"/>
              </a:ext>
            </a:extLst>
          </p:cNvPr>
          <p:cNvSpPr txBox="1"/>
          <p:nvPr/>
        </p:nvSpPr>
        <p:spPr>
          <a:xfrm>
            <a:off x="979590" y="3028890"/>
            <a:ext cx="121058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原始图像</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9C282E4-F681-364E-DB6D-4CA99CE71245}"/>
                  </a:ext>
                </a:extLst>
              </p:cNvPr>
              <p:cNvSpPr txBox="1"/>
              <p:nvPr/>
            </p:nvSpPr>
            <p:spPr>
              <a:xfrm>
                <a:off x="1099468" y="4984480"/>
                <a:ext cx="9024906" cy="12270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r>
                        <a:rPr kumimoji="1" lang="en-US" altLang="zh-CN" sz="2000" b="0" i="1" smtClean="0">
                          <a:solidFill>
                            <a:schemeClr val="bg1"/>
                          </a:solidFill>
                          <a:latin typeface="Cambria Math" panose="02040503050406030204" pitchFamily="18" charset="0"/>
                          <a:ea typeface="Microsoft YaHei" panose="020B0503020204020204" pitchFamily="34" charset="-122"/>
                        </a:rPr>
                        <m:t>𝜀</m:t>
                      </m:r>
                      <m:r>
                        <a:rPr kumimoji="1" lang="en-US" altLang="zh-CN" sz="2000" b="0" i="0"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𝜀</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sSup>
                            <m:sSup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FFC000"/>
                                  </a:solidFill>
                                  <a:latin typeface="Cambria Math" panose="02040503050406030204" pitchFamily="18" charset="0"/>
                                  <a:ea typeface="Microsoft YaHei" panose="020B0503020204020204" pitchFamily="34" charset="-122"/>
                                </a:rPr>
                                <m:t>𝜎</m:t>
                              </m:r>
                            </m:e>
                            <m:sup>
                              <m:r>
                                <a:rPr kumimoji="1" lang="en-US" altLang="zh-CN" sz="2000" b="0" i="1" smtClean="0">
                                  <a:solidFill>
                                    <a:srgbClr val="FFC000"/>
                                  </a:solidFill>
                                  <a:latin typeface="Cambria Math" panose="02040503050406030204" pitchFamily="18" charset="0"/>
                                  <a:ea typeface="Microsoft YaHei" panose="020B0503020204020204" pitchFamily="34" charset="-122"/>
                                </a:rPr>
                                <m:t>2</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𝑰</m:t>
                          </m:r>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𝜀</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𝜀</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𝜀</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𝜀</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rad>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b="0" i="0"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rad>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79C282E4-F681-364E-DB6D-4CA99CE71245}"/>
                  </a:ext>
                </a:extLst>
              </p:cNvPr>
              <p:cNvSpPr txBox="1">
                <a:spLocks noRot="1" noChangeAspect="1" noMove="1" noResize="1" noEditPoints="1" noAdjustHandles="1" noChangeArrowheads="1" noChangeShapeType="1" noTextEdit="1"/>
              </p:cNvSpPr>
              <p:nvPr/>
            </p:nvSpPr>
            <p:spPr>
              <a:xfrm>
                <a:off x="1099468" y="4984480"/>
                <a:ext cx="9024906" cy="1227067"/>
              </a:xfrm>
              <a:prstGeom prst="rect">
                <a:avLst/>
              </a:prstGeom>
              <a:blipFill>
                <a:blip r:embed="rId19"/>
                <a:stretch>
                  <a:fillRect/>
                </a:stretch>
              </a:blipFill>
            </p:spPr>
            <p:txBody>
              <a:bodyPr/>
              <a:lstStyle/>
              <a:p>
                <a:r>
                  <a:rPr lang="zh-CN" altLang="en-US">
                    <a:noFill/>
                  </a:rPr>
                  <a:t> </a:t>
                </a:r>
              </a:p>
            </p:txBody>
          </p:sp>
        </mc:Fallback>
      </mc:AlternateContent>
      <p:sp>
        <p:nvSpPr>
          <p:cNvPr id="33" name="矩形 32">
            <a:extLst>
              <a:ext uri="{FF2B5EF4-FFF2-40B4-BE49-F238E27FC236}">
                <a16:creationId xmlns:a16="http://schemas.microsoft.com/office/drawing/2014/main" id="{179F186E-0829-9F67-3715-8C57B1DE7B37}"/>
              </a:ext>
            </a:extLst>
          </p:cNvPr>
          <p:cNvSpPr/>
          <p:nvPr/>
        </p:nvSpPr>
        <p:spPr>
          <a:xfrm>
            <a:off x="3256250" y="5785164"/>
            <a:ext cx="3237658" cy="42638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ED2C0C75-F215-BB35-4EDD-31CA5412EC42}"/>
              </a:ext>
            </a:extLst>
          </p:cNvPr>
          <p:cNvSpPr txBox="1"/>
          <p:nvPr/>
        </p:nvSpPr>
        <p:spPr>
          <a:xfrm>
            <a:off x="3282292" y="6278643"/>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高斯线性性质</a:t>
            </a: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B257BACC-2D3C-9EED-3835-5FC1527186A9}"/>
                  </a:ext>
                </a:extLst>
              </p:cNvPr>
              <p:cNvSpPr txBox="1"/>
              <p:nvPr/>
            </p:nvSpPr>
            <p:spPr>
              <a:xfrm>
                <a:off x="5005841" y="6278643"/>
                <a:ext cx="4397935"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accent3"/>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3"/>
                              </a:solidFill>
                              <a:latin typeface="Cambria Math" panose="02040503050406030204" pitchFamily="18" charset="0"/>
                              <a:ea typeface="Microsoft YaHei" panose="020B0503020204020204" pitchFamily="34" charset="-122"/>
                            </a:rPr>
                            <m:t>𝑡</m:t>
                          </m:r>
                        </m:sub>
                      </m:sSub>
                      <m:sSub>
                        <m:sSubPr>
                          <m:ctrlPr>
                            <a:rPr kumimoji="1" lang="en-US" altLang="zh-CN" sz="2000" b="0" i="1" smtClean="0">
                              <a:solidFill>
                                <a:schemeClr val="accent3"/>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3"/>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3"/>
                              </a:solidFill>
                              <a:latin typeface="Cambria Math" panose="02040503050406030204" pitchFamily="18" charset="0"/>
                              <a:ea typeface="Microsoft YaHei" panose="020B0503020204020204" pitchFamily="34" charset="-122"/>
                            </a:rPr>
                            <m:t>𝑡</m:t>
                          </m:r>
                          <m:r>
                            <a:rPr kumimoji="1" lang="en-US" altLang="zh-CN" sz="2000" b="0" i="1" smtClean="0">
                              <a:solidFill>
                                <a:schemeClr val="accent3"/>
                              </a:solidFill>
                              <a:latin typeface="Cambria Math" panose="02040503050406030204" pitchFamily="18" charset="0"/>
                              <a:ea typeface="Microsoft YaHei" panose="020B0503020204020204" pitchFamily="34" charset="-122"/>
                            </a:rPr>
                            <m:t>−1</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5" name="文本框 34">
                <a:extLst>
                  <a:ext uri="{FF2B5EF4-FFF2-40B4-BE49-F238E27FC236}">
                    <a16:creationId xmlns:a16="http://schemas.microsoft.com/office/drawing/2014/main" id="{B257BACC-2D3C-9EED-3835-5FC1527186A9}"/>
                  </a:ext>
                </a:extLst>
              </p:cNvPr>
              <p:cNvSpPr txBox="1">
                <a:spLocks noRot="1" noChangeAspect="1" noMove="1" noResize="1" noEditPoints="1" noAdjustHandles="1" noChangeArrowheads="1" noChangeShapeType="1" noTextEdit="1"/>
              </p:cNvSpPr>
              <p:nvPr/>
            </p:nvSpPr>
            <p:spPr>
              <a:xfrm>
                <a:off x="5005841" y="6278643"/>
                <a:ext cx="4397935" cy="400110"/>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06127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80992-D650-89E4-3E87-B1D86CABD5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9E81A9A-DE90-A8FA-456E-A0146170B689}"/>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1C435CFC-4F4B-FEBC-1E4E-251B661BD8E5}"/>
              </a:ext>
            </a:extLst>
          </p:cNvPr>
          <p:cNvSpPr txBox="1"/>
          <p:nvPr/>
        </p:nvSpPr>
        <p:spPr>
          <a:xfrm>
            <a:off x="470781" y="1204111"/>
            <a:ext cx="9744527"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Forward Direct Diffusion</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C59F774-63DB-712B-1F82-C2AB8314191C}"/>
                  </a:ext>
                </a:extLst>
              </p:cNvPr>
              <p:cNvSpPr txBox="1"/>
              <p:nvPr/>
            </p:nvSpPr>
            <p:spPr>
              <a:xfrm>
                <a:off x="556260" y="1604221"/>
                <a:ext cx="9024906" cy="1794530"/>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r>
                        <a:rPr kumimoji="1" lang="en-US" altLang="zh-CN" sz="2000" b="0" i="1" smtClean="0">
                          <a:solidFill>
                            <a:schemeClr val="bg1"/>
                          </a:solidFill>
                          <a:latin typeface="Cambria Math" panose="02040503050406030204" pitchFamily="18" charset="0"/>
                          <a:ea typeface="Microsoft YaHei" panose="020B0503020204020204" pitchFamily="34" charset="-122"/>
                        </a:rPr>
                        <m:t>𝜀</m:t>
                      </m:r>
                      <m:r>
                        <a:rPr kumimoji="1" lang="en-US" altLang="zh-CN" sz="2000" b="0" i="0"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𝜀</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0,</m:t>
                          </m:r>
                          <m:sSup>
                            <m:sSup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pPr>
                            <m:e>
                              <m:r>
                                <a:rPr kumimoji="1" lang="en-US" altLang="zh-CN" sz="2000" b="0" i="1" smtClean="0">
                                  <a:solidFill>
                                    <a:srgbClr val="FFC000"/>
                                  </a:solidFill>
                                  <a:latin typeface="Cambria Math" panose="02040503050406030204" pitchFamily="18" charset="0"/>
                                  <a:ea typeface="Microsoft YaHei" panose="020B0503020204020204" pitchFamily="34" charset="-122"/>
                                </a:rPr>
                                <m:t>𝜎</m:t>
                              </m:r>
                            </m:e>
                            <m:sup>
                              <m:r>
                                <a:rPr kumimoji="1" lang="en-US" altLang="zh-CN" sz="2000" b="0" i="1" smtClean="0">
                                  <a:solidFill>
                                    <a:srgbClr val="FFC000"/>
                                  </a:solidFill>
                                  <a:latin typeface="Cambria Math" panose="02040503050406030204" pitchFamily="18" charset="0"/>
                                  <a:ea typeface="Microsoft YaHei" panose="020B0503020204020204" pitchFamily="34" charset="-122"/>
                                </a:rPr>
                                <m:t>2</m:t>
                              </m:r>
                            </m:sup>
                          </m:sSup>
                          <m:r>
                            <a:rPr kumimoji="1" lang="en-US" altLang="zh-CN" sz="2000" b="1" i="1" smtClean="0">
                              <a:solidFill>
                                <a:schemeClr val="bg1"/>
                              </a:solidFill>
                              <a:latin typeface="Cambria Math" panose="02040503050406030204" pitchFamily="18" charset="0"/>
                              <a:ea typeface="Microsoft YaHei" panose="020B0503020204020204" pitchFamily="34" charset="-122"/>
                            </a:rPr>
                            <m:t>𝑰</m:t>
                          </m:r>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𝜀</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𝜀</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d>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𝜀</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𝜀</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rad>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b="0" i="0"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rad>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3C59F774-63DB-712B-1F82-C2AB8314191C}"/>
                  </a:ext>
                </a:extLst>
              </p:cNvPr>
              <p:cNvSpPr txBox="1">
                <a:spLocks noRot="1" noChangeAspect="1" noMove="1" noResize="1" noEditPoints="1" noAdjustHandles="1" noChangeArrowheads="1" noChangeShapeType="1" noTextEdit="1"/>
              </p:cNvSpPr>
              <p:nvPr/>
            </p:nvSpPr>
            <p:spPr>
              <a:xfrm>
                <a:off x="556260" y="1604221"/>
                <a:ext cx="9024906" cy="1794530"/>
              </a:xfrm>
              <a:prstGeom prst="rect">
                <a:avLst/>
              </a:prstGeom>
              <a:blipFill>
                <a:blip r:embed="rId2"/>
                <a:stretch>
                  <a:fillRect/>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59631EC4-452E-7BF2-8C1D-925B12F82A99}"/>
              </a:ext>
            </a:extLst>
          </p:cNvPr>
          <p:cNvSpPr txBox="1"/>
          <p:nvPr/>
        </p:nvSpPr>
        <p:spPr>
          <a:xfrm>
            <a:off x="588475" y="3760694"/>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推广</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EBC90D43-C372-EF9A-8229-99A648EB49C0}"/>
                  </a:ext>
                </a:extLst>
              </p:cNvPr>
              <p:cNvSpPr txBox="1"/>
              <p:nvPr/>
            </p:nvSpPr>
            <p:spPr>
              <a:xfrm>
                <a:off x="1421394" y="3728217"/>
                <a:ext cx="5953105" cy="465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−2</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−2</m:t>
                              </m:r>
                            </m:sub>
                          </m:sSub>
                          <m:r>
                            <a:rPr kumimoji="1" lang="en-US" altLang="zh-CN" sz="2000" i="1">
                              <a:solidFill>
                                <a:schemeClr val="bg1"/>
                              </a:solidFill>
                              <a:latin typeface="Cambria Math" panose="02040503050406030204" pitchFamily="18" charset="0"/>
                              <a:ea typeface="Microsoft YaHei" panose="020B0503020204020204" pitchFamily="34" charset="-122"/>
                            </a:rPr>
                            <m:t>⋯</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1</m:t>
                              </m:r>
                            </m:sub>
                          </m:sSub>
                        </m:e>
                      </m:rad>
                      <m:r>
                        <a:rPr kumimoji="1" lang="en-US" altLang="zh-CN" sz="2000" b="0" i="1" smtClean="0">
                          <a:solidFill>
                            <a:schemeClr val="bg1"/>
                          </a:solidFill>
                          <a:latin typeface="Cambria Math" panose="02040503050406030204" pitchFamily="18" charset="0"/>
                          <a:ea typeface="Microsoft YaHei" panose="020B0503020204020204" pitchFamily="34" charset="-122"/>
                        </a:rPr>
                        <m:t>𝜀</m:t>
                      </m:r>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7" name="文本框 36">
                <a:extLst>
                  <a:ext uri="{FF2B5EF4-FFF2-40B4-BE49-F238E27FC236}">
                    <a16:creationId xmlns:a16="http://schemas.microsoft.com/office/drawing/2014/main" id="{EBC90D43-C372-EF9A-8229-99A648EB49C0}"/>
                  </a:ext>
                </a:extLst>
              </p:cNvPr>
              <p:cNvSpPr txBox="1">
                <a:spLocks noRot="1" noChangeAspect="1" noMove="1" noResize="1" noEditPoints="1" noAdjustHandles="1" noChangeArrowheads="1" noChangeShapeType="1" noTextEdit="1"/>
              </p:cNvSpPr>
              <p:nvPr/>
            </p:nvSpPr>
            <p:spPr>
              <a:xfrm>
                <a:off x="1421394" y="3728217"/>
                <a:ext cx="5953105" cy="465064"/>
              </a:xfrm>
              <a:prstGeom prst="rect">
                <a:avLst/>
              </a:prstGeom>
              <a:blipFill>
                <a:blip r:embed="rId3"/>
                <a:stretch>
                  <a:fillRect/>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B9585801-0ED9-EA86-2D4B-D1EDE871B878}"/>
              </a:ext>
            </a:extLst>
          </p:cNvPr>
          <p:cNvSpPr txBox="1"/>
          <p:nvPr/>
        </p:nvSpPr>
        <p:spPr>
          <a:xfrm>
            <a:off x="7374499" y="3760694"/>
            <a:ext cx="4288353"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意味着从开始可以达到中间任意一步</a:t>
            </a:r>
          </a:p>
        </p:txBody>
      </p:sp>
      <p:sp>
        <p:nvSpPr>
          <p:cNvPr id="39" name="文本框 38">
            <a:extLst>
              <a:ext uri="{FF2B5EF4-FFF2-40B4-BE49-F238E27FC236}">
                <a16:creationId xmlns:a16="http://schemas.microsoft.com/office/drawing/2014/main" id="{0A6986F7-59B3-8F9F-FFD2-25BCF641F904}"/>
              </a:ext>
            </a:extLst>
          </p:cNvPr>
          <p:cNvSpPr txBox="1"/>
          <p:nvPr/>
        </p:nvSpPr>
        <p:spPr>
          <a:xfrm>
            <a:off x="838200" y="4470183"/>
            <a:ext cx="441146"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令</a:t>
            </a: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AFB5BEA-4678-B3D8-F278-436A70C15392}"/>
                  </a:ext>
                </a:extLst>
              </p:cNvPr>
              <p:cNvSpPr txBox="1"/>
              <p:nvPr/>
            </p:nvSpPr>
            <p:spPr>
              <a:xfrm>
                <a:off x="1147317" y="4193281"/>
                <a:ext cx="1559721" cy="95391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nary>
                        <m:naryPr>
                          <m:chr m:val="∏"/>
                          <m:ctrlPr>
                            <a:rPr kumimoji="1" lang="zh-CN" altLang="en-US" sz="200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0" name="文本框 39">
                <a:extLst>
                  <a:ext uri="{FF2B5EF4-FFF2-40B4-BE49-F238E27FC236}">
                    <a16:creationId xmlns:a16="http://schemas.microsoft.com/office/drawing/2014/main" id="{4AFB5BEA-4678-B3D8-F278-436A70C15392}"/>
                  </a:ext>
                </a:extLst>
              </p:cNvPr>
              <p:cNvSpPr txBox="1">
                <a:spLocks noRot="1" noChangeAspect="1" noMove="1" noResize="1" noEditPoints="1" noAdjustHandles="1" noChangeArrowheads="1" noChangeShapeType="1" noTextEdit="1"/>
              </p:cNvSpPr>
              <p:nvPr/>
            </p:nvSpPr>
            <p:spPr>
              <a:xfrm>
                <a:off x="1147317" y="4193281"/>
                <a:ext cx="1559721" cy="953915"/>
              </a:xfrm>
              <a:prstGeom prst="rect">
                <a:avLst/>
              </a:prstGeom>
              <a:blipFill>
                <a:blip r:embed="rId4"/>
                <a:stretch>
                  <a:fillRect l="-53226" t="-98684" b="-153947"/>
                </a:stretch>
              </a:blipFill>
            </p:spPr>
            <p:txBody>
              <a:bodyPr/>
              <a:lstStyle/>
              <a:p>
                <a:r>
                  <a:rPr lang="zh-CN" altLang="en-US">
                    <a:noFill/>
                  </a:rPr>
                  <a:t> </a:t>
                </a:r>
              </a:p>
            </p:txBody>
          </p:sp>
        </mc:Fallback>
      </mc:AlternateContent>
      <p:sp>
        <p:nvSpPr>
          <p:cNvPr id="41" name="文本框 40">
            <a:extLst>
              <a:ext uri="{FF2B5EF4-FFF2-40B4-BE49-F238E27FC236}">
                <a16:creationId xmlns:a16="http://schemas.microsoft.com/office/drawing/2014/main" id="{47B013C1-28D6-35E4-EB6E-FEF0937DD593}"/>
              </a:ext>
            </a:extLst>
          </p:cNvPr>
          <p:cNvSpPr txBox="1"/>
          <p:nvPr/>
        </p:nvSpPr>
        <p:spPr>
          <a:xfrm>
            <a:off x="2942376" y="4470183"/>
            <a:ext cx="457176"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则</a:t>
            </a: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C6527C50-D8F4-7458-D58A-E33197B6114D}"/>
                  </a:ext>
                </a:extLst>
              </p:cNvPr>
              <p:cNvSpPr txBox="1"/>
              <p:nvPr/>
            </p:nvSpPr>
            <p:spPr>
              <a:xfrm>
                <a:off x="3757188" y="4435270"/>
                <a:ext cx="4526752" cy="696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32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32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32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32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3200" b="0" i="1" smtClean="0">
                                      <a:solidFill>
                                        <a:schemeClr val="bg1"/>
                                      </a:solidFill>
                                      <a:latin typeface="Cambria Math" panose="02040503050406030204" pitchFamily="18" charset="0"/>
                                      <a:ea typeface="Microsoft YaHei" panose="020B0503020204020204" pitchFamily="34" charset="-122"/>
                                    </a:rPr>
                                    <m:t>𝑡</m:t>
                                  </m:r>
                                </m:sub>
                              </m:sSub>
                            </m:e>
                          </m:acc>
                        </m:e>
                      </m:rad>
                      <m:sSub>
                        <m:sSubPr>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32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32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32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32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32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3200" b="0" i="1" smtClean="0">
                                      <a:solidFill>
                                        <a:schemeClr val="bg1"/>
                                      </a:solidFill>
                                      <a:latin typeface="Cambria Math" panose="02040503050406030204" pitchFamily="18" charset="0"/>
                                      <a:ea typeface="Microsoft YaHei" panose="020B0503020204020204" pitchFamily="34" charset="-122"/>
                                    </a:rPr>
                                    <m:t>𝑡</m:t>
                                  </m:r>
                                </m:sub>
                              </m:sSub>
                            </m:e>
                          </m:acc>
                          <m:r>
                            <a:rPr kumimoji="1" lang="en-US" altLang="zh-CN" sz="3200" b="0" i="1" smtClean="0">
                              <a:solidFill>
                                <a:schemeClr val="bg1"/>
                              </a:solidFill>
                              <a:latin typeface="Cambria Math" panose="02040503050406030204" pitchFamily="18" charset="0"/>
                              <a:ea typeface="Microsoft YaHei" panose="020B0503020204020204" pitchFamily="34" charset="-122"/>
                            </a:rPr>
                            <m:t> </m:t>
                          </m:r>
                        </m:e>
                      </m:rad>
                      <m:r>
                        <a:rPr kumimoji="1" lang="en-US" altLang="zh-CN" sz="3200" b="0" i="1" smtClean="0">
                          <a:solidFill>
                            <a:schemeClr val="bg1"/>
                          </a:solidFill>
                          <a:latin typeface="Cambria Math" panose="02040503050406030204" pitchFamily="18" charset="0"/>
                          <a:ea typeface="Microsoft YaHei" panose="020B0503020204020204" pitchFamily="34" charset="-122"/>
                        </a:rPr>
                        <m:t>𝜀</m:t>
                      </m:r>
                    </m:oMath>
                  </m:oMathPara>
                </a14:m>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2" name="文本框 41">
                <a:extLst>
                  <a:ext uri="{FF2B5EF4-FFF2-40B4-BE49-F238E27FC236}">
                    <a16:creationId xmlns:a16="http://schemas.microsoft.com/office/drawing/2014/main" id="{C6527C50-D8F4-7458-D58A-E33197B6114D}"/>
                  </a:ext>
                </a:extLst>
              </p:cNvPr>
              <p:cNvSpPr txBox="1">
                <a:spLocks noRot="1" noChangeAspect="1" noMove="1" noResize="1" noEditPoints="1" noAdjustHandles="1" noChangeArrowheads="1" noChangeShapeType="1" noTextEdit="1"/>
              </p:cNvSpPr>
              <p:nvPr/>
            </p:nvSpPr>
            <p:spPr>
              <a:xfrm>
                <a:off x="3757188" y="4435270"/>
                <a:ext cx="4526752" cy="696537"/>
              </a:xfrm>
              <a:prstGeom prst="rect">
                <a:avLst/>
              </a:prstGeom>
              <a:blipFill>
                <a:blip r:embed="rId5"/>
                <a:stretch>
                  <a:fillRect b="-14286"/>
                </a:stretch>
              </a:blipFill>
            </p:spPr>
            <p:txBody>
              <a:bodyPr/>
              <a:lstStyle/>
              <a:p>
                <a:r>
                  <a:rPr lang="zh-CN" altLang="en-US">
                    <a:noFill/>
                  </a:rPr>
                  <a:t> </a:t>
                </a:r>
              </a:p>
            </p:txBody>
          </p:sp>
        </mc:Fallback>
      </mc:AlternateContent>
      <p:sp>
        <p:nvSpPr>
          <p:cNvPr id="43" name="圆角矩形 42">
            <a:extLst>
              <a:ext uri="{FF2B5EF4-FFF2-40B4-BE49-F238E27FC236}">
                <a16:creationId xmlns:a16="http://schemas.microsoft.com/office/drawing/2014/main" id="{F411EB40-8CA4-53CA-C0EB-8BA1269C2A86}"/>
              </a:ext>
            </a:extLst>
          </p:cNvPr>
          <p:cNvSpPr/>
          <p:nvPr/>
        </p:nvSpPr>
        <p:spPr>
          <a:xfrm>
            <a:off x="3757188" y="4360545"/>
            <a:ext cx="4526752" cy="87630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814841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A60B-4427-C79F-FE51-A271247C8A9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A7F9E25-12B3-0A77-30BD-D1A5DB9D118A}"/>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04E2767B-6A69-0441-3B30-E40A58616FE0}"/>
              </a:ext>
            </a:extLst>
          </p:cNvPr>
          <p:cNvSpPr txBox="1"/>
          <p:nvPr/>
        </p:nvSpPr>
        <p:spPr>
          <a:xfrm>
            <a:off x="470781" y="1204111"/>
            <a:ext cx="7591052"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Denoise</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91EA2165-F570-6C66-562F-578AA8C0CE35}"/>
                  </a:ext>
                </a:extLst>
              </p:cNvPr>
              <p:cNvSpPr txBox="1"/>
              <p:nvPr/>
            </p:nvSpPr>
            <p:spPr>
              <a:xfrm>
                <a:off x="7665248" y="1709131"/>
                <a:ext cx="4526752" cy="696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32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32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32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32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3200" b="0" i="1" smtClean="0">
                                      <a:solidFill>
                                        <a:schemeClr val="bg1"/>
                                      </a:solidFill>
                                      <a:latin typeface="Cambria Math" panose="02040503050406030204" pitchFamily="18" charset="0"/>
                                      <a:ea typeface="Microsoft YaHei" panose="020B0503020204020204" pitchFamily="34" charset="-122"/>
                                    </a:rPr>
                                    <m:t>𝑡</m:t>
                                  </m:r>
                                </m:sub>
                              </m:sSub>
                            </m:e>
                          </m:acc>
                        </m:e>
                      </m:rad>
                      <m:sSub>
                        <m:sSubPr>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32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3200" b="0" i="1" smtClean="0">
                              <a:solidFill>
                                <a:schemeClr val="bg1"/>
                              </a:solidFill>
                              <a:latin typeface="Cambria Math" panose="02040503050406030204" pitchFamily="18" charset="0"/>
                              <a:ea typeface="Microsoft YaHei" panose="020B0503020204020204" pitchFamily="34" charset="-122"/>
                            </a:rPr>
                            <m:t>0</m:t>
                          </m:r>
                        </m:sub>
                      </m:sSub>
                      <m:r>
                        <a:rPr kumimoji="1" lang="en-US" altLang="zh-CN" sz="32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radPr>
                        <m:deg/>
                        <m:e>
                          <m:r>
                            <a:rPr kumimoji="1" lang="en-US" altLang="zh-CN" sz="32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32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32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3200" b="0" i="1" smtClean="0">
                                      <a:solidFill>
                                        <a:schemeClr val="bg1"/>
                                      </a:solidFill>
                                      <a:latin typeface="Cambria Math" panose="02040503050406030204" pitchFamily="18" charset="0"/>
                                      <a:ea typeface="Microsoft YaHei" panose="020B0503020204020204" pitchFamily="34" charset="-122"/>
                                    </a:rPr>
                                    <m:t>𝑡</m:t>
                                  </m:r>
                                </m:sub>
                              </m:sSub>
                            </m:e>
                          </m:acc>
                          <m:r>
                            <a:rPr kumimoji="1" lang="en-US" altLang="zh-CN" sz="3200" b="0" i="1" smtClean="0">
                              <a:solidFill>
                                <a:schemeClr val="bg1"/>
                              </a:solidFill>
                              <a:latin typeface="Cambria Math" panose="02040503050406030204" pitchFamily="18" charset="0"/>
                              <a:ea typeface="Microsoft YaHei" panose="020B0503020204020204" pitchFamily="34" charset="-122"/>
                            </a:rPr>
                            <m:t> </m:t>
                          </m:r>
                        </m:e>
                      </m:rad>
                      <m:r>
                        <a:rPr kumimoji="1" lang="en-US" altLang="zh-CN" sz="3200" b="0" i="1" smtClean="0">
                          <a:solidFill>
                            <a:schemeClr val="bg1"/>
                          </a:solidFill>
                          <a:latin typeface="Cambria Math" panose="02040503050406030204" pitchFamily="18" charset="0"/>
                          <a:ea typeface="Microsoft YaHei" panose="020B0503020204020204" pitchFamily="34" charset="-122"/>
                        </a:rPr>
                        <m:t>𝜀</m:t>
                      </m:r>
                    </m:oMath>
                  </m:oMathPara>
                </a14:m>
                <a:endParaRPr kumimoji="1" lang="zh-CN" altLang="en-US" sz="32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2" name="文本框 41">
                <a:extLst>
                  <a:ext uri="{FF2B5EF4-FFF2-40B4-BE49-F238E27FC236}">
                    <a16:creationId xmlns:a16="http://schemas.microsoft.com/office/drawing/2014/main" id="{91EA2165-F570-6C66-562F-578AA8C0CE35}"/>
                  </a:ext>
                </a:extLst>
              </p:cNvPr>
              <p:cNvSpPr txBox="1">
                <a:spLocks noRot="1" noChangeAspect="1" noMove="1" noResize="1" noEditPoints="1" noAdjustHandles="1" noChangeArrowheads="1" noChangeShapeType="1" noTextEdit="1"/>
              </p:cNvSpPr>
              <p:nvPr/>
            </p:nvSpPr>
            <p:spPr>
              <a:xfrm>
                <a:off x="7665248" y="1709131"/>
                <a:ext cx="4526752" cy="696537"/>
              </a:xfrm>
              <a:prstGeom prst="rect">
                <a:avLst/>
              </a:prstGeom>
              <a:blipFill>
                <a:blip r:embed="rId2"/>
                <a:stretch>
                  <a:fillRect b="-1428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215C0F5-B46C-F11D-7554-F2F754289AD4}"/>
              </a:ext>
            </a:extLst>
          </p:cNvPr>
          <p:cNvSpPr txBox="1"/>
          <p:nvPr/>
        </p:nvSpPr>
        <p:spPr>
          <a:xfrm>
            <a:off x="676275" y="2229466"/>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反过来要考虑</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CDE8298-219D-8FBF-57BF-0636ADB3E82B}"/>
                  </a:ext>
                </a:extLst>
              </p:cNvPr>
              <p:cNvSpPr txBox="1"/>
              <p:nvPr/>
            </p:nvSpPr>
            <p:spPr>
              <a:xfrm>
                <a:off x="2399824" y="2057400"/>
                <a:ext cx="4898392" cy="74424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0</m:t>
                              </m:r>
                            </m:sub>
                          </m:sSub>
                        </m:e>
                      </m:d>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5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e>
                          </m:d>
                        </m:num>
                        <m:den>
                          <m:r>
                            <a:rPr kumimoji="1" lang="en-US" altLang="zh-CN" sz="2000" b="0" i="1" smtClean="0">
                              <a:solidFill>
                                <a:schemeClr val="accent5"/>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e>
                          </m: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1CDE8298-219D-8FBF-57BF-0636ADB3E82B}"/>
                  </a:ext>
                </a:extLst>
              </p:cNvPr>
              <p:cNvSpPr txBox="1">
                <a:spLocks noRot="1" noChangeAspect="1" noMove="1" noResize="1" noEditPoints="1" noAdjustHandles="1" noChangeArrowheads="1" noChangeShapeType="1" noTextEdit="1"/>
              </p:cNvSpPr>
              <p:nvPr/>
            </p:nvSpPr>
            <p:spPr>
              <a:xfrm>
                <a:off x="2399824" y="2057400"/>
                <a:ext cx="4898392" cy="744243"/>
              </a:xfrm>
              <a:prstGeom prst="rect">
                <a:avLst/>
              </a:prstGeom>
              <a:blipFill>
                <a:blip r:embed="rId3"/>
                <a:stretch>
                  <a:fillRect b="-847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133AF2E0-95CC-4AE4-8946-50D8216D8047}"/>
              </a:ext>
            </a:extLst>
          </p:cNvPr>
          <p:cNvSpPr txBox="1"/>
          <p:nvPr/>
        </p:nvSpPr>
        <p:spPr>
          <a:xfrm>
            <a:off x="7665248" y="2601588"/>
            <a:ext cx="1467068"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贝叶斯公式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9AA729A-46B5-1C97-F740-8541E0ECFF2B}"/>
                  </a:ext>
                </a:extLst>
              </p:cNvPr>
              <p:cNvSpPr txBox="1"/>
              <p:nvPr/>
            </p:nvSpPr>
            <p:spPr>
              <a:xfrm>
                <a:off x="7974467" y="3115716"/>
                <a:ext cx="3908314" cy="74058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𝐵</m:t>
                          </m:r>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𝐴𝐵</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𝐵</m:t>
                              </m:r>
                            </m:e>
                          </m:d>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𝐵</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d>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𝐴</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𝐵</m:t>
                              </m:r>
                            </m:e>
                          </m: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29AA729A-46B5-1C97-F740-8541E0ECFF2B}"/>
                  </a:ext>
                </a:extLst>
              </p:cNvPr>
              <p:cNvSpPr txBox="1">
                <a:spLocks noRot="1" noChangeAspect="1" noMove="1" noResize="1" noEditPoints="1" noAdjustHandles="1" noChangeArrowheads="1" noChangeShapeType="1" noTextEdit="1"/>
              </p:cNvSpPr>
              <p:nvPr/>
            </p:nvSpPr>
            <p:spPr>
              <a:xfrm>
                <a:off x="7974467" y="3115716"/>
                <a:ext cx="3908314" cy="7405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3F3E79-6706-96B4-3FD5-9C783FCFD356}"/>
                  </a:ext>
                </a:extLst>
              </p:cNvPr>
              <p:cNvSpPr txBox="1"/>
              <p:nvPr/>
            </p:nvSpPr>
            <p:spPr>
              <a:xfrm>
                <a:off x="959827" y="3115716"/>
                <a:ext cx="6602000" cy="1679883"/>
              </a:xfrm>
              <a:prstGeom prst="rect">
                <a:avLst/>
              </a:prstGeom>
              <a:noFill/>
            </p:spPr>
            <p:txBody>
              <a:bodyPr wrap="none" rtlCol="0">
                <a:spAutoFit/>
              </a:bodyPr>
              <a:lstStyle/>
              <a:p>
                <a:pPr marL="342900" indent="-342900">
                  <a:lnSpc>
                    <a:spcPct val="150000"/>
                  </a:lnSpc>
                  <a:buFont typeface="Wingdings" pitchFamily="2" charset="2"/>
                  <a:buChar char="ü"/>
                </a:pPr>
                <a14:m>
                  <m:oMath xmlns:m="http://schemas.openxmlformats.org/officeDocument/2006/math">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0</m:t>
                            </m:r>
                          </m:sub>
                        </m:sSub>
                      </m:e>
                    </m:d>
                    <m:r>
                      <a:rPr kumimoji="1" lang="en-US" altLang="zh-CN" sz="2000" b="0" i="1" smtClean="0">
                        <a:solidFill>
                          <a:srgbClr val="FFC000"/>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e>
                    </m:d>
                    <m:r>
                      <a:rPr kumimoji="1" lang="en-US" altLang="zh-CN" sz="2000" b="0" i="1" smtClean="0">
                        <a:solidFill>
                          <a:srgbClr val="FFC000"/>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𝒩</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rad>
                          <m:radPr>
                            <m:degHide m:val="on"/>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𝛼</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e>
                        </m:rad>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r>
                              <a:rPr kumimoji="1" lang="en-US" altLang="zh-CN" sz="2000" i="1">
                                <a:solidFill>
                                  <a:srgbClr val="FFC000"/>
                                </a:solidFill>
                                <a:latin typeface="Cambria Math" panose="02040503050406030204" pitchFamily="18" charset="0"/>
                                <a:ea typeface="Microsoft YaHei" panose="020B0503020204020204" pitchFamily="34" charset="-122"/>
                              </a:rPr>
                              <m:t>0,1−</m:t>
                            </m:r>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sub>
                            </m:sSub>
                          </m:e>
                        </m:d>
                        <m:r>
                          <a:rPr kumimoji="1" lang="en-US" altLang="zh-CN" sz="2000" b="1" i="1" smtClean="0">
                            <a:solidFill>
                              <a:srgbClr val="FFC000"/>
                            </a:solidFill>
                            <a:latin typeface="Cambria Math" panose="02040503050406030204" pitchFamily="18" charset="0"/>
                            <a:ea typeface="Microsoft YaHei" panose="020B0503020204020204" pitchFamily="34" charset="-122"/>
                          </a:rPr>
                          <m:t>𝑰</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ü"/>
                </a:pPr>
                <a14:m>
                  <m:oMath xmlns:m="http://schemas.openxmlformats.org/officeDocument/2006/math">
                    <m:r>
                      <a:rPr kumimoji="1" lang="en-US" altLang="zh-CN" sz="2000" b="0" i="1" smtClean="0">
                        <a:solidFill>
                          <a:srgbClr val="00B05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e>
                    </m:d>
                    <m:r>
                      <a:rPr kumimoji="1" lang="en-US" altLang="zh-CN" sz="2000" b="0" i="1" smtClean="0">
                        <a:solidFill>
                          <a:srgbClr val="00B050"/>
                        </a:solidFill>
                        <a:latin typeface="Cambria Math" panose="02040503050406030204" pitchFamily="18" charset="0"/>
                        <a:ea typeface="Microsoft YaHei" panose="020B0503020204020204" pitchFamily="34" charset="-122"/>
                      </a:rPr>
                      <m:t>∼</m:t>
                    </m:r>
                    <m:r>
                      <a:rPr kumimoji="1" lang="en-US" altLang="zh-CN" sz="2000" b="0" i="1" smtClean="0">
                        <a:solidFill>
                          <a:srgbClr val="00B050"/>
                        </a:solidFill>
                        <a:latin typeface="Cambria Math" panose="02040503050406030204" pitchFamily="18" charset="0"/>
                        <a:ea typeface="Microsoft YaHei" panose="020B0503020204020204" pitchFamily="34" charset="-122"/>
                      </a:rPr>
                      <m:t>𝒩</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rad>
                          <m:radPr>
                            <m:degHide m:val="on"/>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𝛼</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e>
                            </m:acc>
                          </m:e>
                        </m:rad>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r>
                              <a:rPr kumimoji="1" lang="en-US" altLang="zh-CN" sz="2000" b="0" i="1" smtClean="0">
                                <a:solidFill>
                                  <a:srgbClr val="00B050"/>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𝛼</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e>
                            </m:acc>
                          </m:e>
                        </m:d>
                        <m:r>
                          <a:rPr kumimoji="1" lang="en-US" altLang="zh-CN" sz="2000" b="1" i="1" smtClean="0">
                            <a:solidFill>
                              <a:srgbClr val="00B050"/>
                            </a:solidFill>
                            <a:latin typeface="Cambria Math" panose="02040503050406030204" pitchFamily="18" charset="0"/>
                            <a:ea typeface="Microsoft YaHei" panose="020B0503020204020204" pitchFamily="34" charset="-122"/>
                          </a:rPr>
                          <m:t>𝑰</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ü"/>
                </a:pPr>
                <a14:m>
                  <m:oMath xmlns:m="http://schemas.openxmlformats.org/officeDocument/2006/math">
                    <m:r>
                      <a:rPr kumimoji="1" lang="en-US" altLang="zh-CN" sz="2000" b="0" i="1" smtClean="0">
                        <a:solidFill>
                          <a:schemeClr val="accent5"/>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5"/>
                        </a:solidFill>
                        <a:latin typeface="Cambria Math" panose="02040503050406030204" pitchFamily="18" charset="0"/>
                        <a:ea typeface="Microsoft YaHei" panose="020B0503020204020204" pitchFamily="34" charset="-122"/>
                      </a:rPr>
                      <m:t>∼</m:t>
                    </m:r>
                    <m:r>
                      <a:rPr kumimoji="1" lang="en-US" altLang="zh-CN" sz="2000" b="0" i="1" smtClean="0">
                        <a:solidFill>
                          <a:schemeClr val="accent5"/>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rad>
                          <m:radPr>
                            <m:degHide m:val="on"/>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e>
                            </m:acc>
                          </m:e>
                        </m:rad>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5"/>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e>
                            </m:acc>
                          </m:e>
                        </m:d>
                        <m:r>
                          <a:rPr kumimoji="1" lang="en-US" altLang="zh-CN" sz="2000" b="1" i="1" smtClean="0">
                            <a:solidFill>
                              <a:schemeClr val="accent5"/>
                            </a:solidFill>
                            <a:latin typeface="Cambria Math" panose="02040503050406030204" pitchFamily="18" charset="0"/>
                            <a:ea typeface="Microsoft YaHei" panose="020B0503020204020204" pitchFamily="34" charset="-122"/>
                          </a:rPr>
                          <m:t>𝑰</m:t>
                        </m:r>
                      </m:e>
                    </m:d>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0B3F3E79-6706-96B4-3FD5-9C783FCFD356}"/>
                  </a:ext>
                </a:extLst>
              </p:cNvPr>
              <p:cNvSpPr txBox="1">
                <a:spLocks noRot="1" noChangeAspect="1" noMove="1" noResize="1" noEditPoints="1" noAdjustHandles="1" noChangeArrowheads="1" noChangeShapeType="1" noTextEdit="1"/>
              </p:cNvSpPr>
              <p:nvPr/>
            </p:nvSpPr>
            <p:spPr>
              <a:xfrm>
                <a:off x="959827" y="3115716"/>
                <a:ext cx="6602000" cy="1679883"/>
              </a:xfrm>
              <a:prstGeom prst="rect">
                <a:avLst/>
              </a:prstGeom>
              <a:blipFill>
                <a:blip r:embed="rId5"/>
                <a:stretch>
                  <a:fillRect l="-768" b="-30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7321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640BF-9FA8-0036-D21B-56CD9DEA9A1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650E47D-4DCB-CA9C-C615-9F62FA16169D}"/>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82607946-6ABE-2873-0F71-E8430A7E1140}"/>
              </a:ext>
            </a:extLst>
          </p:cNvPr>
          <p:cNvSpPr txBox="1"/>
          <p:nvPr/>
        </p:nvSpPr>
        <p:spPr>
          <a:xfrm>
            <a:off x="470781" y="1204111"/>
            <a:ext cx="7591052"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Denoise</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AA0FA825-9D02-107E-F5D8-FE5AE5AB0F6F}"/>
              </a:ext>
            </a:extLst>
          </p:cNvPr>
          <p:cNvSpPr txBox="1"/>
          <p:nvPr/>
        </p:nvSpPr>
        <p:spPr>
          <a:xfrm>
            <a:off x="658858" y="1776287"/>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反过来要考虑</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6C6F607-B80D-7535-C8EC-59A0EB292D54}"/>
                  </a:ext>
                </a:extLst>
              </p:cNvPr>
              <p:cNvSpPr txBox="1"/>
              <p:nvPr/>
            </p:nvSpPr>
            <p:spPr>
              <a:xfrm>
                <a:off x="2382407" y="1604221"/>
                <a:ext cx="4898392" cy="74424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0</m:t>
                              </m:r>
                            </m:sub>
                          </m:sSub>
                        </m:e>
                      </m:d>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5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e>
                          </m:d>
                        </m:num>
                        <m:den>
                          <m:r>
                            <a:rPr kumimoji="1" lang="en-US" altLang="zh-CN" sz="2000" b="0" i="1" smtClean="0">
                              <a:solidFill>
                                <a:schemeClr val="accent5"/>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e>
                          </m: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56C6F607-B80D-7535-C8EC-59A0EB292D54}"/>
                  </a:ext>
                </a:extLst>
              </p:cNvPr>
              <p:cNvSpPr txBox="1">
                <a:spLocks noRot="1" noChangeAspect="1" noMove="1" noResize="1" noEditPoints="1" noAdjustHandles="1" noChangeArrowheads="1" noChangeShapeType="1" noTextEdit="1"/>
              </p:cNvSpPr>
              <p:nvPr/>
            </p:nvSpPr>
            <p:spPr>
              <a:xfrm>
                <a:off x="2382407" y="1604221"/>
                <a:ext cx="4898392" cy="744243"/>
              </a:xfrm>
              <a:prstGeom prst="rect">
                <a:avLst/>
              </a:prstGeom>
              <a:blipFill>
                <a:blip r:embed="rId2"/>
                <a:stretch>
                  <a:fillRect b="-8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36538F5-8C32-DA45-2529-0CA408C89A8E}"/>
                  </a:ext>
                </a:extLst>
              </p:cNvPr>
              <p:cNvSpPr txBox="1"/>
              <p:nvPr/>
            </p:nvSpPr>
            <p:spPr>
              <a:xfrm>
                <a:off x="678799" y="2176397"/>
                <a:ext cx="6602000" cy="1679883"/>
              </a:xfrm>
              <a:prstGeom prst="rect">
                <a:avLst/>
              </a:prstGeom>
              <a:noFill/>
            </p:spPr>
            <p:txBody>
              <a:bodyPr wrap="none" rtlCol="0">
                <a:spAutoFit/>
              </a:bodyPr>
              <a:lstStyle/>
              <a:p>
                <a:pPr marL="342900" indent="-342900">
                  <a:lnSpc>
                    <a:spcPct val="150000"/>
                  </a:lnSpc>
                  <a:buFont typeface="Wingdings" pitchFamily="2" charset="2"/>
                  <a:buChar char="ü"/>
                </a:pPr>
                <a14:m>
                  <m:oMath xmlns:m="http://schemas.openxmlformats.org/officeDocument/2006/math">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0</m:t>
                            </m:r>
                          </m:sub>
                        </m:sSub>
                      </m:e>
                    </m:d>
                    <m:r>
                      <a:rPr kumimoji="1" lang="en-US" altLang="zh-CN" sz="2000" b="0" i="1" smtClean="0">
                        <a:solidFill>
                          <a:srgbClr val="FFC000"/>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e>
                    </m:d>
                    <m:r>
                      <a:rPr kumimoji="1" lang="en-US" altLang="zh-CN" sz="2000" b="0" i="1" smtClean="0">
                        <a:solidFill>
                          <a:srgbClr val="FFC000"/>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𝒩</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rad>
                          <m:radPr>
                            <m:degHide m:val="on"/>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𝛼</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e>
                        </m:rad>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r>
                              <a:rPr kumimoji="1" lang="en-US" altLang="zh-CN" sz="2000" i="1">
                                <a:solidFill>
                                  <a:srgbClr val="FFC000"/>
                                </a:solidFill>
                                <a:latin typeface="Cambria Math" panose="02040503050406030204" pitchFamily="18" charset="0"/>
                                <a:ea typeface="Microsoft YaHei" panose="020B0503020204020204" pitchFamily="34" charset="-122"/>
                              </a:rPr>
                              <m:t>1−</m:t>
                            </m:r>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sub>
                            </m:sSub>
                          </m:e>
                        </m:d>
                        <m:r>
                          <a:rPr kumimoji="1" lang="en-US" altLang="zh-CN" sz="2000" b="1" i="1" smtClean="0">
                            <a:solidFill>
                              <a:srgbClr val="FFC000"/>
                            </a:solidFill>
                            <a:latin typeface="Cambria Math" panose="02040503050406030204" pitchFamily="18" charset="0"/>
                            <a:ea typeface="Microsoft YaHei" panose="020B0503020204020204" pitchFamily="34" charset="-122"/>
                          </a:rPr>
                          <m:t>𝑰</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ü"/>
                </a:pPr>
                <a14:m>
                  <m:oMath xmlns:m="http://schemas.openxmlformats.org/officeDocument/2006/math">
                    <m:r>
                      <a:rPr kumimoji="1" lang="en-US" altLang="zh-CN" sz="2000" b="0" i="1" smtClean="0">
                        <a:solidFill>
                          <a:srgbClr val="00B05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e>
                    </m:d>
                    <m:r>
                      <a:rPr kumimoji="1" lang="en-US" altLang="zh-CN" sz="2000" b="0" i="1" smtClean="0">
                        <a:solidFill>
                          <a:srgbClr val="00B050"/>
                        </a:solidFill>
                        <a:latin typeface="Cambria Math" panose="02040503050406030204" pitchFamily="18" charset="0"/>
                        <a:ea typeface="Microsoft YaHei" panose="020B0503020204020204" pitchFamily="34" charset="-122"/>
                      </a:rPr>
                      <m:t>∼</m:t>
                    </m:r>
                    <m:r>
                      <a:rPr kumimoji="1" lang="en-US" altLang="zh-CN" sz="2000" b="0" i="1" smtClean="0">
                        <a:solidFill>
                          <a:srgbClr val="00B050"/>
                        </a:solidFill>
                        <a:latin typeface="Cambria Math" panose="02040503050406030204" pitchFamily="18" charset="0"/>
                        <a:ea typeface="Microsoft YaHei" panose="020B0503020204020204" pitchFamily="34" charset="-122"/>
                      </a:rPr>
                      <m:t>𝒩</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rad>
                          <m:radPr>
                            <m:degHide m:val="on"/>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𝛼</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e>
                            </m:acc>
                          </m:e>
                        </m:rad>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r>
                              <a:rPr kumimoji="1" lang="en-US" altLang="zh-CN" sz="2000" b="0" i="1" smtClean="0">
                                <a:solidFill>
                                  <a:srgbClr val="00B050"/>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𝛼</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e>
                            </m:acc>
                          </m:e>
                        </m:d>
                        <m:r>
                          <a:rPr kumimoji="1" lang="en-US" altLang="zh-CN" sz="2000" b="1" i="1" smtClean="0">
                            <a:solidFill>
                              <a:srgbClr val="00B050"/>
                            </a:solidFill>
                            <a:latin typeface="Cambria Math" panose="02040503050406030204" pitchFamily="18" charset="0"/>
                            <a:ea typeface="Microsoft YaHei" panose="020B0503020204020204" pitchFamily="34" charset="-122"/>
                          </a:rPr>
                          <m:t>𝑰</m:t>
                        </m:r>
                      </m:e>
                    </m:d>
                  </m:oMath>
                </a14:m>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ü"/>
                </a:pPr>
                <a14:m>
                  <m:oMath xmlns:m="http://schemas.openxmlformats.org/officeDocument/2006/math">
                    <m:r>
                      <a:rPr kumimoji="1" lang="en-US" altLang="zh-CN" sz="2000" b="0" i="1" smtClean="0">
                        <a:solidFill>
                          <a:schemeClr val="accent5"/>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accent5"/>
                        </a:solidFill>
                        <a:latin typeface="Cambria Math" panose="02040503050406030204" pitchFamily="18" charset="0"/>
                        <a:ea typeface="Microsoft YaHei" panose="020B0503020204020204" pitchFamily="34" charset="-122"/>
                      </a:rPr>
                      <m:t>∼</m:t>
                    </m:r>
                    <m:r>
                      <a:rPr kumimoji="1" lang="en-US" altLang="zh-CN" sz="2000" b="0" i="1" smtClean="0">
                        <a:solidFill>
                          <a:schemeClr val="accent5"/>
                        </a:solidFill>
                        <a:latin typeface="Cambria Math" panose="02040503050406030204" pitchFamily="18" charset="0"/>
                        <a:ea typeface="Microsoft YaHei" panose="020B0503020204020204" pitchFamily="34" charset="-122"/>
                      </a:rPr>
                      <m:t>𝒩</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rad>
                          <m:radPr>
                            <m:degHide m:val="on"/>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e>
                            </m:acc>
                          </m:e>
                        </m:rad>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r>
                              <a:rPr kumimoji="1" lang="en-US" altLang="zh-CN" sz="2000" b="0" i="1" smtClean="0">
                                <a:solidFill>
                                  <a:schemeClr val="accent5"/>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e>
                            </m:acc>
                          </m:e>
                        </m:d>
                        <m:r>
                          <a:rPr kumimoji="1" lang="en-US" altLang="zh-CN" sz="2000" b="1" i="1" smtClean="0">
                            <a:solidFill>
                              <a:schemeClr val="accent5"/>
                            </a:solidFill>
                            <a:latin typeface="Cambria Math" panose="02040503050406030204" pitchFamily="18" charset="0"/>
                            <a:ea typeface="Microsoft YaHei" panose="020B0503020204020204" pitchFamily="34" charset="-122"/>
                          </a:rPr>
                          <m:t>𝑰</m:t>
                        </m:r>
                      </m:e>
                    </m:d>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636538F5-8C32-DA45-2529-0CA408C89A8E}"/>
                  </a:ext>
                </a:extLst>
              </p:cNvPr>
              <p:cNvSpPr txBox="1">
                <a:spLocks noRot="1" noChangeAspect="1" noMove="1" noResize="1" noEditPoints="1" noAdjustHandles="1" noChangeArrowheads="1" noChangeShapeType="1" noTextEdit="1"/>
              </p:cNvSpPr>
              <p:nvPr/>
            </p:nvSpPr>
            <p:spPr>
              <a:xfrm>
                <a:off x="678799" y="2176397"/>
                <a:ext cx="6602000" cy="1679883"/>
              </a:xfrm>
              <a:prstGeom prst="rect">
                <a:avLst/>
              </a:prstGeom>
              <a:blipFill>
                <a:blip r:embed="rId3"/>
                <a:stretch>
                  <a:fillRect l="-768" b="-30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23DD5A9-273C-3705-AE98-5E9D2239739E}"/>
                  </a:ext>
                </a:extLst>
              </p:cNvPr>
              <p:cNvSpPr txBox="1"/>
              <p:nvPr/>
            </p:nvSpPr>
            <p:spPr>
              <a:xfrm>
                <a:off x="1172922" y="4570707"/>
                <a:ext cx="9846157"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𝑝</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rgbClr val="FFC000"/>
                                                      </a:solidFill>
                                                      <a:latin typeface="Cambria Math" panose="02040503050406030204" pitchFamily="18" charset="0"/>
                                                      <a:ea typeface="Microsoft YaHei" panose="020B0503020204020204" pitchFamily="34" charset="-122"/>
                                                    </a:rPr>
                                                  </m:ctrlPr>
                                                </m:radPr>
                                                <m:deg/>
                                                <m:e>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sub>
                                                  </m:sSub>
                                                </m:e>
                                              </m:rad>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𝑥</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r>
                                                    <a:rPr kumimoji="1" lang="en-US" altLang="zh-CN" sz="2000" i="1">
                                                      <a:solidFill>
                                                        <a:srgbClr val="FFC000"/>
                                                      </a:solidFill>
                                                      <a:latin typeface="Cambria Math" panose="02040503050406030204" pitchFamily="18" charset="0"/>
                                                      <a:ea typeface="Microsoft YaHei" panose="020B0503020204020204" pitchFamily="34" charset="-122"/>
                                                    </a:rPr>
                                                    <m:t>−1</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r>
                                                <a:rPr kumimoji="1" lang="en-US" altLang="zh-CN" sz="2000" i="1">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rgbClr val="00B050"/>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e>
                                              </m:rad>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𝑥</m:t>
                                                  </m:r>
                                                </m:e>
                                                <m:sub>
                                                  <m:r>
                                                    <a:rPr kumimoji="1" lang="en-US" altLang="zh-CN" sz="2000" i="1">
                                                      <a:solidFill>
                                                        <a:srgbClr val="00B050"/>
                                                      </a:solidFill>
                                                      <a:latin typeface="Cambria Math" panose="02040503050406030204" pitchFamily="18" charset="0"/>
                                                      <a:ea typeface="Microsoft YaHei" panose="020B0503020204020204" pitchFamily="34" charset="-122"/>
                                                    </a:rPr>
                                                    <m:t>0</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chemeClr val="accent5"/>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accent5"/>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accent5"/>
                                                              </a:solidFill>
                                                              <a:latin typeface="Cambria Math" panose="02040503050406030204" pitchFamily="18" charset="0"/>
                                                              <a:ea typeface="Microsoft YaHei" panose="020B0503020204020204" pitchFamily="34" charset="-122"/>
                                                            </a:rPr>
                                                          </m:ctrlPr>
                                                        </m:sSubPr>
                                                        <m:e>
                                                          <m:r>
                                                            <a:rPr kumimoji="1" lang="en-US" altLang="zh-CN" sz="2000" i="1">
                                                              <a:solidFill>
                                                                <a:schemeClr val="accent5"/>
                                                              </a:solidFill>
                                                              <a:latin typeface="Cambria Math" panose="02040503050406030204" pitchFamily="18" charset="0"/>
                                                              <a:ea typeface="Microsoft YaHei" panose="020B0503020204020204" pitchFamily="34" charset="-122"/>
                                                            </a:rPr>
                                                            <m:t>𝛼</m:t>
                                                          </m:r>
                                                        </m:e>
                                                        <m:sub>
                                                          <m:r>
                                                            <a:rPr kumimoji="1" lang="en-US" altLang="zh-CN" sz="2000" i="1">
                                                              <a:solidFill>
                                                                <a:schemeClr val="accent5"/>
                                                              </a:solidFill>
                                                              <a:latin typeface="Cambria Math" panose="02040503050406030204" pitchFamily="18" charset="0"/>
                                                              <a:ea typeface="Microsoft YaHei" panose="020B0503020204020204" pitchFamily="34" charset="-122"/>
                                                            </a:rPr>
                                                            <m:t>𝑡</m:t>
                                                          </m:r>
                                                        </m:sub>
                                                      </m:sSub>
                                                    </m:e>
                                                  </m:acc>
                                                </m:e>
                                              </m:rad>
                                              <m:sSub>
                                                <m:sSubPr>
                                                  <m:ctrlPr>
                                                    <a:rPr kumimoji="1" lang="en-US" altLang="zh-CN" sz="2000" i="1">
                                                      <a:solidFill>
                                                        <a:schemeClr val="accent5"/>
                                                      </a:solidFill>
                                                      <a:latin typeface="Cambria Math" panose="02040503050406030204" pitchFamily="18" charset="0"/>
                                                      <a:ea typeface="Microsoft YaHei" panose="020B0503020204020204" pitchFamily="34" charset="-122"/>
                                                    </a:rPr>
                                                  </m:ctrlPr>
                                                </m:sSubPr>
                                                <m:e>
                                                  <m:r>
                                                    <a:rPr kumimoji="1" lang="en-US" altLang="zh-CN" sz="2000" i="1">
                                                      <a:solidFill>
                                                        <a:schemeClr val="accent5"/>
                                                      </a:solidFill>
                                                      <a:latin typeface="Cambria Math" panose="02040503050406030204" pitchFamily="18" charset="0"/>
                                                      <a:ea typeface="Microsoft YaHei" panose="020B0503020204020204" pitchFamily="34" charset="-122"/>
                                                    </a:rPr>
                                                    <m:t>𝑥</m:t>
                                                  </m:r>
                                                </m:e>
                                                <m:sub>
                                                  <m:r>
                                                    <a:rPr kumimoji="1" lang="en-US" altLang="zh-CN" sz="2000" i="1">
                                                      <a:solidFill>
                                                        <a:schemeClr val="accent5"/>
                                                      </a:solidFill>
                                                      <a:latin typeface="Cambria Math" panose="02040503050406030204" pitchFamily="18" charset="0"/>
                                                      <a:ea typeface="Microsoft YaHei" panose="020B0503020204020204" pitchFamily="34" charset="-122"/>
                                                    </a:rPr>
                                                    <m:t>0</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den>
                                  </m:f>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D23DD5A9-273C-3705-AE98-5E9D2239739E}"/>
                  </a:ext>
                </a:extLst>
              </p:cNvPr>
              <p:cNvSpPr txBox="1">
                <a:spLocks noRot="1" noChangeAspect="1" noMove="1" noResize="1" noEditPoints="1" noAdjustHandles="1" noChangeArrowheads="1" noChangeShapeType="1" noTextEdit="1"/>
              </p:cNvSpPr>
              <p:nvPr/>
            </p:nvSpPr>
            <p:spPr>
              <a:xfrm>
                <a:off x="1172922" y="4570707"/>
                <a:ext cx="9846157" cy="1083182"/>
              </a:xfrm>
              <a:prstGeom prst="rect">
                <a:avLst/>
              </a:prstGeom>
              <a:blipFill>
                <a:blip r:embed="rId4"/>
                <a:stretch>
                  <a:fillRect/>
                </a:stretch>
              </a:blipFill>
            </p:spPr>
            <p:txBody>
              <a:bodyPr/>
              <a:lstStyle/>
              <a:p>
                <a:r>
                  <a:rPr lang="zh-CN" altLang="en-US">
                    <a:noFill/>
                  </a:rPr>
                  <a:t> </a:t>
                </a:r>
              </a:p>
            </p:txBody>
          </p:sp>
        </mc:Fallback>
      </mc:AlternateContent>
      <p:cxnSp>
        <p:nvCxnSpPr>
          <p:cNvPr id="12" name="直线连接符 11">
            <a:extLst>
              <a:ext uri="{FF2B5EF4-FFF2-40B4-BE49-F238E27FC236}">
                <a16:creationId xmlns:a16="http://schemas.microsoft.com/office/drawing/2014/main" id="{18EF1C8E-3FE0-290A-1637-67A1323D5BB5}"/>
              </a:ext>
            </a:extLst>
          </p:cNvPr>
          <p:cNvCxnSpPr/>
          <p:nvPr/>
        </p:nvCxnSpPr>
        <p:spPr>
          <a:xfrm>
            <a:off x="4665518" y="2176397"/>
            <a:ext cx="22804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线连接符 13">
            <a:extLst>
              <a:ext uri="{FF2B5EF4-FFF2-40B4-BE49-F238E27FC236}">
                <a16:creationId xmlns:a16="http://schemas.microsoft.com/office/drawing/2014/main" id="{D910CED2-3FC0-A83D-F37B-4FF6CC7AC5B2}"/>
              </a:ext>
            </a:extLst>
          </p:cNvPr>
          <p:cNvCxnSpPr/>
          <p:nvPr/>
        </p:nvCxnSpPr>
        <p:spPr>
          <a:xfrm>
            <a:off x="6241774" y="1936143"/>
            <a:ext cx="4134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线连接符 15">
            <a:extLst>
              <a:ext uri="{FF2B5EF4-FFF2-40B4-BE49-F238E27FC236}">
                <a16:creationId xmlns:a16="http://schemas.microsoft.com/office/drawing/2014/main" id="{91A320D2-452B-9CEB-2AAC-137C4CCCAFC5}"/>
              </a:ext>
            </a:extLst>
          </p:cNvPr>
          <p:cNvCxnSpPr/>
          <p:nvPr/>
        </p:nvCxnSpPr>
        <p:spPr>
          <a:xfrm>
            <a:off x="6333214" y="2297927"/>
            <a:ext cx="250466"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3F4BF6BD-AF17-B332-FCD1-199D96AF987F}"/>
              </a:ext>
            </a:extLst>
          </p:cNvPr>
          <p:cNvSpPr txBox="1"/>
          <p:nvPr/>
        </p:nvSpPr>
        <p:spPr>
          <a:xfrm>
            <a:off x="1311965" y="5947576"/>
            <a:ext cx="95410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配方！</a:t>
            </a:r>
          </a:p>
        </p:txBody>
      </p:sp>
      <p:sp>
        <p:nvSpPr>
          <p:cNvPr id="18" name="矩形 17">
            <a:extLst>
              <a:ext uri="{FF2B5EF4-FFF2-40B4-BE49-F238E27FC236}">
                <a16:creationId xmlns:a16="http://schemas.microsoft.com/office/drawing/2014/main" id="{51C61CFB-283E-7321-54B7-BE01E074B152}"/>
              </a:ext>
            </a:extLst>
          </p:cNvPr>
          <p:cNvSpPr/>
          <p:nvPr/>
        </p:nvSpPr>
        <p:spPr>
          <a:xfrm>
            <a:off x="2793304" y="1847589"/>
            <a:ext cx="482252" cy="32880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cxnSp>
        <p:nvCxnSpPr>
          <p:cNvPr id="20" name="直线箭头连接符 19">
            <a:extLst>
              <a:ext uri="{FF2B5EF4-FFF2-40B4-BE49-F238E27FC236}">
                <a16:creationId xmlns:a16="http://schemas.microsoft.com/office/drawing/2014/main" id="{D8A2A1E7-19E8-DE4B-721E-DAFBC46C6AFC}"/>
              </a:ext>
            </a:extLst>
          </p:cNvPr>
          <p:cNvCxnSpPr/>
          <p:nvPr/>
        </p:nvCxnSpPr>
        <p:spPr>
          <a:xfrm>
            <a:off x="3275556" y="2176397"/>
            <a:ext cx="2480154" cy="2715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线箭头连接符 21">
            <a:extLst>
              <a:ext uri="{FF2B5EF4-FFF2-40B4-BE49-F238E27FC236}">
                <a16:creationId xmlns:a16="http://schemas.microsoft.com/office/drawing/2014/main" id="{56264916-F9B9-C289-A146-927C4B805960}"/>
              </a:ext>
            </a:extLst>
          </p:cNvPr>
          <p:cNvCxnSpPr/>
          <p:nvPr/>
        </p:nvCxnSpPr>
        <p:spPr>
          <a:xfrm>
            <a:off x="3275556" y="2176397"/>
            <a:ext cx="3651337" cy="2664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3341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F0FFA-3FEC-FFC8-5717-F2C84758726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A7E98D9-F642-4505-FA0F-32FAD61940B4}"/>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63D29248-A501-1B12-8332-A173A48F9EC4}"/>
              </a:ext>
            </a:extLst>
          </p:cNvPr>
          <p:cNvSpPr txBox="1"/>
          <p:nvPr/>
        </p:nvSpPr>
        <p:spPr>
          <a:xfrm>
            <a:off x="470781" y="1204111"/>
            <a:ext cx="7591052"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Denoise</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2F1D13C5-2241-059F-FA38-A4E70E4CFD2C}"/>
              </a:ext>
            </a:extLst>
          </p:cNvPr>
          <p:cNvSpPr txBox="1"/>
          <p:nvPr/>
        </p:nvSpPr>
        <p:spPr>
          <a:xfrm>
            <a:off x="658858" y="1776287"/>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反过来要考虑</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E09408E-07D4-AC57-CB0B-8828A5955B03}"/>
                  </a:ext>
                </a:extLst>
              </p:cNvPr>
              <p:cNvSpPr txBox="1"/>
              <p:nvPr/>
            </p:nvSpPr>
            <p:spPr>
              <a:xfrm>
                <a:off x="2382407" y="1604221"/>
                <a:ext cx="4898392" cy="74424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0</m:t>
                              </m:r>
                            </m:sub>
                          </m:sSub>
                        </m:e>
                      </m:d>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5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e>
                          </m:d>
                        </m:num>
                        <m:den>
                          <m:r>
                            <a:rPr kumimoji="1" lang="en-US" altLang="zh-CN" sz="2000" b="0" i="1" smtClean="0">
                              <a:solidFill>
                                <a:schemeClr val="accent5"/>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e>
                          </m: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1E09408E-07D4-AC57-CB0B-8828A5955B03}"/>
                  </a:ext>
                </a:extLst>
              </p:cNvPr>
              <p:cNvSpPr txBox="1">
                <a:spLocks noRot="1" noChangeAspect="1" noMove="1" noResize="1" noEditPoints="1" noAdjustHandles="1" noChangeArrowheads="1" noChangeShapeType="1" noTextEdit="1"/>
              </p:cNvSpPr>
              <p:nvPr/>
            </p:nvSpPr>
            <p:spPr>
              <a:xfrm>
                <a:off x="2382407" y="1604221"/>
                <a:ext cx="4898392" cy="744243"/>
              </a:xfrm>
              <a:prstGeom prst="rect">
                <a:avLst/>
              </a:prstGeom>
              <a:blipFill>
                <a:blip r:embed="rId2"/>
                <a:stretch>
                  <a:fillRect b="-8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A2177FE-4675-5565-2C72-10247C6B90C5}"/>
                  </a:ext>
                </a:extLst>
              </p:cNvPr>
              <p:cNvSpPr txBox="1"/>
              <p:nvPr/>
            </p:nvSpPr>
            <p:spPr>
              <a:xfrm>
                <a:off x="97588" y="2206982"/>
                <a:ext cx="11771299" cy="3223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𝑝</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r>
                                                <a:rPr kumimoji="1" lang="en-US" altLang="zh-CN" sz="2000" i="1">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rgbClr val="FFC000"/>
                                                      </a:solidFill>
                                                      <a:latin typeface="Cambria Math" panose="02040503050406030204" pitchFamily="18" charset="0"/>
                                                      <a:ea typeface="Microsoft YaHei" panose="020B0503020204020204" pitchFamily="34" charset="-122"/>
                                                    </a:rPr>
                                                  </m:ctrlPr>
                                                </m:radPr>
                                                <m:deg/>
                                                <m:e>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𝛼</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sub>
                                                  </m:sSub>
                                                </m:e>
                                              </m:rad>
                                              <m:sSub>
                                                <m:sSubPr>
                                                  <m:ctrlPr>
                                                    <a:rPr kumimoji="1" lang="en-US" altLang="zh-CN" sz="2000" i="1">
                                                      <a:solidFill>
                                                        <a:srgbClr val="FFC000"/>
                                                      </a:solidFill>
                                                      <a:latin typeface="Cambria Math" panose="02040503050406030204" pitchFamily="18" charset="0"/>
                                                      <a:ea typeface="Microsoft YaHei" panose="020B0503020204020204" pitchFamily="34" charset="-122"/>
                                                    </a:rPr>
                                                  </m:ctrlPr>
                                                </m:sSubPr>
                                                <m:e>
                                                  <m:r>
                                                    <a:rPr kumimoji="1" lang="en-US" altLang="zh-CN" sz="2000" i="1">
                                                      <a:solidFill>
                                                        <a:srgbClr val="FFC000"/>
                                                      </a:solidFill>
                                                      <a:latin typeface="Cambria Math" panose="02040503050406030204" pitchFamily="18" charset="0"/>
                                                      <a:ea typeface="Microsoft YaHei" panose="020B0503020204020204" pitchFamily="34" charset="-122"/>
                                                    </a:rPr>
                                                    <m:t>𝑥</m:t>
                                                  </m:r>
                                                </m:e>
                                                <m:sub>
                                                  <m:r>
                                                    <a:rPr kumimoji="1" lang="en-US" altLang="zh-CN" sz="2000" i="1">
                                                      <a:solidFill>
                                                        <a:srgbClr val="FFC000"/>
                                                      </a:solidFill>
                                                      <a:latin typeface="Cambria Math" panose="02040503050406030204" pitchFamily="18" charset="0"/>
                                                      <a:ea typeface="Microsoft YaHei" panose="020B0503020204020204" pitchFamily="34" charset="-122"/>
                                                    </a:rPr>
                                                    <m:t>𝑡</m:t>
                                                  </m:r>
                                                  <m:r>
                                                    <a:rPr kumimoji="1" lang="en-US" altLang="zh-CN" sz="2000" i="1">
                                                      <a:solidFill>
                                                        <a:srgbClr val="FFC000"/>
                                                      </a:solidFill>
                                                      <a:latin typeface="Cambria Math" panose="02040503050406030204" pitchFamily="18" charset="0"/>
                                                      <a:ea typeface="Microsoft YaHei" panose="020B0503020204020204" pitchFamily="34" charset="-122"/>
                                                    </a:rPr>
                                                    <m:t>−1</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r>
                                                <a:rPr kumimoji="1" lang="en-US" altLang="zh-CN" sz="2000" i="1">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rgbClr val="00B050"/>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e>
                                              </m:rad>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𝑥</m:t>
                                                  </m:r>
                                                </m:e>
                                                <m:sub>
                                                  <m:r>
                                                    <a:rPr kumimoji="1" lang="en-US" altLang="zh-CN" sz="2000" i="1">
                                                      <a:solidFill>
                                                        <a:srgbClr val="00B050"/>
                                                      </a:solidFill>
                                                      <a:latin typeface="Cambria Math" panose="02040503050406030204" pitchFamily="18" charset="0"/>
                                                      <a:ea typeface="Microsoft YaHei" panose="020B0503020204020204" pitchFamily="34" charset="-122"/>
                                                    </a:rPr>
                                                    <m:t>0</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ad>
                                                <m:radPr>
                                                  <m:degHide m:val="on"/>
                                                  <m:ctrlPr>
                                                    <a:rPr kumimoji="1" lang="en-US" altLang="zh-CN" sz="2000" i="1">
                                                      <a:solidFill>
                                                        <a:schemeClr val="accent5"/>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accent5"/>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accent5"/>
                                                              </a:solidFill>
                                                              <a:latin typeface="Cambria Math" panose="02040503050406030204" pitchFamily="18" charset="0"/>
                                                              <a:ea typeface="Microsoft YaHei" panose="020B0503020204020204" pitchFamily="34" charset="-122"/>
                                                            </a:rPr>
                                                          </m:ctrlPr>
                                                        </m:sSubPr>
                                                        <m:e>
                                                          <m:r>
                                                            <a:rPr kumimoji="1" lang="en-US" altLang="zh-CN" sz="2000" i="1">
                                                              <a:solidFill>
                                                                <a:schemeClr val="accent5"/>
                                                              </a:solidFill>
                                                              <a:latin typeface="Cambria Math" panose="02040503050406030204" pitchFamily="18" charset="0"/>
                                                              <a:ea typeface="Microsoft YaHei" panose="020B0503020204020204" pitchFamily="34" charset="-122"/>
                                                            </a:rPr>
                                                            <m:t>𝛼</m:t>
                                                          </m:r>
                                                        </m:e>
                                                        <m:sub>
                                                          <m:r>
                                                            <a:rPr kumimoji="1" lang="en-US" altLang="zh-CN" sz="2000" i="1">
                                                              <a:solidFill>
                                                                <a:schemeClr val="accent5"/>
                                                              </a:solidFill>
                                                              <a:latin typeface="Cambria Math" panose="02040503050406030204" pitchFamily="18" charset="0"/>
                                                              <a:ea typeface="Microsoft YaHei" panose="020B0503020204020204" pitchFamily="34" charset="-122"/>
                                                            </a:rPr>
                                                            <m:t>𝑡</m:t>
                                                          </m:r>
                                                        </m:sub>
                                                      </m:sSub>
                                                    </m:e>
                                                  </m:acc>
                                                </m:e>
                                              </m:rad>
                                              <m:sSub>
                                                <m:sSubPr>
                                                  <m:ctrlPr>
                                                    <a:rPr kumimoji="1" lang="en-US" altLang="zh-CN" sz="2000" i="1">
                                                      <a:solidFill>
                                                        <a:schemeClr val="accent5"/>
                                                      </a:solidFill>
                                                      <a:latin typeface="Cambria Math" panose="02040503050406030204" pitchFamily="18" charset="0"/>
                                                      <a:ea typeface="Microsoft YaHei" panose="020B0503020204020204" pitchFamily="34" charset="-122"/>
                                                    </a:rPr>
                                                  </m:ctrlPr>
                                                </m:sSubPr>
                                                <m:e>
                                                  <m:r>
                                                    <a:rPr kumimoji="1" lang="en-US" altLang="zh-CN" sz="2000" i="1">
                                                      <a:solidFill>
                                                        <a:schemeClr val="accent5"/>
                                                      </a:solidFill>
                                                      <a:latin typeface="Cambria Math" panose="02040503050406030204" pitchFamily="18" charset="0"/>
                                                      <a:ea typeface="Microsoft YaHei" panose="020B0503020204020204" pitchFamily="34" charset="-122"/>
                                                    </a:rPr>
                                                    <m:t>𝑥</m:t>
                                                  </m:r>
                                                </m:e>
                                                <m:sub>
                                                  <m:r>
                                                    <a:rPr kumimoji="1" lang="en-US" altLang="zh-CN" sz="2000" i="1">
                                                      <a:solidFill>
                                                        <a:schemeClr val="accent5"/>
                                                      </a:solidFill>
                                                      <a:latin typeface="Cambria Math" panose="02040503050406030204" pitchFamily="18" charset="0"/>
                                                      <a:ea typeface="Microsoft YaHei" panose="020B0503020204020204" pitchFamily="34" charset="-122"/>
                                                    </a:rPr>
                                                    <m:t>0</m:t>
                                                  </m:r>
                                                </m:sub>
                                              </m:sSub>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den>
                                  </m:f>
                                </m:e>
                              </m:d>
                            </m:e>
                          </m:d>
                        </m:e>
                      </m:func>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accent6"/>
                                          </a:solidFill>
                                          <a:latin typeface="Cambria Math" panose="02040503050406030204" pitchFamily="18" charset="0"/>
                                          <a:ea typeface="Microsoft YaHei" panose="020B0503020204020204" pitchFamily="34" charset="-122"/>
                                        </a:rPr>
                                        <m:t>−2</m:t>
                                      </m:r>
                                      <m:rad>
                                        <m:radPr>
                                          <m:degHide m:val="on"/>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6"/>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6"/>
                                                  </a:solidFill>
                                                  <a:latin typeface="Cambria Math" panose="02040503050406030204" pitchFamily="18" charset="0"/>
                                                  <a:ea typeface="Microsoft YaHei" panose="020B0503020204020204" pitchFamily="34" charset="-122"/>
                                                </a:rPr>
                                                <m:t>𝑡</m:t>
                                              </m:r>
                                            </m:sub>
                                          </m:sSub>
                                        </m:e>
                                      </m:rad>
                                      <m:sSub>
                                        <m:sSubPr>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6"/>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6"/>
                                              </a:solidFill>
                                              <a:latin typeface="Cambria Math" panose="02040503050406030204" pitchFamily="18" charset="0"/>
                                              <a:ea typeface="Microsoft YaHei" panose="020B0503020204020204" pitchFamily="34" charset="-122"/>
                                            </a:rPr>
                                            <m:t>𝑡</m:t>
                                          </m:r>
                                          <m:r>
                                            <a:rPr kumimoji="1" lang="en-US" altLang="zh-CN" sz="2000" b="0" i="1" smtClean="0">
                                              <a:solidFill>
                                                <a:schemeClr val="accent6"/>
                                              </a:solidFill>
                                              <a:latin typeface="Cambria Math" panose="02040503050406030204" pitchFamily="18" charset="0"/>
                                              <a:ea typeface="Microsoft YaHei" panose="020B0503020204020204" pitchFamily="34" charset="-122"/>
                                            </a:rPr>
                                            <m:t>−1</m:t>
                                          </m:r>
                                        </m:sub>
                                      </m:sSub>
                                      <m:sSub>
                                        <m:sSubPr>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6"/>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6"/>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accent6"/>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6"/>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6"/>
                                              </a:solidFill>
                                              <a:latin typeface="Cambria Math" panose="02040503050406030204" pitchFamily="18" charset="0"/>
                                              <a:ea typeface="Microsoft YaHei" panose="020B0503020204020204" pitchFamily="34" charset="-122"/>
                                            </a:rPr>
                                            <m:t>𝑡</m:t>
                                          </m:r>
                                        </m:sub>
                                      </m:sSub>
                                      <m:sSubSup>
                                        <m:sSubSupPr>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accent6"/>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6"/>
                                              </a:solidFill>
                                              <a:latin typeface="Cambria Math" panose="02040503050406030204" pitchFamily="18" charset="0"/>
                                              <a:ea typeface="Microsoft YaHei" panose="020B0503020204020204" pitchFamily="34" charset="-122"/>
                                            </a:rPr>
                                            <m:t>𝑡</m:t>
                                          </m:r>
                                          <m:r>
                                            <a:rPr kumimoji="1" lang="en-US" altLang="zh-CN" sz="2000" b="0" i="1" smtClean="0">
                                              <a:solidFill>
                                                <a:schemeClr val="accent6"/>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accent6"/>
                                              </a:solidFill>
                                              <a:latin typeface="Cambria Math" panose="02040503050406030204" pitchFamily="18" charset="0"/>
                                              <a:ea typeface="Microsoft YaHei" panose="020B0503020204020204" pitchFamily="34" charset="-122"/>
                                            </a:rPr>
                                            <m:t>2</m:t>
                                          </m:r>
                                        </m:sup>
                                      </m:sSubSup>
                                    </m:num>
                                    <m:den>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Sup>
                                        <m:sSubSupPr>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accent6"/>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6"/>
                                              </a:solidFill>
                                              <a:latin typeface="Cambria Math" panose="02040503050406030204" pitchFamily="18" charset="0"/>
                                              <a:ea typeface="Microsoft YaHei" panose="020B0503020204020204" pitchFamily="34" charset="-122"/>
                                            </a:rPr>
                                            <m:t>𝑡</m:t>
                                          </m:r>
                                          <m:r>
                                            <a:rPr kumimoji="1" lang="en-US" altLang="zh-CN" sz="2000" b="0" i="1" smtClean="0">
                                              <a:solidFill>
                                                <a:schemeClr val="accent6"/>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accent6"/>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accent6"/>
                                          </a:solidFill>
                                          <a:latin typeface="Cambria Math" panose="02040503050406030204" pitchFamily="18" charset="0"/>
                                          <a:ea typeface="Microsoft YaHei" panose="020B0503020204020204" pitchFamily="34" charset="-122"/>
                                        </a:rPr>
                                        <m:t>−2</m:t>
                                      </m:r>
                                      <m:rad>
                                        <m:radPr>
                                          <m:degHide m:val="on"/>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6"/>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accent6"/>
                                                      </a:solidFill>
                                                      <a:latin typeface="Cambria Math" panose="02040503050406030204" pitchFamily="18" charset="0"/>
                                                      <a:ea typeface="Microsoft YaHei" panose="020B0503020204020204" pitchFamily="34" charset="-122"/>
                                                    </a:rPr>
                                                    <m:t>𝑡</m:t>
                                                  </m:r>
                                                  <m:r>
                                                    <a:rPr kumimoji="1" lang="en-US" altLang="zh-CN" sz="2000" b="0" i="1" smtClean="0">
                                                      <a:solidFill>
                                                        <a:schemeClr val="accent6"/>
                                                      </a:solidFill>
                                                      <a:latin typeface="Cambria Math" panose="02040503050406030204" pitchFamily="18" charset="0"/>
                                                      <a:ea typeface="Microsoft YaHei" panose="020B0503020204020204" pitchFamily="34" charset="-122"/>
                                                    </a:rPr>
                                                    <m:t>−1</m:t>
                                                  </m:r>
                                                </m:sub>
                                              </m:sSub>
                                            </m:e>
                                          </m:acc>
                                        </m:e>
                                      </m:rad>
                                      <m:sSub>
                                        <m:sSubPr>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6"/>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6"/>
                                              </a:solidFill>
                                              <a:latin typeface="Cambria Math" panose="02040503050406030204" pitchFamily="18" charset="0"/>
                                              <a:ea typeface="Microsoft YaHei" panose="020B0503020204020204" pitchFamily="34" charset="-122"/>
                                            </a:rPr>
                                            <m:t>0</m:t>
                                          </m:r>
                                        </m:sub>
                                      </m:sSub>
                                      <m:sSub>
                                        <m:sSubPr>
                                          <m:ctrlPr>
                                            <a:rPr kumimoji="1" lang="en-US" altLang="zh-CN" sz="2000" b="0" i="1" smtClean="0">
                                              <a:solidFill>
                                                <a:schemeClr val="accent6"/>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6"/>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6"/>
                                              </a:solidFill>
                                              <a:latin typeface="Cambria Math" panose="02040503050406030204" pitchFamily="18" charset="0"/>
                                              <a:ea typeface="Microsoft YaHei" panose="020B0503020204020204" pitchFamily="34" charset="-122"/>
                                            </a:rPr>
                                            <m:t>𝑡</m:t>
                                          </m:r>
                                          <m:r>
                                            <a:rPr kumimoji="1" lang="en-US" altLang="zh-CN" sz="2000" b="0" i="1" smtClean="0">
                                              <a:solidFill>
                                                <a:schemeClr val="accent6"/>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den>
                                  </m:f>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−2</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e>
                              </m:d>
                            </m:e>
                          </m:d>
                        </m:e>
                      </m:func>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den>
                                      </m:f>
                                    </m:e>
                                  </m:d>
                                  <m:sSubSup>
                                    <m:sSubSupPr>
                                      <m:ctrlPr>
                                        <a:rPr kumimoji="1" lang="en-US" altLang="zh-CN" sz="2000" i="1" smtClean="0">
                                          <a:solidFill>
                                            <a:srgbClr val="00B0F0"/>
                                          </a:solidFill>
                                          <a:latin typeface="Cambria Math" panose="02040503050406030204" pitchFamily="18" charset="0"/>
                                          <a:ea typeface="Microsoft YaHei" panose="020B0503020204020204" pitchFamily="34" charset="-122"/>
                                        </a:rPr>
                                      </m:ctrlPr>
                                    </m:sSubSupPr>
                                    <m:e>
                                      <m:r>
                                        <a:rPr kumimoji="1" lang="en-US" altLang="zh-CN" sz="2000" i="1">
                                          <a:solidFill>
                                            <a:srgbClr val="00B0F0"/>
                                          </a:solidFill>
                                          <a:latin typeface="Cambria Math" panose="02040503050406030204" pitchFamily="18" charset="0"/>
                                          <a:ea typeface="Microsoft YaHei" panose="020B0503020204020204" pitchFamily="34" charset="-122"/>
                                        </a:rPr>
                                        <m:t>𝑥</m:t>
                                      </m:r>
                                    </m:e>
                                    <m:sub>
                                      <m:r>
                                        <a:rPr kumimoji="1" lang="en-US" altLang="zh-CN" sz="2000" i="1">
                                          <a:solidFill>
                                            <a:srgbClr val="00B0F0"/>
                                          </a:solidFill>
                                          <a:latin typeface="Cambria Math" panose="02040503050406030204" pitchFamily="18" charset="0"/>
                                          <a:ea typeface="Microsoft YaHei" panose="020B0503020204020204" pitchFamily="34" charset="-122"/>
                                        </a:rPr>
                                        <m:t>𝑡</m:t>
                                      </m:r>
                                      <m:r>
                                        <a:rPr kumimoji="1" lang="en-US" altLang="zh-CN" sz="2000" i="1">
                                          <a:solidFill>
                                            <a:srgbClr val="00B0F0"/>
                                          </a:solidFill>
                                          <a:latin typeface="Cambria Math" panose="02040503050406030204" pitchFamily="18" charset="0"/>
                                          <a:ea typeface="Microsoft YaHei" panose="020B0503020204020204" pitchFamily="34" charset="-122"/>
                                        </a:rPr>
                                        <m:t>−1</m:t>
                                      </m:r>
                                    </m:sub>
                                    <m:sup>
                                      <m:r>
                                        <a:rPr kumimoji="1" lang="en-US" altLang="zh-CN" sz="2000" i="1">
                                          <a:solidFill>
                                            <a:srgbClr val="00B0F0"/>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den>
                                      </m:f>
                                    </m:e>
                                  </m:d>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tx2">
                                          <a:lumMod val="60000"/>
                                          <a:lumOff val="40000"/>
                                        </a:schemeClr>
                                      </a:solidFill>
                                      <a:latin typeface="Cambria Math" panose="02040503050406030204" pitchFamily="18" charset="0"/>
                                      <a:ea typeface="Microsoft YaHei" panose="020B0503020204020204" pitchFamily="34" charset="-122"/>
                                    </a:rPr>
                                    <m:t>𝑀</m:t>
                                  </m:r>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3A2177FE-4675-5565-2C72-10247C6B90C5}"/>
                  </a:ext>
                </a:extLst>
              </p:cNvPr>
              <p:cNvSpPr txBox="1">
                <a:spLocks noRot="1" noChangeAspect="1" noMove="1" noResize="1" noEditPoints="1" noAdjustHandles="1" noChangeArrowheads="1" noChangeShapeType="1" noTextEdit="1"/>
              </p:cNvSpPr>
              <p:nvPr/>
            </p:nvSpPr>
            <p:spPr>
              <a:xfrm>
                <a:off x="97588" y="2206982"/>
                <a:ext cx="11771299" cy="3223768"/>
              </a:xfrm>
              <a:prstGeom prst="rect">
                <a:avLst/>
              </a:prstGeom>
              <a:blipFill>
                <a:blip r:embed="rId3"/>
                <a:stretch>
                  <a:fillRect/>
                </a:stretch>
              </a:blipFill>
            </p:spPr>
            <p:txBody>
              <a:bodyPr/>
              <a:lstStyle/>
              <a:p>
                <a:r>
                  <a:rPr lang="zh-CN" altLang="en-US">
                    <a:noFill/>
                  </a:rPr>
                  <a:t> </a:t>
                </a:r>
              </a:p>
            </p:txBody>
          </p:sp>
        </mc:Fallback>
      </mc:AlternateContent>
      <p:cxnSp>
        <p:nvCxnSpPr>
          <p:cNvPr id="12" name="直线连接符 11">
            <a:extLst>
              <a:ext uri="{FF2B5EF4-FFF2-40B4-BE49-F238E27FC236}">
                <a16:creationId xmlns:a16="http://schemas.microsoft.com/office/drawing/2014/main" id="{7F79FEA1-8A0E-7E9C-10E6-759026FF58E2}"/>
              </a:ext>
            </a:extLst>
          </p:cNvPr>
          <p:cNvCxnSpPr/>
          <p:nvPr/>
        </p:nvCxnSpPr>
        <p:spPr>
          <a:xfrm>
            <a:off x="4665518" y="2176397"/>
            <a:ext cx="22804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线连接符 13">
            <a:extLst>
              <a:ext uri="{FF2B5EF4-FFF2-40B4-BE49-F238E27FC236}">
                <a16:creationId xmlns:a16="http://schemas.microsoft.com/office/drawing/2014/main" id="{0412E9FB-45A2-CA38-09E7-CA68163AAD5F}"/>
              </a:ext>
            </a:extLst>
          </p:cNvPr>
          <p:cNvCxnSpPr/>
          <p:nvPr/>
        </p:nvCxnSpPr>
        <p:spPr>
          <a:xfrm>
            <a:off x="6241774" y="1936143"/>
            <a:ext cx="4134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线连接符 15">
            <a:extLst>
              <a:ext uri="{FF2B5EF4-FFF2-40B4-BE49-F238E27FC236}">
                <a16:creationId xmlns:a16="http://schemas.microsoft.com/office/drawing/2014/main" id="{D713682A-B7B8-5C4C-CD8C-0E2D1D831F6B}"/>
              </a:ext>
            </a:extLst>
          </p:cNvPr>
          <p:cNvCxnSpPr/>
          <p:nvPr/>
        </p:nvCxnSpPr>
        <p:spPr>
          <a:xfrm>
            <a:off x="6333214" y="2297927"/>
            <a:ext cx="250466"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椭圆 5">
            <a:extLst>
              <a:ext uri="{FF2B5EF4-FFF2-40B4-BE49-F238E27FC236}">
                <a16:creationId xmlns:a16="http://schemas.microsoft.com/office/drawing/2014/main" id="{35F7836F-2AC2-A633-7A51-9219B755E360}"/>
              </a:ext>
            </a:extLst>
          </p:cNvPr>
          <p:cNvSpPr/>
          <p:nvPr/>
        </p:nvSpPr>
        <p:spPr>
          <a:xfrm>
            <a:off x="2823519" y="1834978"/>
            <a:ext cx="481913" cy="37200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066518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71F2E-9F5D-EA94-734D-D97314F732D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0607018-FB85-F7AD-709C-345538EFF913}"/>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97919072-7533-26A2-0083-7F0ECD8981D7}"/>
              </a:ext>
            </a:extLst>
          </p:cNvPr>
          <p:cNvSpPr txBox="1"/>
          <p:nvPr/>
        </p:nvSpPr>
        <p:spPr>
          <a:xfrm>
            <a:off x="470781" y="1204111"/>
            <a:ext cx="7591052"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Denoise</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019ECB49-5712-25C5-4730-6A353AE5C789}"/>
              </a:ext>
            </a:extLst>
          </p:cNvPr>
          <p:cNvSpPr txBox="1"/>
          <p:nvPr/>
        </p:nvSpPr>
        <p:spPr>
          <a:xfrm>
            <a:off x="658858" y="1776287"/>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反过来要考虑</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FE3F1D8-92F2-58E4-EAB3-AFA53360161D}"/>
                  </a:ext>
                </a:extLst>
              </p:cNvPr>
              <p:cNvSpPr txBox="1"/>
              <p:nvPr/>
            </p:nvSpPr>
            <p:spPr>
              <a:xfrm>
                <a:off x="2382407" y="1604221"/>
                <a:ext cx="4898392" cy="74424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0</m:t>
                              </m:r>
                            </m:sub>
                          </m:sSub>
                        </m:e>
                      </m:d>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5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e>
                          </m:d>
                        </m:num>
                        <m:den>
                          <m:r>
                            <a:rPr kumimoji="1" lang="en-US" altLang="zh-CN" sz="2000" b="0" i="1" smtClean="0">
                              <a:solidFill>
                                <a:schemeClr val="accent5"/>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e>
                          </m: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4FE3F1D8-92F2-58E4-EAB3-AFA53360161D}"/>
                  </a:ext>
                </a:extLst>
              </p:cNvPr>
              <p:cNvSpPr txBox="1">
                <a:spLocks noRot="1" noChangeAspect="1" noMove="1" noResize="1" noEditPoints="1" noAdjustHandles="1" noChangeArrowheads="1" noChangeShapeType="1" noTextEdit="1"/>
              </p:cNvSpPr>
              <p:nvPr/>
            </p:nvSpPr>
            <p:spPr>
              <a:xfrm>
                <a:off x="2382407" y="1604221"/>
                <a:ext cx="4898392" cy="744243"/>
              </a:xfrm>
              <a:prstGeom prst="rect">
                <a:avLst/>
              </a:prstGeom>
              <a:blipFill>
                <a:blip r:embed="rId2"/>
                <a:stretch>
                  <a:fillRect b="-8475"/>
                </a:stretch>
              </a:blipFill>
            </p:spPr>
            <p:txBody>
              <a:bodyPr/>
              <a:lstStyle/>
              <a:p>
                <a:r>
                  <a:rPr lang="zh-CN" altLang="en-US">
                    <a:noFill/>
                  </a:rPr>
                  <a:t> </a:t>
                </a:r>
              </a:p>
            </p:txBody>
          </p:sp>
        </mc:Fallback>
      </mc:AlternateContent>
      <p:cxnSp>
        <p:nvCxnSpPr>
          <p:cNvPr id="12" name="直线连接符 11">
            <a:extLst>
              <a:ext uri="{FF2B5EF4-FFF2-40B4-BE49-F238E27FC236}">
                <a16:creationId xmlns:a16="http://schemas.microsoft.com/office/drawing/2014/main" id="{570DDED7-D2B5-88B0-6BCA-DBC535FEBBEA}"/>
              </a:ext>
            </a:extLst>
          </p:cNvPr>
          <p:cNvCxnSpPr/>
          <p:nvPr/>
        </p:nvCxnSpPr>
        <p:spPr>
          <a:xfrm>
            <a:off x="4665518" y="2176397"/>
            <a:ext cx="22804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线连接符 13">
            <a:extLst>
              <a:ext uri="{FF2B5EF4-FFF2-40B4-BE49-F238E27FC236}">
                <a16:creationId xmlns:a16="http://schemas.microsoft.com/office/drawing/2014/main" id="{35075C44-9055-31CB-ED6B-3124138C8ED3}"/>
              </a:ext>
            </a:extLst>
          </p:cNvPr>
          <p:cNvCxnSpPr/>
          <p:nvPr/>
        </p:nvCxnSpPr>
        <p:spPr>
          <a:xfrm>
            <a:off x="6241774" y="1936143"/>
            <a:ext cx="4134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线连接符 15">
            <a:extLst>
              <a:ext uri="{FF2B5EF4-FFF2-40B4-BE49-F238E27FC236}">
                <a16:creationId xmlns:a16="http://schemas.microsoft.com/office/drawing/2014/main" id="{1417FE2C-6819-D298-58E1-A590CF26A7B0}"/>
              </a:ext>
            </a:extLst>
          </p:cNvPr>
          <p:cNvCxnSpPr/>
          <p:nvPr/>
        </p:nvCxnSpPr>
        <p:spPr>
          <a:xfrm>
            <a:off x="6333214" y="2297927"/>
            <a:ext cx="250466"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椭圆 5">
            <a:extLst>
              <a:ext uri="{FF2B5EF4-FFF2-40B4-BE49-F238E27FC236}">
                <a16:creationId xmlns:a16="http://schemas.microsoft.com/office/drawing/2014/main" id="{694321CE-55A1-0311-D415-BD02EDB3FD55}"/>
              </a:ext>
            </a:extLst>
          </p:cNvPr>
          <p:cNvSpPr/>
          <p:nvPr/>
        </p:nvSpPr>
        <p:spPr>
          <a:xfrm>
            <a:off x="2823519" y="1834978"/>
            <a:ext cx="481913" cy="37200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747E668-B5F3-F360-AD8B-6C19F4FBD237}"/>
                  </a:ext>
                </a:extLst>
              </p:cNvPr>
              <p:cNvSpPr txBox="1"/>
              <p:nvPr/>
            </p:nvSpPr>
            <p:spPr>
              <a:xfrm>
                <a:off x="291275" y="2348463"/>
                <a:ext cx="11689058" cy="39597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den>
                                      </m:f>
                                    </m:e>
                                  </m:d>
                                  <m:sSubSup>
                                    <m:sSubSupPr>
                                      <m:ctrlPr>
                                        <a:rPr kumimoji="1" lang="en-US" altLang="zh-CN" sz="2000" i="1" smtClean="0">
                                          <a:solidFill>
                                            <a:srgbClr val="00B0F0"/>
                                          </a:solidFill>
                                          <a:latin typeface="Cambria Math" panose="02040503050406030204" pitchFamily="18" charset="0"/>
                                          <a:ea typeface="Microsoft YaHei" panose="020B0503020204020204" pitchFamily="34" charset="-122"/>
                                        </a:rPr>
                                      </m:ctrlPr>
                                    </m:sSubSupPr>
                                    <m:e>
                                      <m:r>
                                        <a:rPr kumimoji="1" lang="en-US" altLang="zh-CN" sz="2000" i="1">
                                          <a:solidFill>
                                            <a:srgbClr val="00B0F0"/>
                                          </a:solidFill>
                                          <a:latin typeface="Cambria Math" panose="02040503050406030204" pitchFamily="18" charset="0"/>
                                          <a:ea typeface="Microsoft YaHei" panose="020B0503020204020204" pitchFamily="34" charset="-122"/>
                                        </a:rPr>
                                        <m:t>𝑥</m:t>
                                      </m:r>
                                    </m:e>
                                    <m:sub>
                                      <m:r>
                                        <a:rPr kumimoji="1" lang="en-US" altLang="zh-CN" sz="2000" i="1">
                                          <a:solidFill>
                                            <a:srgbClr val="00B0F0"/>
                                          </a:solidFill>
                                          <a:latin typeface="Cambria Math" panose="02040503050406030204" pitchFamily="18" charset="0"/>
                                          <a:ea typeface="Microsoft YaHei" panose="020B0503020204020204" pitchFamily="34" charset="-122"/>
                                        </a:rPr>
                                        <m:t>𝑡</m:t>
                                      </m:r>
                                      <m:r>
                                        <a:rPr kumimoji="1" lang="en-US" altLang="zh-CN" sz="2000" i="1">
                                          <a:solidFill>
                                            <a:srgbClr val="00B0F0"/>
                                          </a:solidFill>
                                          <a:latin typeface="Cambria Math" panose="02040503050406030204" pitchFamily="18" charset="0"/>
                                          <a:ea typeface="Microsoft YaHei" panose="020B0503020204020204" pitchFamily="34" charset="-122"/>
                                        </a:rPr>
                                        <m:t>−1</m:t>
                                      </m:r>
                                    </m:sub>
                                    <m:sup>
                                      <m:r>
                                        <a:rPr kumimoji="1" lang="en-US" altLang="zh-CN" sz="2000" i="1">
                                          <a:solidFill>
                                            <a:srgbClr val="00B0F0"/>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−2</m:t>
                                          </m:r>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e>
                                          </m:ra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den>
                                      </m:f>
                                    </m:e>
                                  </m:d>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tx2">
                                          <a:lumMod val="60000"/>
                                          <a:lumOff val="40000"/>
                                        </a:schemeClr>
                                      </a:solidFill>
                                      <a:latin typeface="Cambria Math" panose="02040503050406030204" pitchFamily="18" charset="0"/>
                                      <a:ea typeface="Microsoft YaHei" panose="020B0503020204020204" pitchFamily="34" charset="-122"/>
                                    </a:rPr>
                                    <m:t>𝑀</m:t>
                                  </m:r>
                                </m:e>
                              </m:d>
                            </m:e>
                          </m:d>
                        </m:e>
                      </m:func>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den>
                                      </m:f>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Sup>
                                        <m:sSub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Sup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b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den>
                                              </m:f>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rad>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0</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den>
                                          </m:f>
                                        </m:e>
                                      </m:d>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𝑁</m:t>
                                  </m:r>
                                </m:e>
                              </m:d>
                            </m:e>
                          </m:d>
                        </m:e>
                      </m:func>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b="0" i="1" smtClean="0">
                                              <a:solidFill>
                                                <a:schemeClr val="accent5">
                                                  <a:lumMod val="75000"/>
                                                </a:schemeClr>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dPr>
                                            <m:e>
                                              <m:f>
                                                <m:f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sub>
                                                  </m:sSub>
                                                </m:den>
                                              </m:f>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m:t>
                                              </m:r>
                                              <m:f>
                                                <m:f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fPr>
                                                <m:num>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num>
                                                <m:den>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sub>
                                                      </m:sSub>
                                                    </m:e>
                                                  </m:acc>
                                                </m:den>
                                              </m:f>
                                            </m:e>
                                          </m:d>
                                        </m:e>
                                        <m:sup>
                                          <m:r>
                                            <a:rPr kumimoji="1" lang="en-US" altLang="zh-CN" sz="2000" b="0" i="1" smtClean="0">
                                              <a:solidFill>
                                                <a:schemeClr val="accent5">
                                                  <a:lumMod val="75000"/>
                                                </a:schemeClr>
                                              </a:solidFill>
                                              <a:latin typeface="Cambria Math" panose="02040503050406030204" pitchFamily="18" charset="0"/>
                                              <a:ea typeface="Microsoft YaHei" panose="020B0503020204020204" pitchFamily="34" charset="-122"/>
                                            </a:rPr>
                                            <m:t>−1</m:t>
                                          </m:r>
                                        </m:sup>
                                      </m:sSup>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smtClean="0">
                                                  <a:solidFill>
                                                    <a:srgbClr val="00B050"/>
                                                  </a:solidFill>
                                                  <a:latin typeface="Cambria Math" panose="02040503050406030204" pitchFamily="18" charset="0"/>
                                                  <a:ea typeface="Microsoft YaHei" panose="020B0503020204020204" pitchFamily="34" charset="-122"/>
                                                </a:rPr>
                                              </m:ctrlPr>
                                            </m:sSupPr>
                                            <m:e>
                                              <m:d>
                                                <m:dPr>
                                                  <m:ctrlPr>
                                                    <a:rPr kumimoji="1" lang="en-US" altLang="zh-CN" sz="2000" i="1">
                                                      <a:solidFill>
                                                        <a:srgbClr val="00B050"/>
                                                      </a:solidFill>
                                                      <a:latin typeface="Cambria Math" panose="02040503050406030204" pitchFamily="18" charset="0"/>
                                                      <a:ea typeface="Microsoft YaHei" panose="020B0503020204020204" pitchFamily="34" charset="-122"/>
                                                    </a:rPr>
                                                  </m:ctrlPr>
                                                </m:dPr>
                                                <m:e>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den>
                                                  </m:f>
                                                  <m:r>
                                                    <a:rPr kumimoji="1" lang="en-US" altLang="zh-CN" sz="2000" i="1">
                                                      <a:solidFill>
                                                        <a:srgbClr val="00B050"/>
                                                      </a:solidFill>
                                                      <a:latin typeface="Cambria Math" panose="02040503050406030204" pitchFamily="18" charset="0"/>
                                                      <a:ea typeface="Microsoft YaHei" panose="020B0503020204020204" pitchFamily="34" charset="-122"/>
                                                    </a:rPr>
                                                    <m:t>+</m:t>
                                                  </m:r>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
                                                        <a:rPr kumimoji="1" lang="en-US" altLang="zh-CN" sz="2000" i="1">
                                                          <a:solidFill>
                                                            <a:srgbClr val="00B050"/>
                                                          </a:solidFill>
                                                          <a:latin typeface="Cambria Math" panose="02040503050406030204" pitchFamily="18" charset="0"/>
                                                          <a:ea typeface="Microsoft YaHei" panose="020B0503020204020204" pitchFamily="34" charset="-122"/>
                                                        </a:rPr>
                                                        <m:t>1</m:t>
                                                      </m:r>
                                                    </m:num>
                                                    <m:den>
                                                      <m:r>
                                                        <a:rPr kumimoji="1" lang="en-US" altLang="zh-CN" sz="2000" i="1">
                                                          <a:solidFill>
                                                            <a:srgbClr val="00B050"/>
                                                          </a:solidFill>
                                                          <a:latin typeface="Cambria Math" panose="02040503050406030204" pitchFamily="18" charset="0"/>
                                                          <a:ea typeface="Microsoft YaHei" panose="020B0503020204020204" pitchFamily="34" charset="-122"/>
                                                        </a:rPr>
                                                        <m:t>1−</m:t>
                                                      </m:r>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den>
                                                  </m:f>
                                                </m:e>
                                              </m:d>
                                            </m:e>
                                            <m:sup>
                                              <m:r>
                                                <a:rPr kumimoji="1" lang="en-US" altLang="zh-CN" sz="2000" i="1">
                                                  <a:solidFill>
                                                    <a:srgbClr val="00B050"/>
                                                  </a:solidFill>
                                                  <a:latin typeface="Cambria Math" panose="02040503050406030204" pitchFamily="18" charset="0"/>
                                                  <a:ea typeface="Microsoft YaHei" panose="020B0503020204020204" pitchFamily="34" charset="-122"/>
                                                </a:rPr>
                                                <m:t>−1</m:t>
                                              </m:r>
                                            </m:sup>
                                          </m:sSup>
                                          <m:d>
                                            <m:dPr>
                                              <m:ctrlPr>
                                                <a:rPr kumimoji="1" lang="en-US" altLang="zh-CN" sz="2000" i="1">
                                                  <a:solidFill>
                                                    <a:srgbClr val="00B050"/>
                                                  </a:solidFill>
                                                  <a:latin typeface="Cambria Math" panose="02040503050406030204" pitchFamily="18" charset="0"/>
                                                  <a:ea typeface="Microsoft YaHei" panose="020B0503020204020204" pitchFamily="34" charset="-122"/>
                                                </a:rPr>
                                              </m:ctrlPr>
                                            </m:dPr>
                                            <m:e>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rgbClr val="00B050"/>
                                                          </a:solidFill>
                                                          <a:latin typeface="Cambria Math" panose="02040503050406030204" pitchFamily="18" charset="0"/>
                                                          <a:ea typeface="Microsoft YaHei" panose="020B0503020204020204" pitchFamily="34" charset="-122"/>
                                                        </a:rPr>
                                                      </m:ctrlPr>
                                                    </m:radPr>
                                                    <m:deg/>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e>
                                                  </m:rad>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𝑥</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den>
                                              </m:f>
                                              <m:r>
                                                <a:rPr kumimoji="1" lang="en-US" altLang="zh-CN" sz="2000" i="1">
                                                  <a:solidFill>
                                                    <a:srgbClr val="00B050"/>
                                                  </a:solidFill>
                                                  <a:latin typeface="Cambria Math" panose="02040503050406030204" pitchFamily="18" charset="0"/>
                                                  <a:ea typeface="Microsoft YaHei" panose="020B0503020204020204" pitchFamily="34" charset="-122"/>
                                                </a:rPr>
                                                <m:t>+</m:t>
                                              </m:r>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rgbClr val="00B050"/>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e>
                                                  </m:rad>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𝑥</m:t>
                                                      </m:r>
                                                    </m:e>
                                                    <m:sub>
                                                      <m:r>
                                                        <a:rPr kumimoji="1" lang="en-US" altLang="zh-CN" sz="2000" i="1">
                                                          <a:solidFill>
                                                            <a:srgbClr val="00B050"/>
                                                          </a:solidFill>
                                                          <a:latin typeface="Cambria Math" panose="02040503050406030204" pitchFamily="18" charset="0"/>
                                                          <a:ea typeface="Microsoft YaHei" panose="020B0503020204020204" pitchFamily="34" charset="-122"/>
                                                        </a:rPr>
                                                        <m:t>0</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den>
                                              </m:f>
                                            </m:e>
                                          </m:d>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𝑁</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C747E668-B5F3-F360-AD8B-6C19F4FBD237}"/>
                  </a:ext>
                </a:extLst>
              </p:cNvPr>
              <p:cNvSpPr txBox="1">
                <a:spLocks noRot="1" noChangeAspect="1" noMove="1" noResize="1" noEditPoints="1" noAdjustHandles="1" noChangeArrowheads="1" noChangeShapeType="1" noTextEdit="1"/>
              </p:cNvSpPr>
              <p:nvPr/>
            </p:nvSpPr>
            <p:spPr>
              <a:xfrm>
                <a:off x="291275" y="2348463"/>
                <a:ext cx="11689058" cy="3959738"/>
              </a:xfrm>
              <a:prstGeom prst="rect">
                <a:avLst/>
              </a:prstGeom>
              <a:blipFill>
                <a:blip r:embed="rId3"/>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0058C587-D309-46E8-5CDB-AAD54D5E4B04}"/>
              </a:ext>
            </a:extLst>
          </p:cNvPr>
          <p:cNvSpPr txBox="1"/>
          <p:nvPr/>
        </p:nvSpPr>
        <p:spPr>
          <a:xfrm>
            <a:off x="5635587" y="4588933"/>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均值</a:t>
            </a:r>
          </a:p>
        </p:txBody>
      </p:sp>
      <p:sp>
        <p:nvSpPr>
          <p:cNvPr id="9" name="文本框 8">
            <a:extLst>
              <a:ext uri="{FF2B5EF4-FFF2-40B4-BE49-F238E27FC236}">
                <a16:creationId xmlns:a16="http://schemas.microsoft.com/office/drawing/2014/main" id="{85EB8D74-4DB8-A9A1-EC26-96167F413542}"/>
              </a:ext>
            </a:extLst>
          </p:cNvPr>
          <p:cNvSpPr txBox="1"/>
          <p:nvPr/>
        </p:nvSpPr>
        <p:spPr>
          <a:xfrm>
            <a:off x="3064475" y="6080157"/>
            <a:ext cx="697627"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均值</a:t>
            </a:r>
          </a:p>
        </p:txBody>
      </p:sp>
    </p:spTree>
    <p:extLst>
      <p:ext uri="{BB962C8B-B14F-4D97-AF65-F5344CB8AC3E}">
        <p14:creationId xmlns:p14="http://schemas.microsoft.com/office/powerpoint/2010/main" val="17689592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F9437-0FD2-0606-8A6C-D890B9F7D73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830AD33-9332-D128-4DD5-8820E028E766}"/>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845AC153-B6CD-E805-3795-270E6FBEAC76}"/>
              </a:ext>
            </a:extLst>
          </p:cNvPr>
          <p:cNvSpPr txBox="1"/>
          <p:nvPr/>
        </p:nvSpPr>
        <p:spPr>
          <a:xfrm>
            <a:off x="470781" y="1204111"/>
            <a:ext cx="7591052"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Denoise</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67B5809-6D4C-9E40-9FC4-88344F5FA2F4}"/>
              </a:ext>
            </a:extLst>
          </p:cNvPr>
          <p:cNvSpPr txBox="1"/>
          <p:nvPr/>
        </p:nvSpPr>
        <p:spPr>
          <a:xfrm>
            <a:off x="658858" y="1776287"/>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反过来要考虑</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48E064A-6D39-122A-073C-130476019110}"/>
                  </a:ext>
                </a:extLst>
              </p:cNvPr>
              <p:cNvSpPr txBox="1"/>
              <p:nvPr/>
            </p:nvSpPr>
            <p:spPr>
              <a:xfrm>
                <a:off x="2382407" y="1604221"/>
                <a:ext cx="4898392" cy="74424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0</m:t>
                              </m:r>
                            </m:sub>
                          </m:sSub>
                        </m:e>
                      </m:d>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5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e>
                          </m:d>
                        </m:num>
                        <m:den>
                          <m:r>
                            <a:rPr kumimoji="1" lang="en-US" altLang="zh-CN" sz="2000" b="0" i="1" smtClean="0">
                              <a:solidFill>
                                <a:schemeClr val="accent5"/>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e>
                          </m: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148E064A-6D39-122A-073C-130476019110}"/>
                  </a:ext>
                </a:extLst>
              </p:cNvPr>
              <p:cNvSpPr txBox="1">
                <a:spLocks noRot="1" noChangeAspect="1" noMove="1" noResize="1" noEditPoints="1" noAdjustHandles="1" noChangeArrowheads="1" noChangeShapeType="1" noTextEdit="1"/>
              </p:cNvSpPr>
              <p:nvPr/>
            </p:nvSpPr>
            <p:spPr>
              <a:xfrm>
                <a:off x="2382407" y="1604221"/>
                <a:ext cx="4898392" cy="744243"/>
              </a:xfrm>
              <a:prstGeom prst="rect">
                <a:avLst/>
              </a:prstGeom>
              <a:blipFill>
                <a:blip r:embed="rId2"/>
                <a:stretch>
                  <a:fillRect b="-8475"/>
                </a:stretch>
              </a:blipFill>
            </p:spPr>
            <p:txBody>
              <a:bodyPr/>
              <a:lstStyle/>
              <a:p>
                <a:r>
                  <a:rPr lang="zh-CN" altLang="en-US">
                    <a:noFill/>
                  </a:rPr>
                  <a:t> </a:t>
                </a:r>
              </a:p>
            </p:txBody>
          </p:sp>
        </mc:Fallback>
      </mc:AlternateContent>
      <p:cxnSp>
        <p:nvCxnSpPr>
          <p:cNvPr id="12" name="直线连接符 11">
            <a:extLst>
              <a:ext uri="{FF2B5EF4-FFF2-40B4-BE49-F238E27FC236}">
                <a16:creationId xmlns:a16="http://schemas.microsoft.com/office/drawing/2014/main" id="{73E624D2-3E6F-5D23-801C-58667BF9B106}"/>
              </a:ext>
            </a:extLst>
          </p:cNvPr>
          <p:cNvCxnSpPr/>
          <p:nvPr/>
        </p:nvCxnSpPr>
        <p:spPr>
          <a:xfrm>
            <a:off x="4665518" y="2176397"/>
            <a:ext cx="22804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线连接符 13">
            <a:extLst>
              <a:ext uri="{FF2B5EF4-FFF2-40B4-BE49-F238E27FC236}">
                <a16:creationId xmlns:a16="http://schemas.microsoft.com/office/drawing/2014/main" id="{74767858-3712-D807-931E-75B4BF6648C2}"/>
              </a:ext>
            </a:extLst>
          </p:cNvPr>
          <p:cNvCxnSpPr/>
          <p:nvPr/>
        </p:nvCxnSpPr>
        <p:spPr>
          <a:xfrm>
            <a:off x="6241774" y="1936143"/>
            <a:ext cx="4134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线连接符 15">
            <a:extLst>
              <a:ext uri="{FF2B5EF4-FFF2-40B4-BE49-F238E27FC236}">
                <a16:creationId xmlns:a16="http://schemas.microsoft.com/office/drawing/2014/main" id="{86F5881D-2216-98EC-BAE7-ECE0D8252C60}"/>
              </a:ext>
            </a:extLst>
          </p:cNvPr>
          <p:cNvCxnSpPr/>
          <p:nvPr/>
        </p:nvCxnSpPr>
        <p:spPr>
          <a:xfrm>
            <a:off x="6333214" y="2297927"/>
            <a:ext cx="250466"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椭圆 5">
            <a:extLst>
              <a:ext uri="{FF2B5EF4-FFF2-40B4-BE49-F238E27FC236}">
                <a16:creationId xmlns:a16="http://schemas.microsoft.com/office/drawing/2014/main" id="{F599C926-9CF2-D46B-0105-469DCDB6E40C}"/>
              </a:ext>
            </a:extLst>
          </p:cNvPr>
          <p:cNvSpPr/>
          <p:nvPr/>
        </p:nvSpPr>
        <p:spPr>
          <a:xfrm>
            <a:off x="2823519" y="1834978"/>
            <a:ext cx="481913" cy="37200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8F825A4-2BA3-FF31-CBCE-83ED5503A3A4}"/>
                  </a:ext>
                </a:extLst>
              </p:cNvPr>
              <p:cNvSpPr txBox="1"/>
              <p:nvPr/>
            </p:nvSpPr>
            <p:spPr>
              <a:xfrm>
                <a:off x="521974" y="2523067"/>
                <a:ext cx="11148052" cy="155343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b="0" i="1" smtClean="0">
                                              <a:solidFill>
                                                <a:schemeClr val="accent5">
                                                  <a:lumMod val="75000"/>
                                                </a:schemeClr>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dPr>
                                            <m:e>
                                              <m:f>
                                                <m:f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sub>
                                                  </m:sSub>
                                                </m:den>
                                              </m:f>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m:t>
                                              </m:r>
                                              <m:f>
                                                <m:f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fPr>
                                                <m:num>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num>
                                                <m:den>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sub>
                                                      </m:sSub>
                                                    </m:e>
                                                  </m:acc>
                                                </m:den>
                                              </m:f>
                                            </m:e>
                                          </m:d>
                                        </m:e>
                                        <m:sup>
                                          <m:r>
                                            <a:rPr kumimoji="1" lang="en-US" altLang="zh-CN" sz="2000" b="0" i="1" smtClean="0">
                                              <a:solidFill>
                                                <a:schemeClr val="accent5">
                                                  <a:lumMod val="75000"/>
                                                </a:schemeClr>
                                              </a:solidFill>
                                              <a:latin typeface="Cambria Math" panose="02040503050406030204" pitchFamily="18" charset="0"/>
                                              <a:ea typeface="Microsoft YaHei" panose="020B0503020204020204" pitchFamily="34" charset="-122"/>
                                            </a:rPr>
                                            <m:t>−1</m:t>
                                          </m:r>
                                        </m:sup>
                                      </m:sSup>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smtClean="0">
                                                  <a:solidFill>
                                                    <a:srgbClr val="00B050"/>
                                                  </a:solidFill>
                                                  <a:latin typeface="Cambria Math" panose="02040503050406030204" pitchFamily="18" charset="0"/>
                                                  <a:ea typeface="Microsoft YaHei" panose="020B0503020204020204" pitchFamily="34" charset="-122"/>
                                                </a:rPr>
                                              </m:ctrlPr>
                                            </m:sSupPr>
                                            <m:e>
                                              <m:d>
                                                <m:dPr>
                                                  <m:ctrlPr>
                                                    <a:rPr kumimoji="1" lang="en-US" altLang="zh-CN" sz="2000" i="1">
                                                      <a:solidFill>
                                                        <a:srgbClr val="00B050"/>
                                                      </a:solidFill>
                                                      <a:latin typeface="Cambria Math" panose="02040503050406030204" pitchFamily="18" charset="0"/>
                                                      <a:ea typeface="Microsoft YaHei" panose="020B0503020204020204" pitchFamily="34" charset="-122"/>
                                                    </a:rPr>
                                                  </m:ctrlPr>
                                                </m:dPr>
                                                <m:e>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den>
                                                  </m:f>
                                                  <m:r>
                                                    <a:rPr kumimoji="1" lang="en-US" altLang="zh-CN" sz="2000" i="1">
                                                      <a:solidFill>
                                                        <a:srgbClr val="00B050"/>
                                                      </a:solidFill>
                                                      <a:latin typeface="Cambria Math" panose="02040503050406030204" pitchFamily="18" charset="0"/>
                                                      <a:ea typeface="Microsoft YaHei" panose="020B0503020204020204" pitchFamily="34" charset="-122"/>
                                                    </a:rPr>
                                                    <m:t>+</m:t>
                                                  </m:r>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
                                                        <a:rPr kumimoji="1" lang="en-US" altLang="zh-CN" sz="2000" i="1">
                                                          <a:solidFill>
                                                            <a:srgbClr val="00B050"/>
                                                          </a:solidFill>
                                                          <a:latin typeface="Cambria Math" panose="02040503050406030204" pitchFamily="18" charset="0"/>
                                                          <a:ea typeface="Microsoft YaHei" panose="020B0503020204020204" pitchFamily="34" charset="-122"/>
                                                        </a:rPr>
                                                        <m:t>1</m:t>
                                                      </m:r>
                                                    </m:num>
                                                    <m:den>
                                                      <m:r>
                                                        <a:rPr kumimoji="1" lang="en-US" altLang="zh-CN" sz="2000" i="1">
                                                          <a:solidFill>
                                                            <a:srgbClr val="00B050"/>
                                                          </a:solidFill>
                                                          <a:latin typeface="Cambria Math" panose="02040503050406030204" pitchFamily="18" charset="0"/>
                                                          <a:ea typeface="Microsoft YaHei" panose="020B0503020204020204" pitchFamily="34" charset="-122"/>
                                                        </a:rPr>
                                                        <m:t>1−</m:t>
                                                      </m:r>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den>
                                                  </m:f>
                                                </m:e>
                                              </m:d>
                                            </m:e>
                                            <m:sup>
                                              <m:r>
                                                <a:rPr kumimoji="1" lang="en-US" altLang="zh-CN" sz="2000" i="1">
                                                  <a:solidFill>
                                                    <a:srgbClr val="00B050"/>
                                                  </a:solidFill>
                                                  <a:latin typeface="Cambria Math" panose="02040503050406030204" pitchFamily="18" charset="0"/>
                                                  <a:ea typeface="Microsoft YaHei" panose="020B0503020204020204" pitchFamily="34" charset="-122"/>
                                                </a:rPr>
                                                <m:t>−1</m:t>
                                              </m:r>
                                            </m:sup>
                                          </m:sSup>
                                          <m:d>
                                            <m:dPr>
                                              <m:ctrlPr>
                                                <a:rPr kumimoji="1" lang="en-US" altLang="zh-CN" sz="2000" i="1">
                                                  <a:solidFill>
                                                    <a:srgbClr val="00B050"/>
                                                  </a:solidFill>
                                                  <a:latin typeface="Cambria Math" panose="02040503050406030204" pitchFamily="18" charset="0"/>
                                                  <a:ea typeface="Microsoft YaHei" panose="020B0503020204020204" pitchFamily="34" charset="-122"/>
                                                </a:rPr>
                                              </m:ctrlPr>
                                            </m:dPr>
                                            <m:e>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rgbClr val="00B050"/>
                                                          </a:solidFill>
                                                          <a:latin typeface="Cambria Math" panose="02040503050406030204" pitchFamily="18" charset="0"/>
                                                          <a:ea typeface="Microsoft YaHei" panose="020B0503020204020204" pitchFamily="34" charset="-122"/>
                                                        </a:rPr>
                                                      </m:ctrlPr>
                                                    </m:radPr>
                                                    <m:deg/>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e>
                                                  </m:rad>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𝑥</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den>
                                              </m:f>
                                              <m:r>
                                                <a:rPr kumimoji="1" lang="en-US" altLang="zh-CN" sz="2000" i="1">
                                                  <a:solidFill>
                                                    <a:srgbClr val="00B050"/>
                                                  </a:solidFill>
                                                  <a:latin typeface="Cambria Math" panose="02040503050406030204" pitchFamily="18" charset="0"/>
                                                  <a:ea typeface="Microsoft YaHei" panose="020B0503020204020204" pitchFamily="34" charset="-122"/>
                                                </a:rPr>
                                                <m:t>+</m:t>
                                              </m:r>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rgbClr val="00B050"/>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e>
                                                  </m:rad>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𝑥</m:t>
                                                      </m:r>
                                                    </m:e>
                                                    <m:sub>
                                                      <m:r>
                                                        <a:rPr kumimoji="1" lang="en-US" altLang="zh-CN" sz="2000" i="1">
                                                          <a:solidFill>
                                                            <a:srgbClr val="00B050"/>
                                                          </a:solidFill>
                                                          <a:latin typeface="Cambria Math" panose="02040503050406030204" pitchFamily="18" charset="0"/>
                                                          <a:ea typeface="Microsoft YaHei" panose="020B0503020204020204" pitchFamily="34" charset="-122"/>
                                                        </a:rPr>
                                                        <m:t>0</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den>
                                              </m:f>
                                            </m:e>
                                          </m:d>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𝑁</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08F825A4-2BA3-FF31-CBCE-83ED5503A3A4}"/>
                  </a:ext>
                </a:extLst>
              </p:cNvPr>
              <p:cNvSpPr txBox="1">
                <a:spLocks noRot="1" noChangeAspect="1" noMove="1" noResize="1" noEditPoints="1" noAdjustHandles="1" noChangeArrowheads="1" noChangeShapeType="1" noTextEdit="1"/>
              </p:cNvSpPr>
              <p:nvPr/>
            </p:nvSpPr>
            <p:spPr>
              <a:xfrm>
                <a:off x="521974" y="2523067"/>
                <a:ext cx="11148052" cy="15534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3BB0F84-D842-47E7-DF62-ED1C798B9F3D}"/>
                  </a:ext>
                </a:extLst>
              </p:cNvPr>
              <p:cNvSpPr txBox="1"/>
              <p:nvPr/>
            </p:nvSpPr>
            <p:spPr>
              <a:xfrm>
                <a:off x="1541292" y="4151338"/>
                <a:ext cx="9612696" cy="14932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𝑉</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
                                    <a:rPr kumimoji="1" lang="en-US" altLang="zh-CN" sz="2000" i="1">
                                      <a:solidFill>
                                        <a:schemeClr val="bg1"/>
                                      </a:solidFill>
                                      <a:latin typeface="Cambria Math" panose="02040503050406030204" pitchFamily="18" charset="0"/>
                                      <a:ea typeface="Microsoft YaHei" panose="020B0503020204020204" pitchFamily="34" charset="-122"/>
                                    </a:rPr>
                                    <m:t>1</m:t>
                                  </m:r>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den>
                              </m:f>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e>
                                  </m:d>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num>
                                <m:den>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e>
                                  </m:d>
                                </m:den>
                              </m:f>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 </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r>
                            <a:rPr kumimoji="1" lang="en-US" altLang="zh-CN" sz="2000" b="0" i="1" smtClean="0">
                              <a:solidFill>
                                <a:schemeClr val="bg1"/>
                              </a:solidFill>
                              <a:latin typeface="Cambria Math" panose="02040503050406030204" pitchFamily="18" charset="0"/>
                              <a:ea typeface="Microsoft YaHei" panose="020B0503020204020204" pitchFamily="34" charset="-122"/>
                            </a:rPr>
                            <m:t> </m:t>
                          </m:r>
                        </m:num>
                        <m:den>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 </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den>
                      </m:f>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−1</m:t>
                              </m:r>
                            </m:e>
                          </m:d>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den>
                      </m:f>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e>
                          </m: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73BB0F84-D842-47E7-DF62-ED1C798B9F3D}"/>
                  </a:ext>
                </a:extLst>
              </p:cNvPr>
              <p:cNvSpPr txBox="1">
                <a:spLocks noRot="1" noChangeAspect="1" noMove="1" noResize="1" noEditPoints="1" noAdjustHandles="1" noChangeArrowheads="1" noChangeShapeType="1" noTextEdit="1"/>
              </p:cNvSpPr>
              <p:nvPr/>
            </p:nvSpPr>
            <p:spPr>
              <a:xfrm>
                <a:off x="1541292" y="4151338"/>
                <a:ext cx="9612696" cy="14932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C7E559A-D08B-C739-E18A-A8A92BB2ED85}"/>
                  </a:ext>
                </a:extLst>
              </p:cNvPr>
              <p:cNvSpPr txBox="1"/>
              <p:nvPr/>
            </p:nvSpPr>
            <p:spPr>
              <a:xfrm>
                <a:off x="8948928" y="5799666"/>
                <a:ext cx="3104761" cy="956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 </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9C7E559A-D08B-C739-E18A-A8A92BB2ED85}"/>
                  </a:ext>
                </a:extLst>
              </p:cNvPr>
              <p:cNvSpPr txBox="1">
                <a:spLocks noRot="1" noChangeAspect="1" noMove="1" noResize="1" noEditPoints="1" noAdjustHandles="1" noChangeArrowheads="1" noChangeShapeType="1" noTextEdit="1"/>
              </p:cNvSpPr>
              <p:nvPr/>
            </p:nvSpPr>
            <p:spPr>
              <a:xfrm>
                <a:off x="8948928" y="5799666"/>
                <a:ext cx="3104761" cy="956993"/>
              </a:xfrm>
              <a:prstGeom prst="rect">
                <a:avLst/>
              </a:prstGeom>
              <a:blipFill>
                <a:blip r:embed="rId5"/>
                <a:stretch>
                  <a:fillRect t="-97368" b="-153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39735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96897-74C5-83F3-4A49-DF59ABAF1B8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A2363BE-5364-AF63-B49C-D5F5393292DF}"/>
              </a:ext>
            </a:extLst>
          </p:cNvPr>
          <p:cNvSpPr>
            <a:spLocks noGrp="1"/>
          </p:cNvSpPr>
          <p:nvPr>
            <p:ph type="title"/>
          </p:nvPr>
        </p:nvSpPr>
        <p:spPr/>
        <p:txBody>
          <a:bodyPr/>
          <a:lstStyle/>
          <a:p>
            <a:r>
              <a:rPr kumimoji="1" lang="en-US" altLang="zh-CN" dirty="0"/>
              <a:t>Diffusion – DDPM</a:t>
            </a:r>
            <a:endParaRPr kumimoji="1" lang="zh-CN" altLang="en-US" dirty="0"/>
          </a:p>
        </p:txBody>
      </p:sp>
      <p:sp>
        <p:nvSpPr>
          <p:cNvPr id="3" name="文本框 2">
            <a:extLst>
              <a:ext uri="{FF2B5EF4-FFF2-40B4-BE49-F238E27FC236}">
                <a16:creationId xmlns:a16="http://schemas.microsoft.com/office/drawing/2014/main" id="{67B0AE65-2DEB-EE73-C00E-CA94DBA359F7}"/>
              </a:ext>
            </a:extLst>
          </p:cNvPr>
          <p:cNvSpPr txBox="1"/>
          <p:nvPr/>
        </p:nvSpPr>
        <p:spPr>
          <a:xfrm>
            <a:off x="470781" y="1204111"/>
            <a:ext cx="7591052" cy="400110"/>
          </a:xfrm>
          <a:prstGeom prst="rect">
            <a:avLst/>
          </a:prstGeom>
          <a:noFill/>
        </p:spPr>
        <p:txBody>
          <a:bodyPr wrap="none" rtlCol="0">
            <a:spAutoFit/>
          </a:bodyPr>
          <a:lstStyle/>
          <a:p>
            <a:pPr algn="l"/>
            <a:r>
              <a:rPr kumimoji="1" lang="en-US" altLang="zh-CN" sz="2000" b="1" i="1" u="sng" dirty="0">
                <a:solidFill>
                  <a:schemeClr val="bg1"/>
                </a:solidFill>
                <a:latin typeface="Microsoft YaHei" panose="020B0503020204020204" pitchFamily="34" charset="-122"/>
                <a:ea typeface="Microsoft YaHei" panose="020B0503020204020204" pitchFamily="34" charset="-122"/>
              </a:rPr>
              <a:t>DDPM = Denoise Diffusion Probabilistic</a:t>
            </a:r>
            <a:r>
              <a:rPr kumimoji="1" lang="zh-CN" altLang="en-US" sz="2000" b="1" i="1" u="sng" dirty="0">
                <a:solidFill>
                  <a:schemeClr val="bg1"/>
                </a:solidFill>
                <a:latin typeface="Microsoft YaHei" panose="020B0503020204020204" pitchFamily="34" charset="-122"/>
                <a:ea typeface="Microsoft YaHei" panose="020B0503020204020204" pitchFamily="34" charset="-122"/>
              </a:rPr>
              <a:t> </a:t>
            </a:r>
            <a:r>
              <a:rPr kumimoji="1" lang="en-US" altLang="zh-CN" sz="2000" b="1" i="1" u="sng" dirty="0">
                <a:solidFill>
                  <a:schemeClr val="bg1"/>
                </a:solidFill>
                <a:latin typeface="Microsoft YaHei" panose="020B0503020204020204" pitchFamily="34" charset="-122"/>
                <a:ea typeface="Microsoft YaHei" panose="020B0503020204020204" pitchFamily="34" charset="-122"/>
              </a:rPr>
              <a:t>Model – Denoise</a:t>
            </a:r>
            <a:endParaRPr kumimoji="1" lang="zh-CN" altLang="en-US" sz="2000" b="1" i="1" u="sng" dirty="0">
              <a:solidFill>
                <a:schemeClr val="bg1"/>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4B993BF1-4D09-C8D1-8012-8E2DBFE89C9E}"/>
              </a:ext>
            </a:extLst>
          </p:cNvPr>
          <p:cNvSpPr txBox="1"/>
          <p:nvPr/>
        </p:nvSpPr>
        <p:spPr>
          <a:xfrm>
            <a:off x="658858" y="1776287"/>
            <a:ext cx="1723549" cy="400110"/>
          </a:xfrm>
          <a:prstGeom prst="rect">
            <a:avLst/>
          </a:prstGeom>
          <a:noFill/>
        </p:spPr>
        <p:txBody>
          <a:bodyPr wrap="none" rtlCol="0">
            <a:spAutoFit/>
          </a:bodyPr>
          <a:lstStyle/>
          <a:p>
            <a:pPr algn="l"/>
            <a:r>
              <a:rPr kumimoji="1" lang="zh-CN" altLang="en-US" sz="2000" dirty="0">
                <a:solidFill>
                  <a:schemeClr val="bg1"/>
                </a:solidFill>
                <a:latin typeface="Microsoft YaHei" panose="020B0503020204020204" pitchFamily="34" charset="-122"/>
                <a:ea typeface="Microsoft YaHei" panose="020B0503020204020204" pitchFamily="34" charset="-122"/>
              </a:rPr>
              <a:t>反过来要考虑</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E080698-A916-6C5A-F91A-7A3D70869487}"/>
                  </a:ext>
                </a:extLst>
              </p:cNvPr>
              <p:cNvSpPr txBox="1"/>
              <p:nvPr/>
            </p:nvSpPr>
            <p:spPr>
              <a:xfrm>
                <a:off x="2382407" y="1604221"/>
                <a:ext cx="4898392" cy="74424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2">
                                      <a:lumMod val="50000"/>
                                    </a:schemeClr>
                                  </a:solidFill>
                                  <a:latin typeface="Cambria Math" panose="02040503050406030204" pitchFamily="18" charset="0"/>
                                  <a:ea typeface="Microsoft YaHei" panose="020B0503020204020204" pitchFamily="34" charset="-122"/>
                                </a:rPr>
                                <m:t>0</m:t>
                              </m:r>
                            </m:sub>
                          </m:sSub>
                        </m:e>
                      </m:d>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rgbClr val="FFC00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𝑡</m:t>
                              </m:r>
                              <m:r>
                                <a:rPr kumimoji="1" lang="en-US" altLang="zh-CN" sz="2000" b="0" i="1" smtClean="0">
                                  <a:solidFill>
                                    <a:srgbClr val="FFC00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FFC00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FFC00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FFC00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FFC000"/>
                                  </a:solidFill>
                                  <a:latin typeface="Cambria Math" panose="02040503050406030204" pitchFamily="18" charset="0"/>
                                  <a:ea typeface="Microsoft YaHei" panose="020B0503020204020204" pitchFamily="34" charset="-122"/>
                                </a:rPr>
                                <m:t>0</m:t>
                              </m:r>
                            </m:sub>
                          </m:sSub>
                        </m:e>
                      </m:d>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rgbClr val="00B050"/>
                              </a:solidFill>
                              <a:latin typeface="Cambria Math" panose="02040503050406030204" pitchFamily="18" charset="0"/>
                              <a:ea typeface="Microsoft YaHei" panose="020B0503020204020204" pitchFamily="34" charset="-122"/>
                            </a:rPr>
                            <m:t>ℙ</m:t>
                          </m:r>
                          <m:d>
                            <m:d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𝑡</m:t>
                                  </m:r>
                                  <m:r>
                                    <a:rPr kumimoji="1" lang="en-US" altLang="zh-CN" sz="2000" b="0" i="1" smtClean="0">
                                      <a:solidFill>
                                        <a:srgbClr val="00B050"/>
                                      </a:solidFill>
                                      <a:latin typeface="Cambria Math" panose="02040503050406030204" pitchFamily="18" charset="0"/>
                                      <a:ea typeface="Microsoft YaHei" panose="020B0503020204020204" pitchFamily="34" charset="-122"/>
                                    </a:rPr>
                                    <m:t>−1</m:t>
                                  </m:r>
                                </m:sub>
                              </m:sSub>
                              <m:r>
                                <a:rPr kumimoji="1" lang="en-US" altLang="zh-CN" sz="2000" b="0" i="1" smtClean="0">
                                  <a:solidFill>
                                    <a:srgbClr val="00B050"/>
                                  </a:solidFill>
                                  <a:latin typeface="Cambria Math" panose="02040503050406030204" pitchFamily="18" charset="0"/>
                                  <a:ea typeface="Microsoft YaHei" panose="020B0503020204020204" pitchFamily="34" charset="-122"/>
                                </a:rPr>
                                <m:t>|</m:t>
                              </m:r>
                              <m:sSub>
                                <m:sSubPr>
                                  <m:ctrlPr>
                                    <a:rPr kumimoji="1" lang="en-US" altLang="zh-CN" sz="2000" b="0" i="1" smtClean="0">
                                      <a:solidFill>
                                        <a:srgbClr val="00B05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B050"/>
                                      </a:solidFill>
                                      <a:latin typeface="Cambria Math" panose="02040503050406030204" pitchFamily="18" charset="0"/>
                                      <a:ea typeface="Microsoft YaHei" panose="020B0503020204020204" pitchFamily="34" charset="-122"/>
                                    </a:rPr>
                                    <m:t>𝑥</m:t>
                                  </m:r>
                                </m:e>
                                <m:sub>
                                  <m:r>
                                    <a:rPr kumimoji="1" lang="en-US" altLang="zh-CN" sz="2000" b="0" i="1" smtClean="0">
                                      <a:solidFill>
                                        <a:srgbClr val="00B050"/>
                                      </a:solidFill>
                                      <a:latin typeface="Cambria Math" panose="02040503050406030204" pitchFamily="18" charset="0"/>
                                      <a:ea typeface="Microsoft YaHei" panose="020B0503020204020204" pitchFamily="34" charset="-122"/>
                                    </a:rPr>
                                    <m:t>0</m:t>
                                  </m:r>
                                </m:sub>
                              </m:sSub>
                            </m:e>
                          </m:d>
                        </m:num>
                        <m:den>
                          <m:r>
                            <a:rPr kumimoji="1" lang="en-US" altLang="zh-CN" sz="2000" b="0" i="1" smtClean="0">
                              <a:solidFill>
                                <a:schemeClr val="accent5"/>
                              </a:solidFill>
                              <a:latin typeface="Cambria Math" panose="02040503050406030204" pitchFamily="18" charset="0"/>
                              <a:ea typeface="Microsoft YaHei" panose="020B0503020204020204" pitchFamily="34" charset="-122"/>
                            </a:rPr>
                            <m:t>ℙ</m:t>
                          </m:r>
                          <m:d>
                            <m:d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accent5"/>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accent5"/>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accent5"/>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accent5"/>
                                      </a:solidFill>
                                      <a:latin typeface="Cambria Math" panose="02040503050406030204" pitchFamily="18" charset="0"/>
                                      <a:ea typeface="Microsoft YaHei" panose="020B0503020204020204" pitchFamily="34" charset="-122"/>
                                    </a:rPr>
                                    <m:t>0</m:t>
                                  </m:r>
                                </m:sub>
                              </m:sSub>
                            </m:e>
                          </m:d>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7E080698-A916-6C5A-F91A-7A3D70869487}"/>
                  </a:ext>
                </a:extLst>
              </p:cNvPr>
              <p:cNvSpPr txBox="1">
                <a:spLocks noRot="1" noChangeAspect="1" noMove="1" noResize="1" noEditPoints="1" noAdjustHandles="1" noChangeArrowheads="1" noChangeShapeType="1" noTextEdit="1"/>
              </p:cNvSpPr>
              <p:nvPr/>
            </p:nvSpPr>
            <p:spPr>
              <a:xfrm>
                <a:off x="2382407" y="1604221"/>
                <a:ext cx="4898392" cy="744243"/>
              </a:xfrm>
              <a:prstGeom prst="rect">
                <a:avLst/>
              </a:prstGeom>
              <a:blipFill>
                <a:blip r:embed="rId2"/>
                <a:stretch>
                  <a:fillRect b="-8475"/>
                </a:stretch>
              </a:blipFill>
            </p:spPr>
            <p:txBody>
              <a:bodyPr/>
              <a:lstStyle/>
              <a:p>
                <a:r>
                  <a:rPr lang="zh-CN" altLang="en-US">
                    <a:noFill/>
                  </a:rPr>
                  <a:t> </a:t>
                </a:r>
              </a:p>
            </p:txBody>
          </p:sp>
        </mc:Fallback>
      </mc:AlternateContent>
      <p:cxnSp>
        <p:nvCxnSpPr>
          <p:cNvPr id="12" name="直线连接符 11">
            <a:extLst>
              <a:ext uri="{FF2B5EF4-FFF2-40B4-BE49-F238E27FC236}">
                <a16:creationId xmlns:a16="http://schemas.microsoft.com/office/drawing/2014/main" id="{BD919749-D185-FD91-B305-BFF2CFDB24D2}"/>
              </a:ext>
            </a:extLst>
          </p:cNvPr>
          <p:cNvCxnSpPr/>
          <p:nvPr/>
        </p:nvCxnSpPr>
        <p:spPr>
          <a:xfrm>
            <a:off x="4665518" y="2176397"/>
            <a:ext cx="22804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线连接符 13">
            <a:extLst>
              <a:ext uri="{FF2B5EF4-FFF2-40B4-BE49-F238E27FC236}">
                <a16:creationId xmlns:a16="http://schemas.microsoft.com/office/drawing/2014/main" id="{40ED7B6A-4168-96D3-4047-9E903AE84D66}"/>
              </a:ext>
            </a:extLst>
          </p:cNvPr>
          <p:cNvCxnSpPr/>
          <p:nvPr/>
        </p:nvCxnSpPr>
        <p:spPr>
          <a:xfrm>
            <a:off x="6241774" y="1936143"/>
            <a:ext cx="41346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线连接符 15">
            <a:extLst>
              <a:ext uri="{FF2B5EF4-FFF2-40B4-BE49-F238E27FC236}">
                <a16:creationId xmlns:a16="http://schemas.microsoft.com/office/drawing/2014/main" id="{3907D389-45C5-6585-9F83-2D7E34C5D979}"/>
              </a:ext>
            </a:extLst>
          </p:cNvPr>
          <p:cNvCxnSpPr/>
          <p:nvPr/>
        </p:nvCxnSpPr>
        <p:spPr>
          <a:xfrm>
            <a:off x="6333214" y="2297927"/>
            <a:ext cx="250466"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椭圆 5">
            <a:extLst>
              <a:ext uri="{FF2B5EF4-FFF2-40B4-BE49-F238E27FC236}">
                <a16:creationId xmlns:a16="http://schemas.microsoft.com/office/drawing/2014/main" id="{B02A8991-B1EB-6C9B-0C27-597B13C6917D}"/>
              </a:ext>
            </a:extLst>
          </p:cNvPr>
          <p:cNvSpPr/>
          <p:nvPr/>
        </p:nvSpPr>
        <p:spPr>
          <a:xfrm>
            <a:off x="2823519" y="1834978"/>
            <a:ext cx="481913" cy="37200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F827803-6F1B-E8B2-1B92-8C993641221B}"/>
                  </a:ext>
                </a:extLst>
              </p:cNvPr>
              <p:cNvSpPr txBox="1"/>
              <p:nvPr/>
            </p:nvSpPr>
            <p:spPr>
              <a:xfrm>
                <a:off x="521974" y="2523067"/>
                <a:ext cx="11148052" cy="1553439"/>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𝐶</m:t>
                      </m:r>
                      <m:func>
                        <m:func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uncPr>
                        <m:fName>
                          <m:r>
                            <m:rPr>
                              <m:sty m:val="p"/>
                            </m:rPr>
                            <a:rPr kumimoji="1" lang="en-US" altLang="zh-CN" sz="2000" b="0" i="0" smtClean="0">
                              <a:solidFill>
                                <a:schemeClr val="bg1"/>
                              </a:solidFill>
                              <a:latin typeface="Cambria Math" panose="02040503050406030204" pitchFamily="18" charset="0"/>
                              <a:ea typeface="Microsoft YaHei" panose="020B0503020204020204" pitchFamily="34" charset="-122"/>
                            </a:rPr>
                            <m:t>exp</m:t>
                          </m:r>
                        </m:fName>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r>
                                    <a:rPr kumimoji="1" lang="en-US" altLang="zh-CN" sz="2000" b="0" i="1" smtClean="0">
                                      <a:solidFill>
                                        <a:schemeClr val="bg1"/>
                                      </a:solidFill>
                                      <a:latin typeface="Cambria Math" panose="02040503050406030204" pitchFamily="18" charset="0"/>
                                      <a:ea typeface="Microsoft YaHei" panose="020B0503020204020204" pitchFamily="34" charset="-122"/>
                                    </a:rPr>
                                    <m:t>2</m:t>
                                  </m:r>
                                </m:den>
                              </m:f>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r>
                                        <a:rPr kumimoji="1" lang="en-US" altLang="zh-CN" sz="2000" b="0" i="1" smtClean="0">
                                          <a:solidFill>
                                            <a:schemeClr val="bg1"/>
                                          </a:solidFill>
                                          <a:latin typeface="Cambria Math" panose="02040503050406030204" pitchFamily="18" charset="0"/>
                                          <a:ea typeface="Microsoft YaHei" panose="020B0503020204020204" pitchFamily="34" charset="-122"/>
                                        </a:rPr>
                                        <m:t>1</m:t>
                                      </m:r>
                                    </m:num>
                                    <m:den>
                                      <m:sSup>
                                        <m:sSupPr>
                                          <m:ctrlPr>
                                            <a:rPr kumimoji="1" lang="en-US" altLang="zh-CN" sz="2000" b="0" i="1" smtClean="0">
                                              <a:solidFill>
                                                <a:schemeClr val="accent5">
                                                  <a:lumMod val="75000"/>
                                                </a:schemeClr>
                                              </a:solidFill>
                                              <a:latin typeface="Cambria Math" panose="02040503050406030204" pitchFamily="18" charset="0"/>
                                              <a:ea typeface="Microsoft YaHei" panose="020B0503020204020204" pitchFamily="34" charset="-122"/>
                                            </a:rPr>
                                          </m:ctrlPr>
                                        </m:sSupPr>
                                        <m:e>
                                          <m:d>
                                            <m:d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dPr>
                                            <m:e>
                                              <m:f>
                                                <m:f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fPr>
                                                <m:num>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sub>
                                                  </m:sSub>
                                                </m:den>
                                              </m:f>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m:t>
                                              </m:r>
                                              <m:f>
                                                <m:f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fPr>
                                                <m:num>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num>
                                                <m:den>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ctrlPr>
                                                        </m:sSubPr>
                                                        <m:e>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𝛼</m:t>
                                                          </m:r>
                                                        </m:e>
                                                        <m:sub>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𝑡</m:t>
                                                          </m:r>
                                                          <m:r>
                                                            <a:rPr kumimoji="1" lang="en-US" altLang="zh-CN" sz="2000" i="1">
                                                              <a:solidFill>
                                                                <a:schemeClr val="accent5">
                                                                  <a:lumMod val="75000"/>
                                                                </a:schemeClr>
                                                              </a:solidFill>
                                                              <a:latin typeface="Cambria Math" panose="02040503050406030204" pitchFamily="18" charset="0"/>
                                                              <a:ea typeface="Microsoft YaHei" panose="020B0503020204020204" pitchFamily="34" charset="-122"/>
                                                            </a:rPr>
                                                            <m:t>−1</m:t>
                                                          </m:r>
                                                        </m:sub>
                                                      </m:sSub>
                                                    </m:e>
                                                  </m:acc>
                                                </m:den>
                                              </m:f>
                                            </m:e>
                                          </m:d>
                                        </m:e>
                                        <m:sup>
                                          <m:r>
                                            <a:rPr kumimoji="1" lang="en-US" altLang="zh-CN" sz="2000" b="0" i="1" smtClean="0">
                                              <a:solidFill>
                                                <a:schemeClr val="accent5">
                                                  <a:lumMod val="75000"/>
                                                </a:schemeClr>
                                              </a:solidFill>
                                              <a:latin typeface="Cambria Math" panose="02040503050406030204" pitchFamily="18" charset="0"/>
                                              <a:ea typeface="Microsoft YaHei" panose="020B0503020204020204" pitchFamily="34" charset="-122"/>
                                            </a:rPr>
                                            <m:t>−1</m:t>
                                          </m:r>
                                        </m:sup>
                                      </m:sSup>
                                    </m:den>
                                  </m:f>
                                  <m:sSup>
                                    <m:sSup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pPr>
                                    <m:e>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000" i="1" smtClean="0">
                                                  <a:solidFill>
                                                    <a:srgbClr val="00B050"/>
                                                  </a:solidFill>
                                                  <a:latin typeface="Cambria Math" panose="02040503050406030204" pitchFamily="18" charset="0"/>
                                                  <a:ea typeface="Microsoft YaHei" panose="020B0503020204020204" pitchFamily="34" charset="-122"/>
                                                </a:rPr>
                                              </m:ctrlPr>
                                            </m:sSupPr>
                                            <m:e>
                                              <m:d>
                                                <m:dPr>
                                                  <m:ctrlPr>
                                                    <a:rPr kumimoji="1" lang="en-US" altLang="zh-CN" sz="2000" i="1">
                                                      <a:solidFill>
                                                        <a:srgbClr val="00B050"/>
                                                      </a:solidFill>
                                                      <a:latin typeface="Cambria Math" panose="02040503050406030204" pitchFamily="18" charset="0"/>
                                                      <a:ea typeface="Microsoft YaHei" panose="020B0503020204020204" pitchFamily="34" charset="-122"/>
                                                    </a:rPr>
                                                  </m:ctrlPr>
                                                </m:dPr>
                                                <m:e>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den>
                                                  </m:f>
                                                  <m:r>
                                                    <a:rPr kumimoji="1" lang="en-US" altLang="zh-CN" sz="2000" i="1">
                                                      <a:solidFill>
                                                        <a:srgbClr val="00B050"/>
                                                      </a:solidFill>
                                                      <a:latin typeface="Cambria Math" panose="02040503050406030204" pitchFamily="18" charset="0"/>
                                                      <a:ea typeface="Microsoft YaHei" panose="020B0503020204020204" pitchFamily="34" charset="-122"/>
                                                    </a:rPr>
                                                    <m:t>+</m:t>
                                                  </m:r>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
                                                        <a:rPr kumimoji="1" lang="en-US" altLang="zh-CN" sz="2000" i="1">
                                                          <a:solidFill>
                                                            <a:srgbClr val="00B050"/>
                                                          </a:solidFill>
                                                          <a:latin typeface="Cambria Math" panose="02040503050406030204" pitchFamily="18" charset="0"/>
                                                          <a:ea typeface="Microsoft YaHei" panose="020B0503020204020204" pitchFamily="34" charset="-122"/>
                                                        </a:rPr>
                                                        <m:t>1</m:t>
                                                      </m:r>
                                                    </m:num>
                                                    <m:den>
                                                      <m:r>
                                                        <a:rPr kumimoji="1" lang="en-US" altLang="zh-CN" sz="2000" i="1">
                                                          <a:solidFill>
                                                            <a:srgbClr val="00B050"/>
                                                          </a:solidFill>
                                                          <a:latin typeface="Cambria Math" panose="02040503050406030204" pitchFamily="18" charset="0"/>
                                                          <a:ea typeface="Microsoft YaHei" panose="020B0503020204020204" pitchFamily="34" charset="-122"/>
                                                        </a:rPr>
                                                        <m:t>1−</m:t>
                                                      </m:r>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den>
                                                  </m:f>
                                                </m:e>
                                              </m:d>
                                            </m:e>
                                            <m:sup>
                                              <m:r>
                                                <a:rPr kumimoji="1" lang="en-US" altLang="zh-CN" sz="2000" i="1">
                                                  <a:solidFill>
                                                    <a:srgbClr val="00B050"/>
                                                  </a:solidFill>
                                                  <a:latin typeface="Cambria Math" panose="02040503050406030204" pitchFamily="18" charset="0"/>
                                                  <a:ea typeface="Microsoft YaHei" panose="020B0503020204020204" pitchFamily="34" charset="-122"/>
                                                </a:rPr>
                                                <m:t>−1</m:t>
                                              </m:r>
                                            </m:sup>
                                          </m:sSup>
                                          <m:d>
                                            <m:dPr>
                                              <m:ctrlPr>
                                                <a:rPr kumimoji="1" lang="en-US" altLang="zh-CN" sz="2000" i="1">
                                                  <a:solidFill>
                                                    <a:srgbClr val="00B050"/>
                                                  </a:solidFill>
                                                  <a:latin typeface="Cambria Math" panose="02040503050406030204" pitchFamily="18" charset="0"/>
                                                  <a:ea typeface="Microsoft YaHei" panose="020B0503020204020204" pitchFamily="34" charset="-122"/>
                                                </a:rPr>
                                              </m:ctrlPr>
                                            </m:dPr>
                                            <m:e>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rgbClr val="00B050"/>
                                                          </a:solidFill>
                                                          <a:latin typeface="Cambria Math" panose="02040503050406030204" pitchFamily="18" charset="0"/>
                                                          <a:ea typeface="Microsoft YaHei" panose="020B0503020204020204" pitchFamily="34" charset="-122"/>
                                                        </a:rPr>
                                                      </m:ctrlPr>
                                                    </m:radPr>
                                                    <m:deg/>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e>
                                                  </m:rad>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𝑥</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sub>
                                                  </m:sSub>
                                                </m:den>
                                              </m:f>
                                              <m:r>
                                                <a:rPr kumimoji="1" lang="en-US" altLang="zh-CN" sz="2000" i="1">
                                                  <a:solidFill>
                                                    <a:srgbClr val="00B050"/>
                                                  </a:solidFill>
                                                  <a:latin typeface="Cambria Math" panose="02040503050406030204" pitchFamily="18" charset="0"/>
                                                  <a:ea typeface="Microsoft YaHei" panose="020B0503020204020204" pitchFamily="34" charset="-122"/>
                                                </a:rPr>
                                                <m:t>+</m:t>
                                              </m:r>
                                              <m:f>
                                                <m:fPr>
                                                  <m:ctrlPr>
                                                    <a:rPr kumimoji="1" lang="en-US" altLang="zh-CN" sz="2000" i="1">
                                                      <a:solidFill>
                                                        <a:srgbClr val="00B050"/>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rgbClr val="00B050"/>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e>
                                                  </m:rad>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𝑥</m:t>
                                                      </m:r>
                                                    </m:e>
                                                    <m:sub>
                                                      <m:r>
                                                        <a:rPr kumimoji="1" lang="en-US" altLang="zh-CN" sz="2000" i="1">
                                                          <a:solidFill>
                                                            <a:srgbClr val="00B050"/>
                                                          </a:solidFill>
                                                          <a:latin typeface="Cambria Math" panose="02040503050406030204" pitchFamily="18" charset="0"/>
                                                          <a:ea typeface="Microsoft YaHei" panose="020B0503020204020204" pitchFamily="34" charset="-122"/>
                                                        </a:rPr>
                                                        <m:t>0</m:t>
                                                      </m:r>
                                                    </m:sub>
                                                  </m:sSub>
                                                </m:num>
                                                <m:den>
                                                  <m:r>
                                                    <a:rPr kumimoji="1" lang="en-US" altLang="zh-CN" sz="2000" i="1">
                                                      <a:solidFill>
                                                        <a:srgbClr val="00B050"/>
                                                      </a:solidFill>
                                                      <a:latin typeface="Cambria Math" panose="02040503050406030204" pitchFamily="18" charset="0"/>
                                                      <a:ea typeface="Microsoft YaHei" panose="020B0503020204020204" pitchFamily="34" charset="-122"/>
                                                    </a:rPr>
                                                    <m:t>1−</m:t>
                                                  </m:r>
                                                  <m:acc>
                                                    <m:accPr>
                                                      <m:chr m:val="̅"/>
                                                      <m:ctrlPr>
                                                        <a:rPr kumimoji="1" lang="en-US" altLang="zh-CN" sz="2000" i="1">
                                                          <a:solidFill>
                                                            <a:srgbClr val="00B050"/>
                                                          </a:solidFill>
                                                          <a:latin typeface="Cambria Math" panose="02040503050406030204" pitchFamily="18" charset="0"/>
                                                          <a:ea typeface="Microsoft YaHei" panose="020B0503020204020204" pitchFamily="34" charset="-122"/>
                                                        </a:rPr>
                                                      </m:ctrlPr>
                                                    </m:accPr>
                                                    <m:e>
                                                      <m:sSub>
                                                        <m:sSubPr>
                                                          <m:ctrlPr>
                                                            <a:rPr kumimoji="1" lang="en-US" altLang="zh-CN" sz="2000" i="1">
                                                              <a:solidFill>
                                                                <a:srgbClr val="00B050"/>
                                                              </a:solidFill>
                                                              <a:latin typeface="Cambria Math" panose="02040503050406030204" pitchFamily="18" charset="0"/>
                                                              <a:ea typeface="Microsoft YaHei" panose="020B0503020204020204" pitchFamily="34" charset="-122"/>
                                                            </a:rPr>
                                                          </m:ctrlPr>
                                                        </m:sSubPr>
                                                        <m:e>
                                                          <m:r>
                                                            <a:rPr kumimoji="1" lang="en-US" altLang="zh-CN" sz="2000" i="1">
                                                              <a:solidFill>
                                                                <a:srgbClr val="00B050"/>
                                                              </a:solidFill>
                                                              <a:latin typeface="Cambria Math" panose="02040503050406030204" pitchFamily="18" charset="0"/>
                                                              <a:ea typeface="Microsoft YaHei" panose="020B0503020204020204" pitchFamily="34" charset="-122"/>
                                                            </a:rPr>
                                                            <m:t>𝛼</m:t>
                                                          </m:r>
                                                        </m:e>
                                                        <m:sub>
                                                          <m:r>
                                                            <a:rPr kumimoji="1" lang="en-US" altLang="zh-CN" sz="2000" i="1">
                                                              <a:solidFill>
                                                                <a:srgbClr val="00B050"/>
                                                              </a:solidFill>
                                                              <a:latin typeface="Cambria Math" panose="02040503050406030204" pitchFamily="18" charset="0"/>
                                                              <a:ea typeface="Microsoft YaHei" panose="020B0503020204020204" pitchFamily="34" charset="-122"/>
                                                            </a:rPr>
                                                            <m:t>𝑡</m:t>
                                                          </m:r>
                                                          <m:r>
                                                            <a:rPr kumimoji="1" lang="en-US" altLang="zh-CN" sz="2000" i="1">
                                                              <a:solidFill>
                                                                <a:srgbClr val="00B050"/>
                                                              </a:solidFill>
                                                              <a:latin typeface="Cambria Math" panose="02040503050406030204" pitchFamily="18" charset="0"/>
                                                              <a:ea typeface="Microsoft YaHei" panose="020B0503020204020204" pitchFamily="34" charset="-122"/>
                                                            </a:rPr>
                                                            <m:t>−1</m:t>
                                                          </m:r>
                                                        </m:sub>
                                                      </m:sSub>
                                                    </m:e>
                                                  </m:acc>
                                                </m:den>
                                              </m:f>
                                            </m:e>
                                          </m:d>
                                        </m:e>
                                      </m:d>
                                    </m:e>
                                    <m:sup>
                                      <m:r>
                                        <a:rPr kumimoji="1" lang="en-US" altLang="zh-CN" sz="2000" b="0" i="1" smtClean="0">
                                          <a:solidFill>
                                            <a:schemeClr val="bg1"/>
                                          </a:solidFill>
                                          <a:latin typeface="Cambria Math" panose="02040503050406030204" pitchFamily="18" charset="0"/>
                                          <a:ea typeface="Microsoft YaHei" panose="020B0503020204020204" pitchFamily="34" charset="-122"/>
                                        </a:rPr>
                                        <m:t>2</m:t>
                                      </m:r>
                                    </m:sup>
                                  </m:sSup>
                                  <m:r>
                                    <a:rPr kumimoji="1" lang="en-US" altLang="zh-CN" sz="2000" b="0" i="1" smtClean="0">
                                      <a:solidFill>
                                        <a:schemeClr val="bg1"/>
                                      </a:solidFill>
                                      <a:latin typeface="Cambria Math" panose="02040503050406030204" pitchFamily="18" charset="0"/>
                                      <a:ea typeface="Microsoft YaHei" panose="020B0503020204020204" pitchFamily="34" charset="-122"/>
                                    </a:rPr>
                                    <m:t>+</m:t>
                                  </m:r>
                                  <m:r>
                                    <a:rPr kumimoji="1" lang="en-US" altLang="zh-CN" sz="2000" b="0" i="1" smtClean="0">
                                      <a:solidFill>
                                        <a:schemeClr val="bg1"/>
                                      </a:solidFill>
                                      <a:latin typeface="Cambria Math" panose="02040503050406030204" pitchFamily="18" charset="0"/>
                                      <a:ea typeface="Microsoft YaHei" panose="020B0503020204020204" pitchFamily="34" charset="-122"/>
                                    </a:rPr>
                                    <m:t>𝑁</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e>
                              </m:d>
                            </m:e>
                          </m:d>
                        </m:e>
                      </m:fun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2F827803-6F1B-E8B2-1B92-8C993641221B}"/>
                  </a:ext>
                </a:extLst>
              </p:cNvPr>
              <p:cNvSpPr txBox="1">
                <a:spLocks noRot="1" noChangeAspect="1" noMove="1" noResize="1" noEditPoints="1" noAdjustHandles="1" noChangeArrowheads="1" noChangeShapeType="1" noTextEdit="1"/>
              </p:cNvSpPr>
              <p:nvPr/>
            </p:nvSpPr>
            <p:spPr>
              <a:xfrm>
                <a:off x="521974" y="2523067"/>
                <a:ext cx="11148052" cy="15534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55015BB-8057-6F45-12D5-728A5FE571EF}"/>
                  </a:ext>
                </a:extLst>
              </p:cNvPr>
              <p:cNvSpPr txBox="1"/>
              <p:nvPr/>
            </p:nvSpPr>
            <p:spPr>
              <a:xfrm>
                <a:off x="9087239" y="5808133"/>
                <a:ext cx="3104761" cy="95699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 </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r>
                        <a:rPr kumimoji="1" lang="en-US" altLang="zh-CN" sz="2000"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nary>
                        <m:nary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sz="2000" b="0" i="1" smtClean="0">
                              <a:solidFill>
                                <a:schemeClr val="bg1"/>
                              </a:solidFill>
                              <a:latin typeface="Cambria Math" panose="02040503050406030204" pitchFamily="18" charset="0"/>
                              <a:ea typeface="Microsoft YaHei" panose="020B0503020204020204" pitchFamily="34" charset="-122"/>
                            </a:rPr>
                            <m:t>𝑘</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up>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p>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𝑘</m:t>
                              </m:r>
                            </m:sub>
                          </m:sSub>
                        </m:e>
                      </m:nary>
                      <m:r>
                        <a:rPr kumimoji="1" lang="en-US" altLang="zh-CN" sz="2000" b="0" i="1" smtClean="0">
                          <a:solidFill>
                            <a:schemeClr val="bg1"/>
                          </a:solidFill>
                          <a:latin typeface="Cambria Math" panose="02040503050406030204" pitchFamily="18" charset="0"/>
                          <a:ea typeface="Microsoft YaHei" panose="020B0503020204020204" pitchFamily="34" charset="-122"/>
                        </a:rPr>
                        <m:t>=</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D55015BB-8057-6F45-12D5-728A5FE571EF}"/>
                  </a:ext>
                </a:extLst>
              </p:cNvPr>
              <p:cNvSpPr txBox="1">
                <a:spLocks noRot="1" noChangeAspect="1" noMove="1" noResize="1" noEditPoints="1" noAdjustHandles="1" noChangeArrowheads="1" noChangeShapeType="1" noTextEdit="1"/>
              </p:cNvSpPr>
              <p:nvPr/>
            </p:nvSpPr>
            <p:spPr>
              <a:xfrm>
                <a:off x="9087239" y="5808133"/>
                <a:ext cx="3104761" cy="956993"/>
              </a:xfrm>
              <a:prstGeom prst="rect">
                <a:avLst/>
              </a:prstGeom>
              <a:blipFill>
                <a:blip r:embed="rId4"/>
                <a:stretch>
                  <a:fillRect t="-98684" b="-15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8151472-D613-6705-B99E-8035187F62FA}"/>
                  </a:ext>
                </a:extLst>
              </p:cNvPr>
              <p:cNvSpPr txBox="1"/>
              <p:nvPr/>
            </p:nvSpPr>
            <p:spPr>
              <a:xfrm>
                <a:off x="7783096" y="1977657"/>
                <a:ext cx="2331664" cy="74161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d>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e>
                          </m: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8151472-D613-6705-B99E-8035187F62FA}"/>
                  </a:ext>
                </a:extLst>
              </p:cNvPr>
              <p:cNvSpPr txBox="1">
                <a:spLocks noRot="1" noChangeAspect="1" noMove="1" noResize="1" noEditPoints="1" noAdjustHandles="1" noChangeArrowheads="1" noChangeShapeType="1" noTextEdit="1"/>
              </p:cNvSpPr>
              <p:nvPr/>
            </p:nvSpPr>
            <p:spPr>
              <a:xfrm>
                <a:off x="7783096" y="1977657"/>
                <a:ext cx="2331664" cy="741613"/>
              </a:xfrm>
              <a:prstGeom prst="rect">
                <a:avLst/>
              </a:prstGeom>
              <a:blipFill>
                <a:blip r:embed="rId5"/>
                <a:stretch>
                  <a:fillRect/>
                </a:stretch>
              </a:blipFill>
            </p:spPr>
            <p:txBody>
              <a:bodyPr/>
              <a:lstStyle/>
              <a:p>
                <a:r>
                  <a:rPr lang="zh-CN" altLang="en-US">
                    <a:noFill/>
                  </a:rPr>
                  <a:t> </a:t>
                </a:r>
              </a:p>
            </p:txBody>
          </p:sp>
        </mc:Fallback>
      </mc:AlternateContent>
      <p:sp>
        <p:nvSpPr>
          <p:cNvPr id="8" name="下箭头 7">
            <a:extLst>
              <a:ext uri="{FF2B5EF4-FFF2-40B4-BE49-F238E27FC236}">
                <a16:creationId xmlns:a16="http://schemas.microsoft.com/office/drawing/2014/main" id="{73951321-7887-4E65-CDF6-52FA39311D71}"/>
              </a:ext>
            </a:extLst>
          </p:cNvPr>
          <p:cNvSpPr/>
          <p:nvPr/>
        </p:nvSpPr>
        <p:spPr>
          <a:xfrm rot="2548678" flipH="1">
            <a:off x="7258336" y="2410995"/>
            <a:ext cx="386844" cy="558800"/>
          </a:xfrm>
          <a:prstGeom prst="down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800" dirty="0" err="1">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D8855D1-90AD-E98F-39CA-BEDAB2C72ED3}"/>
                  </a:ext>
                </a:extLst>
              </p:cNvPr>
              <p:cNvSpPr txBox="1"/>
              <p:nvPr/>
            </p:nvSpPr>
            <p:spPr>
              <a:xfrm>
                <a:off x="1031429" y="4006683"/>
                <a:ext cx="5591787" cy="1545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𝑚𝑒𝑎𝑛</m:t>
                      </m:r>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d>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d>
                        <m:dPr>
                          <m:ctrlPr>
                            <a:rPr kumimoji="1" lang="en-US" altLang="zh-CN" sz="2000" i="1">
                              <a:solidFill>
                                <a:schemeClr val="bg1"/>
                              </a:solidFill>
                              <a:latin typeface="Cambria Math" panose="02040503050406030204" pitchFamily="18" charset="0"/>
                              <a:ea typeface="Microsoft YaHei" panose="020B0503020204020204" pitchFamily="34" charset="-122"/>
                            </a:rPr>
                          </m:ctrlPr>
                        </m:dPr>
                        <m:e>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rad>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den>
                          </m:f>
                          <m:r>
                            <a:rPr kumimoji="1" lang="en-US" altLang="zh-CN" sz="2000" i="1">
                              <a:solidFill>
                                <a:schemeClr val="bg1"/>
                              </a:solidFill>
                              <a:latin typeface="Cambria Math" panose="02040503050406030204" pitchFamily="18" charset="0"/>
                              <a:ea typeface="Microsoft YaHei" panose="020B0503020204020204" pitchFamily="34" charset="-122"/>
                            </a:rPr>
                            <m:t>+</m:t>
                          </m:r>
                          <m:f>
                            <m:fPr>
                              <m:ctrlPr>
                                <a:rPr kumimoji="1" lang="en-US" altLang="zh-CN" sz="2000" i="1">
                                  <a:solidFill>
                                    <a:schemeClr val="bg1"/>
                                  </a:solidFill>
                                  <a:latin typeface="Cambria Math" panose="02040503050406030204" pitchFamily="18" charset="0"/>
                                  <a:ea typeface="Microsoft YaHei" panose="020B0503020204020204" pitchFamily="34" charset="-122"/>
                                </a:rPr>
                              </m:ctrlPr>
                            </m:fPr>
                            <m:num>
                              <m:rad>
                                <m:radPr>
                                  <m:degHide m:val="on"/>
                                  <m:ctrlPr>
                                    <a:rPr kumimoji="1" lang="en-US" altLang="zh-CN" sz="2000" i="1">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e>
                              </m:rad>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𝑥</m:t>
                                  </m:r>
                                </m:e>
                                <m:sub>
                                  <m:r>
                                    <a:rPr kumimoji="1" lang="en-US" altLang="zh-CN" sz="2000" i="1">
                                      <a:solidFill>
                                        <a:schemeClr val="bg1"/>
                                      </a:solidFill>
                                      <a:latin typeface="Cambria Math" panose="02040503050406030204" pitchFamily="18" charset="0"/>
                                      <a:ea typeface="Microsoft YaHei" panose="020B0503020204020204" pitchFamily="34" charset="-122"/>
                                    </a:rPr>
                                    <m:t>0</m:t>
                                  </m:r>
                                </m:sub>
                              </m:sSub>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r>
                                        <a:rPr kumimoji="1" lang="en-US" altLang="zh-CN" sz="2000" i="1">
                                          <a:solidFill>
                                            <a:schemeClr val="bg1"/>
                                          </a:solidFill>
                                          <a:latin typeface="Cambria Math" panose="02040503050406030204" pitchFamily="18" charset="0"/>
                                          <a:ea typeface="Microsoft YaHei" panose="020B0503020204020204" pitchFamily="34" charset="-122"/>
                                        </a:rPr>
                                        <m:t>−1</m:t>
                                      </m:r>
                                    </m:sub>
                                  </m:sSub>
                                </m:e>
                              </m:acc>
                            </m:den>
                          </m:f>
                        </m:e>
                      </m:d>
                    </m:oMath>
                    <m:oMath xmlns:m="http://schemas.openxmlformats.org/officeDocument/2006/math">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e>
                          </m:d>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rad>
                        </m:num>
                        <m:den>
                          <m:r>
                            <a:rPr kumimoji="1" lang="en-US" altLang="zh-CN" sz="2000" b="0" i="1" smtClean="0">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sz="2000" b="0" i="1" smtClean="0">
                          <a:solidFill>
                            <a:schemeClr val="bg1"/>
                          </a:solidFill>
                          <a:latin typeface="Cambria Math" panose="02040503050406030204" pitchFamily="18" charset="0"/>
                          <a:ea typeface="Microsoft YaHei" panose="020B0503020204020204" pitchFamily="34" charset="-122"/>
                        </a:rPr>
                        <m:t>+</m:t>
                      </m:r>
                      <m:f>
                        <m:f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fPr>
                        <m:num>
                          <m:d>
                            <m:d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000" b="0" i="1" smtClean="0">
                                  <a:solidFill>
                                    <a:schemeClr val="bg1"/>
                                  </a:solidFill>
                                  <a:latin typeface="Cambria Math" panose="02040503050406030204" pitchFamily="18" charset="0"/>
                                  <a:ea typeface="Microsoft YaHei" panose="020B0503020204020204" pitchFamily="34" charset="-122"/>
                                </a:rPr>
                                <m:t>1−</m:t>
                              </m:r>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sub>
                              </m:sSub>
                            </m:e>
                          </m:d>
                          <m:rad>
                            <m:radPr>
                              <m:degHide m:val="on"/>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radPr>
                            <m:deg/>
                            <m:e>
                              <m:acc>
                                <m:accPr>
                                  <m:chr m:val="̅"/>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𝛼</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𝑡</m:t>
                                      </m:r>
                                      <m:r>
                                        <a:rPr kumimoji="1" lang="en-US" altLang="zh-CN" sz="2000" b="0" i="1" smtClean="0">
                                          <a:solidFill>
                                            <a:schemeClr val="bg1"/>
                                          </a:solidFill>
                                          <a:latin typeface="Cambria Math" panose="02040503050406030204" pitchFamily="18" charset="0"/>
                                          <a:ea typeface="Microsoft YaHei" panose="020B0503020204020204" pitchFamily="34" charset="-122"/>
                                        </a:rPr>
                                        <m:t>−1</m:t>
                                      </m:r>
                                    </m:sub>
                                  </m:sSub>
                                </m:e>
                              </m:acc>
                            </m:e>
                          </m:rad>
                        </m:num>
                        <m:den>
                          <m:r>
                            <a:rPr kumimoji="1" lang="en-US" altLang="zh-CN" sz="2000" i="1">
                              <a:solidFill>
                                <a:schemeClr val="bg1"/>
                              </a:solidFill>
                              <a:latin typeface="Cambria Math" panose="02040503050406030204" pitchFamily="18" charset="0"/>
                              <a:ea typeface="Microsoft YaHei" panose="020B0503020204020204" pitchFamily="34" charset="-122"/>
                            </a:rPr>
                            <m:t>1−</m:t>
                          </m:r>
                          <m:acc>
                            <m:accPr>
                              <m:chr m:val="̅"/>
                              <m:ctrlPr>
                                <a:rPr kumimoji="1" lang="en-US" altLang="zh-CN" sz="2000" i="1">
                                  <a:solidFill>
                                    <a:schemeClr val="bg1"/>
                                  </a:solidFill>
                                  <a:latin typeface="Cambria Math" panose="02040503050406030204" pitchFamily="18" charset="0"/>
                                  <a:ea typeface="Microsoft YaHei" panose="020B0503020204020204" pitchFamily="34" charset="-122"/>
                                </a:rPr>
                              </m:ctrlPr>
                            </m:accPr>
                            <m:e>
                              <m:sSub>
                                <m:sSubPr>
                                  <m:ctrlPr>
                                    <a:rPr kumimoji="1" lang="en-US" altLang="zh-CN" sz="2000" i="1">
                                      <a:solidFill>
                                        <a:schemeClr val="bg1"/>
                                      </a:solidFill>
                                      <a:latin typeface="Cambria Math" panose="02040503050406030204" pitchFamily="18" charset="0"/>
                                      <a:ea typeface="Microsoft YaHei" panose="020B0503020204020204" pitchFamily="34" charset="-122"/>
                                    </a:rPr>
                                  </m:ctrlPr>
                                </m:sSubPr>
                                <m:e>
                                  <m:r>
                                    <a:rPr kumimoji="1" lang="en-US" altLang="zh-CN" sz="2000" i="1">
                                      <a:solidFill>
                                        <a:schemeClr val="bg1"/>
                                      </a:solidFill>
                                      <a:latin typeface="Cambria Math" panose="02040503050406030204" pitchFamily="18" charset="0"/>
                                      <a:ea typeface="Microsoft YaHei" panose="020B0503020204020204" pitchFamily="34" charset="-122"/>
                                    </a:rPr>
                                    <m:t>𝛼</m:t>
                                  </m:r>
                                </m:e>
                                <m:sub>
                                  <m:r>
                                    <a:rPr kumimoji="1" lang="en-US" altLang="zh-CN" sz="2000" i="1">
                                      <a:solidFill>
                                        <a:schemeClr val="bg1"/>
                                      </a:solidFill>
                                      <a:latin typeface="Cambria Math" panose="02040503050406030204" pitchFamily="18" charset="0"/>
                                      <a:ea typeface="Microsoft YaHei" panose="020B0503020204020204" pitchFamily="34" charset="-122"/>
                                    </a:rPr>
                                    <m:t>𝑡</m:t>
                                  </m:r>
                                </m:sub>
                              </m:sSub>
                            </m:e>
                          </m:acc>
                        </m:den>
                      </m:f>
                      <m:sSub>
                        <m:sSubPr>
                          <m:ctrlPr>
                            <a:rPr kumimoji="1" lang="en-US" altLang="zh-CN" sz="20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bg1"/>
                              </a:solidFill>
                              <a:latin typeface="Cambria Math" panose="02040503050406030204" pitchFamily="18" charset="0"/>
                              <a:ea typeface="Microsoft YaHei" panose="020B0503020204020204" pitchFamily="34" charset="-122"/>
                            </a:rPr>
                            <m:t>𝑥</m:t>
                          </m:r>
                        </m:e>
                        <m:sub>
                          <m:r>
                            <a:rPr kumimoji="1" lang="en-US" altLang="zh-CN" sz="2000" b="0" i="1" smtClean="0">
                              <a:solidFill>
                                <a:schemeClr val="bg1"/>
                              </a:solidFill>
                              <a:latin typeface="Cambria Math" panose="02040503050406030204" pitchFamily="18" charset="0"/>
                              <a:ea typeface="Microsoft YaHei" panose="020B0503020204020204" pitchFamily="34" charset="-122"/>
                            </a:rPr>
                            <m:t>0</m:t>
                          </m:r>
                        </m:sub>
                      </m:sSub>
                    </m:oMath>
                  </m:oMathPara>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6D8855D1-90AD-E98F-39CA-BEDAB2C72ED3}"/>
                  </a:ext>
                </a:extLst>
              </p:cNvPr>
              <p:cNvSpPr txBox="1">
                <a:spLocks noRot="1" noChangeAspect="1" noMove="1" noResize="1" noEditPoints="1" noAdjustHandles="1" noChangeArrowheads="1" noChangeShapeType="1" noTextEdit="1"/>
              </p:cNvSpPr>
              <p:nvPr/>
            </p:nvSpPr>
            <p:spPr>
              <a:xfrm>
                <a:off x="1031429" y="4006683"/>
                <a:ext cx="5591787" cy="1545488"/>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8762785"/>
      </p:ext>
    </p:extLst>
  </p:cSld>
  <p:clrMapOvr>
    <a:masterClrMapping/>
  </p:clrMapOvr>
</p:sld>
</file>

<file path=ppt/theme/theme1.xml><?xml version="1.0" encoding="utf-8"?>
<a:theme xmlns:a="http://schemas.openxmlformats.org/drawingml/2006/main" name="Office 主题​​">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tlCol="0" anchor="ctr"/>
      <a:lstStyle>
        <a:defPPr algn="ctr">
          <a:defRPr kumimoji="1" sz="2800" dirty="0" err="1" smtClean="0">
            <a:latin typeface="Microsoft YaHei" panose="020B0503020204020204" pitchFamily="34" charset="-122"/>
            <a:ea typeface="Microsoft YaHei" panose="020B0503020204020204" pitchFamily="34" charset="-122"/>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kumimoji="1" sz="2000" dirty="0" smtClean="0">
            <a:solidFill>
              <a:schemeClr val="bg1"/>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11784</TotalTime>
  <Words>10964</Words>
  <Application>Microsoft Macintosh PowerPoint</Application>
  <PresentationFormat>宽屏</PresentationFormat>
  <Paragraphs>1507</Paragraphs>
  <Slides>139</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139</vt:i4>
      </vt:variant>
    </vt:vector>
  </HeadingPairs>
  <TitlesOfParts>
    <vt:vector size="146" baseType="lpstr">
      <vt:lpstr>等线</vt:lpstr>
      <vt:lpstr>等线 Light</vt:lpstr>
      <vt:lpstr>Microsoft YaHei</vt:lpstr>
      <vt:lpstr>Arial</vt:lpstr>
      <vt:lpstr>Cambria Math</vt:lpstr>
      <vt:lpstr>Wingdings</vt:lpstr>
      <vt:lpstr>Office 主题​​</vt:lpstr>
      <vt:lpstr>PowerPoint 演示文稿</vt:lpstr>
      <vt:lpstr>PowerPoint 演示文稿</vt:lpstr>
      <vt:lpstr>AI中的数学</vt:lpstr>
      <vt:lpstr>AI中的数学</vt:lpstr>
      <vt:lpstr>推荐书籍与课程</vt:lpstr>
      <vt:lpstr>高斯分布与高斯过程在AI中的应用</vt:lpstr>
      <vt:lpstr>课程主要内容</vt:lpstr>
      <vt:lpstr>PowerPoint 演示文稿</vt:lpstr>
      <vt:lpstr>Basis</vt:lpstr>
      <vt:lpstr>Notations</vt:lpstr>
      <vt:lpstr>Calculus</vt:lpstr>
      <vt:lpstr>Derivative &amp; Differential</vt:lpstr>
      <vt:lpstr>Integral</vt:lpstr>
      <vt:lpstr>Integral – Change Variables</vt:lpstr>
      <vt:lpstr>Fourier Transformation</vt:lpstr>
      <vt:lpstr>Fourier Series</vt:lpstr>
      <vt:lpstr>Hilbert Space</vt:lpstr>
      <vt:lpstr>Basis</vt:lpstr>
      <vt:lpstr>Hilbert Space – Basis</vt:lpstr>
      <vt:lpstr>Fourier Series – Orthogonal Basis</vt:lpstr>
      <vt:lpstr>Fourier Series</vt:lpstr>
      <vt:lpstr>Fourier Transformation</vt:lpstr>
      <vt:lpstr>Fourier Transformation</vt:lpstr>
      <vt:lpstr>Dirac Delta Function</vt:lpstr>
      <vt:lpstr>Convolution Theorem</vt:lpstr>
      <vt:lpstr>Preface – Random Variable </vt:lpstr>
      <vt:lpstr>Preface – Event Operation</vt:lpstr>
      <vt:lpstr>Preface – Bayes Theory</vt:lpstr>
      <vt:lpstr>Preface – Random Variable </vt:lpstr>
      <vt:lpstr>Preface – Random Variable </vt:lpstr>
      <vt:lpstr>Preface – Random Variable </vt:lpstr>
      <vt:lpstr>Preface – Probability Space </vt:lpstr>
      <vt:lpstr>Preface – Probability Space </vt:lpstr>
      <vt:lpstr>Preface – Probability Space </vt:lpstr>
      <vt:lpstr>Preface – Distribution</vt:lpstr>
      <vt:lpstr>Preface – Expectation &amp; Variance</vt:lpstr>
      <vt:lpstr>Preface – Expectation &amp; Variance</vt:lpstr>
      <vt:lpstr>Correlation</vt:lpstr>
      <vt:lpstr>Correlation</vt:lpstr>
      <vt:lpstr>Correlation</vt:lpstr>
      <vt:lpstr>Correlation Matrix</vt:lpstr>
      <vt:lpstr>Stochastic Process</vt:lpstr>
      <vt:lpstr>PowerPoint 演示文稿</vt:lpstr>
      <vt:lpstr>Gaussian Everywhere</vt:lpstr>
      <vt:lpstr>Gaussian Everywhere</vt:lpstr>
      <vt:lpstr>Diffusion</vt:lpstr>
      <vt:lpstr>Diffusion</vt:lpstr>
      <vt:lpstr>Diffusion</vt:lpstr>
      <vt:lpstr>Diffusion</vt:lpstr>
      <vt:lpstr>Diffusion</vt:lpstr>
      <vt:lpstr>Diffusion</vt:lpstr>
      <vt:lpstr>Diffusion</vt:lpstr>
      <vt:lpstr>Diffusion</vt:lpstr>
      <vt:lpstr>Diffusion Equation solution</vt:lpstr>
      <vt:lpstr>Diffusion Equation solution</vt:lpstr>
      <vt:lpstr>Diffusion Equation</vt:lpstr>
      <vt:lpstr>Maximum Entropy</vt:lpstr>
      <vt:lpstr>Maximum Entropy</vt:lpstr>
      <vt:lpstr>Maximum Entropy</vt:lpstr>
      <vt:lpstr>Maximum Entropy</vt:lpstr>
      <vt:lpstr>Maximum Entropy</vt:lpstr>
      <vt:lpstr>Maximum Entropy</vt:lpstr>
      <vt:lpstr>Maximum Entropy</vt:lpstr>
      <vt:lpstr>Maximum Entropy</vt:lpstr>
      <vt:lpstr>Central Limit Theorem (CLT)</vt:lpstr>
      <vt:lpstr>Sum of Two RV</vt:lpstr>
      <vt:lpstr>Sum of Two RV</vt:lpstr>
      <vt:lpstr>Characteristic Function</vt:lpstr>
      <vt:lpstr>Prove CLT</vt:lpstr>
      <vt:lpstr>Prove CLT</vt:lpstr>
      <vt:lpstr>Prove CLT</vt:lpstr>
      <vt:lpstr>Prove CLT</vt:lpstr>
      <vt:lpstr>Conclusion</vt:lpstr>
      <vt:lpstr>PowerPoint 演示文稿</vt:lpstr>
      <vt:lpstr>Definition</vt:lpstr>
      <vt:lpstr>Definition</vt:lpstr>
      <vt:lpstr>Definition</vt:lpstr>
      <vt:lpstr>Prove the p.d.f.</vt:lpstr>
      <vt:lpstr>Prove the p.d.f.</vt:lpstr>
      <vt:lpstr>Prove the p.d.f.</vt:lpstr>
      <vt:lpstr>Prove the p.d.f.</vt:lpstr>
      <vt:lpstr>Prove the p.d.f.</vt:lpstr>
      <vt:lpstr>Characteristic Function</vt:lpstr>
      <vt:lpstr>Characteristic Function</vt:lpstr>
      <vt:lpstr>Characteristic Function</vt:lpstr>
      <vt:lpstr>Characteristic Function</vt:lpstr>
      <vt:lpstr>Characteristic Function</vt:lpstr>
      <vt:lpstr>Linearity</vt:lpstr>
      <vt:lpstr>Linearity – Application</vt:lpstr>
      <vt:lpstr>Linearity – Application</vt:lpstr>
      <vt:lpstr>Diffusion – DDPM</vt:lpstr>
      <vt:lpstr>Diffusion – DDPM</vt:lpstr>
      <vt:lpstr>Diffusion – DDPM</vt:lpstr>
      <vt:lpstr>Diffusion – DDPM</vt:lpstr>
      <vt:lpstr>Diffusion – DDPM</vt:lpstr>
      <vt:lpstr>Diffusion – DDPM</vt:lpstr>
      <vt:lpstr>Diffusion – DDPM</vt:lpstr>
      <vt:lpstr>Diffusion – DDPM</vt:lpstr>
      <vt:lpstr>Diffusion – DDPM</vt:lpstr>
      <vt:lpstr>Diffusion – DDPM</vt:lpstr>
      <vt:lpstr>Diffusion – DDPM</vt:lpstr>
      <vt:lpstr>Diffusion – DDPM</vt:lpstr>
      <vt:lpstr>Diffusion – DDPM</vt:lpstr>
      <vt:lpstr>Diffusion – DDPM</vt:lpstr>
      <vt:lpstr>Conditional Distribution of Gaussian</vt:lpstr>
      <vt:lpstr>Conditional Distribution of Gaussian</vt:lpstr>
      <vt:lpstr>Conditional Distribution of Gaussian</vt:lpstr>
      <vt:lpstr>Conditional Distribution of Gaussian</vt:lpstr>
      <vt:lpstr>Conditional Distribution of Gaussian</vt:lpstr>
      <vt:lpstr>Conditional Distribution of Gaussian</vt:lpstr>
      <vt:lpstr>Conditional Distribution of Gaussian</vt:lpstr>
      <vt:lpstr>Gaussian Nonlinear Transform</vt:lpstr>
      <vt:lpstr>Gaussian Nonlinear Transform</vt:lpstr>
      <vt:lpstr>Moments by CF</vt:lpstr>
      <vt:lpstr>Gaussian Nonlinear Transform</vt:lpstr>
      <vt:lpstr>Hard Limiter</vt:lpstr>
      <vt:lpstr>Hard Limit</vt:lpstr>
      <vt:lpstr>Hard Limit</vt:lpstr>
      <vt:lpstr>Hard Limit</vt:lpstr>
      <vt:lpstr>Hard Limit</vt:lpstr>
      <vt:lpstr>Hard Limiter</vt:lpstr>
      <vt:lpstr>Hard Limiter</vt:lpstr>
      <vt:lpstr>Price Theorem</vt:lpstr>
      <vt:lpstr>Hard Limiter</vt:lpstr>
      <vt:lpstr>Y=X^2 (t) Transform</vt:lpstr>
      <vt:lpstr>Prove Price Theorem</vt:lpstr>
      <vt:lpstr>Prove Price Theorem</vt:lpstr>
      <vt:lpstr>ReLU</vt:lpstr>
      <vt:lpstr>GP Regression</vt:lpstr>
      <vt:lpstr>GP Regression</vt:lpstr>
      <vt:lpstr>Brown Motion</vt:lpstr>
      <vt:lpstr>Ito Stochastic Calculus</vt:lpstr>
      <vt:lpstr>PowerPoint 演示文稿</vt:lpstr>
      <vt:lpstr>Discrete Stochastic Process</vt:lpstr>
      <vt:lpstr>Poisson Process</vt:lpstr>
      <vt:lpstr>Moment Generating Function</vt:lpstr>
      <vt:lpstr>Poisson Process</vt:lpstr>
      <vt:lpstr>Poisson Process</vt:lpstr>
      <vt:lpstr>Exponential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15679</dc:creator>
  <cp:lastModifiedBy>15679</cp:lastModifiedBy>
  <cp:revision>17</cp:revision>
  <dcterms:created xsi:type="dcterms:W3CDTF">2024-08-31T12:03:31Z</dcterms:created>
  <dcterms:modified xsi:type="dcterms:W3CDTF">2024-09-18T03:52:43Z</dcterms:modified>
</cp:coreProperties>
</file>